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56" r:id="rId2"/>
    <p:sldId id="355" r:id="rId3"/>
    <p:sldId id="370" r:id="rId4"/>
    <p:sldId id="371" r:id="rId5"/>
    <p:sldId id="372" r:id="rId6"/>
    <p:sldId id="415" r:id="rId7"/>
    <p:sldId id="403" r:id="rId8"/>
    <p:sldId id="398" r:id="rId9"/>
    <p:sldId id="404" r:id="rId10"/>
    <p:sldId id="405" r:id="rId11"/>
    <p:sldId id="406" r:id="rId12"/>
    <p:sldId id="392" r:id="rId13"/>
    <p:sldId id="416" r:id="rId14"/>
    <p:sldId id="379" r:id="rId15"/>
    <p:sldId id="387" r:id="rId16"/>
    <p:sldId id="407" r:id="rId17"/>
    <p:sldId id="408" r:id="rId18"/>
    <p:sldId id="409" r:id="rId19"/>
    <p:sldId id="417" r:id="rId20"/>
    <p:sldId id="410" r:id="rId21"/>
    <p:sldId id="411" r:id="rId22"/>
    <p:sldId id="418" r:id="rId23"/>
    <p:sldId id="412" r:id="rId24"/>
    <p:sldId id="384" r:id="rId25"/>
    <p:sldId id="401" r:id="rId26"/>
    <p:sldId id="414" r:id="rId27"/>
    <p:sldId id="413" r:id="rId28"/>
    <p:sldId id="291" r:id="rId29"/>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20" clrIdx="0"/>
  <p:cmAuthor id="1" name="MARGISON Gordon" initials="MG"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F2C71"/>
    <a:srgbClr val="00305B"/>
    <a:srgbClr val="F00847"/>
    <a:srgbClr val="038FD7"/>
    <a:srgbClr val="6BBBEA"/>
    <a:srgbClr val="4EA9E3"/>
    <a:srgbClr val="FEEB53"/>
    <a:srgbClr val="FFCC00"/>
    <a:srgbClr val="F999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3217" autoAdjust="0"/>
  </p:normalViewPr>
  <p:slideViewPr>
    <p:cSldViewPr>
      <p:cViewPr>
        <p:scale>
          <a:sx n="90" d="100"/>
          <a:sy n="90" d="100"/>
        </p:scale>
        <p:origin x="-498" y="9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t" anchorCtr="0" compatLnSpc="1">
            <a:prstTxWarp prst="textNoShape">
              <a:avLst/>
            </a:prstTxWarp>
          </a:bodyPr>
          <a:lstStyle>
            <a:lvl1pPr>
              <a:defRPr sz="1300" smtClean="0"/>
            </a:lvl1pPr>
          </a:lstStyle>
          <a:p>
            <a:pPr>
              <a:defRPr/>
            </a:pPr>
            <a:endParaRPr lang="en-US"/>
          </a:p>
        </p:txBody>
      </p:sp>
      <p:sp>
        <p:nvSpPr>
          <p:cNvPr id="6147" name="Rectangle 3"/>
          <p:cNvSpPr>
            <a:spLocks noGrp="1" noChangeArrowheads="1"/>
          </p:cNvSpPr>
          <p:nvPr>
            <p:ph type="dt" sz="quarter" idx="1"/>
          </p:nvPr>
        </p:nvSpPr>
        <p:spPr bwMode="auto">
          <a:xfrm>
            <a:off x="3971925"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t" anchorCtr="0" compatLnSpc="1">
            <a:prstTxWarp prst="textNoShape">
              <a:avLst/>
            </a:prstTxWarp>
          </a:bodyPr>
          <a:lstStyle>
            <a:lvl1pPr algn="r">
              <a:defRPr sz="1300" smtClean="0"/>
            </a:lvl1pPr>
          </a:lstStyle>
          <a:p>
            <a:pPr>
              <a:defRPr/>
            </a:pPr>
            <a:endParaRPr lang="en-US"/>
          </a:p>
        </p:txBody>
      </p:sp>
      <p:sp>
        <p:nvSpPr>
          <p:cNvPr id="6148" name="Rectangle 4"/>
          <p:cNvSpPr>
            <a:spLocks noGrp="1" noChangeArrowheads="1"/>
          </p:cNvSpPr>
          <p:nvPr>
            <p:ph type="ftr" sz="quarter" idx="2"/>
          </p:nvPr>
        </p:nvSpPr>
        <p:spPr bwMode="auto">
          <a:xfrm>
            <a:off x="0" y="883285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b" anchorCtr="0" compatLnSpc="1">
            <a:prstTxWarp prst="textNoShape">
              <a:avLst/>
            </a:prstTxWarp>
          </a:bodyPr>
          <a:lstStyle>
            <a:lvl1pPr>
              <a:defRPr sz="1300" smtClean="0"/>
            </a:lvl1pPr>
          </a:lstStyle>
          <a:p>
            <a:pPr>
              <a:defRPr/>
            </a:pPr>
            <a:endParaRPr lang="en-US"/>
          </a:p>
        </p:txBody>
      </p:sp>
      <p:sp>
        <p:nvSpPr>
          <p:cNvPr id="6149" name="Rectangle 5"/>
          <p:cNvSpPr>
            <a:spLocks noGrp="1" noChangeArrowheads="1"/>
          </p:cNvSpPr>
          <p:nvPr>
            <p:ph type="sldNum" sz="quarter" idx="3"/>
          </p:nvPr>
        </p:nvSpPr>
        <p:spPr bwMode="auto">
          <a:xfrm>
            <a:off x="3971925" y="883285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b" anchorCtr="0" compatLnSpc="1">
            <a:prstTxWarp prst="textNoShape">
              <a:avLst/>
            </a:prstTxWarp>
          </a:bodyPr>
          <a:lstStyle>
            <a:lvl1pPr algn="r">
              <a:defRPr sz="1300" smtClean="0"/>
            </a:lvl1pPr>
          </a:lstStyle>
          <a:p>
            <a:pPr>
              <a:defRPr/>
            </a:pPr>
            <a:fld id="{C4DB5221-1B28-4260-843E-F198F9D9C4E7}" type="slidenum">
              <a:rPr lang="en-US"/>
              <a:pPr>
                <a:defRPr/>
              </a:pPr>
              <a:t>‹#›</a:t>
            </a:fld>
            <a:endParaRPr lang="en-US"/>
          </a:p>
        </p:txBody>
      </p:sp>
    </p:spTree>
    <p:extLst>
      <p:ext uri="{BB962C8B-B14F-4D97-AF65-F5344CB8AC3E}">
        <p14:creationId xmlns:p14="http://schemas.microsoft.com/office/powerpoint/2010/main" val="2761462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t" anchorCtr="0" compatLnSpc="1">
            <a:prstTxWarp prst="textNoShape">
              <a:avLst/>
            </a:prstTxWarp>
          </a:bodyPr>
          <a:lstStyle>
            <a:lvl1pPr>
              <a:defRPr sz="1300" smtClean="0"/>
            </a:lvl1pPr>
          </a:lstStyle>
          <a:p>
            <a:pPr>
              <a:defRPr/>
            </a:pPr>
            <a:endParaRPr lang="en-US"/>
          </a:p>
        </p:txBody>
      </p:sp>
      <p:sp>
        <p:nvSpPr>
          <p:cNvPr id="8195" name="Rectangle 3"/>
          <p:cNvSpPr>
            <a:spLocks noGrp="1" noChangeArrowheads="1"/>
          </p:cNvSpPr>
          <p:nvPr>
            <p:ph type="dt" idx="1"/>
          </p:nvPr>
        </p:nvSpPr>
        <p:spPr bwMode="auto">
          <a:xfrm>
            <a:off x="3971925"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t" anchorCtr="0" compatLnSpc="1">
            <a:prstTxWarp prst="textNoShape">
              <a:avLst/>
            </a:prstTxWarp>
          </a:bodyPr>
          <a:lstStyle>
            <a:lvl1pPr algn="r">
              <a:defRPr sz="1300" smtClean="0"/>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933450" y="4416425"/>
            <a:ext cx="51435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3285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b" anchorCtr="0" compatLnSpc="1">
            <a:prstTxWarp prst="textNoShape">
              <a:avLst/>
            </a:prstTxWarp>
          </a:bodyPr>
          <a:lstStyle>
            <a:lvl1pPr>
              <a:defRPr sz="1300" smtClean="0"/>
            </a:lvl1pPr>
          </a:lstStyle>
          <a:p>
            <a:pPr>
              <a:defRPr/>
            </a:pPr>
            <a:endParaRPr lang="en-US"/>
          </a:p>
        </p:txBody>
      </p:sp>
      <p:sp>
        <p:nvSpPr>
          <p:cNvPr id="8199" name="Rectangle 7"/>
          <p:cNvSpPr>
            <a:spLocks noGrp="1" noChangeArrowheads="1"/>
          </p:cNvSpPr>
          <p:nvPr>
            <p:ph type="sldNum" sz="quarter" idx="5"/>
          </p:nvPr>
        </p:nvSpPr>
        <p:spPr bwMode="auto">
          <a:xfrm>
            <a:off x="3971925" y="883285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2" tIns="46586" rIns="93172" bIns="46586" numCol="1" anchor="b" anchorCtr="0" compatLnSpc="1">
            <a:prstTxWarp prst="textNoShape">
              <a:avLst/>
            </a:prstTxWarp>
          </a:bodyPr>
          <a:lstStyle>
            <a:lvl1pPr algn="r">
              <a:defRPr sz="1300" smtClean="0"/>
            </a:lvl1pPr>
          </a:lstStyle>
          <a:p>
            <a:pPr>
              <a:defRPr/>
            </a:pPr>
            <a:fld id="{07058177-9968-424E-9A8D-E6BD02BB1C47}" type="slidenum">
              <a:rPr lang="en-US"/>
              <a:pPr>
                <a:defRPr/>
              </a:pPr>
              <a:t>‹#›</a:t>
            </a:fld>
            <a:endParaRPr lang="en-US"/>
          </a:p>
        </p:txBody>
      </p:sp>
    </p:spTree>
    <p:extLst>
      <p:ext uri="{BB962C8B-B14F-4D97-AF65-F5344CB8AC3E}">
        <p14:creationId xmlns:p14="http://schemas.microsoft.com/office/powerpoint/2010/main" val="33404933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p:spPr>
        <p:txBody>
          <a:bodyPr/>
          <a:lstStyle/>
          <a:p>
            <a:endParaRPr lang="en-US" altLang="en-US" smtClean="0"/>
          </a:p>
        </p:txBody>
      </p:sp>
      <p:sp>
        <p:nvSpPr>
          <p:cNvPr id="29700"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5095950-80CA-4AB3-9CAD-434448AFDABA}" type="slidenum">
              <a:rPr lang="en-US" altLang="en-US" sz="1300"/>
              <a:pPr eaLnBrk="1" hangingPunct="1"/>
              <a:t>1</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18</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20</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21</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23</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ltLang="en-US" dirty="0" smtClean="0"/>
          </a:p>
        </p:txBody>
      </p:sp>
      <p:sp>
        <p:nvSpPr>
          <p:cNvPr id="30724"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DD160AF-928F-4625-B72D-008070568EDE}" type="slidenum">
              <a:rPr lang="en-US" altLang="en-US" sz="1300"/>
              <a:pPr eaLnBrk="1" hangingPunct="1"/>
              <a:t>2</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endParaRPr lang="en-US" altLang="en-US" dirty="0" smtClean="0"/>
          </a:p>
        </p:txBody>
      </p:sp>
      <p:sp>
        <p:nvSpPr>
          <p:cNvPr id="31748"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4B6FECA-7C08-4415-9BAD-0B0F6D12D34E}" type="slidenum">
              <a:rPr lang="en-US" altLang="en-US" sz="1300"/>
              <a:pPr eaLnBrk="1" hangingPunct="1"/>
              <a:t>5</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7</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8</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9</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10</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dirty="0" smtClean="0"/>
          </a:p>
        </p:txBody>
      </p:sp>
      <p:sp>
        <p:nvSpPr>
          <p:cNvPr id="32772" name="Slide Number Placeholder 3"/>
          <p:cNvSpPr>
            <a:spLocks noGrp="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FD8BCF-102D-40A4-8C1E-CDC4309D96CB}" type="slidenum">
              <a:rPr lang="en-US" altLang="en-US" sz="1300"/>
              <a:pPr eaLnBrk="1" hangingPunct="1"/>
              <a:t>11</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7058177-9968-424E-9A8D-E6BD02BB1C47}" type="slidenum">
              <a:rPr lang="en-US" smtClean="0"/>
              <a:pPr>
                <a:defRPr/>
              </a:pPr>
              <a:t>17</a:t>
            </a:fld>
            <a:endParaRPr lang="en-US"/>
          </a:p>
        </p:txBody>
      </p:sp>
    </p:spTree>
    <p:extLst>
      <p:ext uri="{BB962C8B-B14F-4D97-AF65-F5344CB8AC3E}">
        <p14:creationId xmlns:p14="http://schemas.microsoft.com/office/powerpoint/2010/main" val="17809994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34" descr="dynamicSky_3rdP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294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0" name="Rectangle 1026"/>
          <p:cNvSpPr>
            <a:spLocks noGrp="1" noChangeArrowheads="1"/>
          </p:cNvSpPr>
          <p:nvPr>
            <p:ph type="ctrTitle"/>
          </p:nvPr>
        </p:nvSpPr>
        <p:spPr>
          <a:xfrm>
            <a:off x="685800" y="3810000"/>
            <a:ext cx="7772400" cy="854075"/>
          </a:xfrm>
        </p:spPr>
        <p:txBody>
          <a:bodyPr/>
          <a:lstStyle>
            <a:lvl1pPr algn="ctr">
              <a:defRPr sz="5000"/>
            </a:lvl1pPr>
          </a:lstStyle>
          <a:p>
            <a:pPr lvl="0"/>
            <a:r>
              <a:rPr lang="en-US" noProof="0" smtClean="0"/>
              <a:t>Master title</a:t>
            </a:r>
          </a:p>
        </p:txBody>
      </p:sp>
      <p:sp>
        <p:nvSpPr>
          <p:cNvPr id="12291" name="Rectangle 1027"/>
          <p:cNvSpPr>
            <a:spLocks noGrp="1" noChangeArrowheads="1"/>
          </p:cNvSpPr>
          <p:nvPr>
            <p:ph type="subTitle" idx="1"/>
          </p:nvPr>
        </p:nvSpPr>
        <p:spPr>
          <a:xfrm>
            <a:off x="685800" y="4876800"/>
            <a:ext cx="7772400" cy="1295400"/>
          </a:xfrm>
        </p:spPr>
        <p:txBody>
          <a:bodyPr/>
          <a:lstStyle>
            <a:lvl1pPr marL="0" indent="0" algn="ctr">
              <a:buFont typeface="Wingdings" pitchFamily="2" charset="2"/>
              <a:buNone/>
              <a:defRPr sz="3200"/>
            </a:lvl1pPr>
          </a:lstStyle>
          <a:p>
            <a:pPr lvl="0"/>
            <a:r>
              <a:rPr lang="en-US" noProof="0" smtClean="0"/>
              <a:t>Click to edit Master subtitle style</a:t>
            </a:r>
          </a:p>
        </p:txBody>
      </p:sp>
    </p:spTree>
    <p:extLst>
      <p:ext uri="{BB962C8B-B14F-4D97-AF65-F5344CB8AC3E}">
        <p14:creationId xmlns:p14="http://schemas.microsoft.com/office/powerpoint/2010/main" val="1505458348"/>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3A5192-CC16-4BC5-8181-7B124E42486D}" type="slidenum">
              <a:rPr lang="en-US"/>
              <a:pPr>
                <a:defRPr/>
              </a:pPr>
              <a:t>‹#›</a:t>
            </a:fld>
            <a:endParaRPr lang="en-US"/>
          </a:p>
        </p:txBody>
      </p:sp>
    </p:spTree>
    <p:extLst>
      <p:ext uri="{BB962C8B-B14F-4D97-AF65-F5344CB8AC3E}">
        <p14:creationId xmlns:p14="http://schemas.microsoft.com/office/powerpoint/2010/main" val="2436530850"/>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76400"/>
            <a:ext cx="2057400" cy="441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76400"/>
            <a:ext cx="6019800" cy="441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EB1C41-48B5-4FD5-A32E-248B3E3B948D}" type="slidenum">
              <a:rPr lang="en-US"/>
              <a:pPr>
                <a:defRPr/>
              </a:pPr>
              <a:t>‹#›</a:t>
            </a:fld>
            <a:endParaRPr lang="en-US"/>
          </a:p>
        </p:txBody>
      </p:sp>
    </p:spTree>
    <p:extLst>
      <p:ext uri="{BB962C8B-B14F-4D97-AF65-F5344CB8AC3E}">
        <p14:creationId xmlns:p14="http://schemas.microsoft.com/office/powerpoint/2010/main" val="3522031828"/>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64135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E625AD-9F23-45C6-AE59-4D6D4A833071}" type="slidenum">
              <a:rPr lang="en-US"/>
              <a:pPr>
                <a:defRPr/>
              </a:pPr>
              <a:t>‹#›</a:t>
            </a:fld>
            <a:endParaRPr lang="en-US"/>
          </a:p>
        </p:txBody>
      </p:sp>
    </p:spTree>
    <p:extLst>
      <p:ext uri="{BB962C8B-B14F-4D97-AF65-F5344CB8AC3E}">
        <p14:creationId xmlns:p14="http://schemas.microsoft.com/office/powerpoint/2010/main" val="16715022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D6BCAD3-107C-43A3-ACB8-6482D74D3F22}" type="slidenum">
              <a:rPr lang="en-US"/>
              <a:pPr>
                <a:defRPr/>
              </a:pPr>
              <a:t>‹#›</a:t>
            </a:fld>
            <a:endParaRPr lang="en-US"/>
          </a:p>
        </p:txBody>
      </p:sp>
    </p:spTree>
    <p:extLst>
      <p:ext uri="{BB962C8B-B14F-4D97-AF65-F5344CB8AC3E}">
        <p14:creationId xmlns:p14="http://schemas.microsoft.com/office/powerpoint/2010/main" val="1558299584"/>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3545EA-E2D3-480E-BAE1-AB5AB75F37CD}" type="slidenum">
              <a:rPr lang="en-US"/>
              <a:pPr>
                <a:defRPr/>
              </a:pPr>
              <a:t>‹#›</a:t>
            </a:fld>
            <a:endParaRPr lang="en-US"/>
          </a:p>
        </p:txBody>
      </p:sp>
    </p:spTree>
    <p:extLst>
      <p:ext uri="{BB962C8B-B14F-4D97-AF65-F5344CB8AC3E}">
        <p14:creationId xmlns:p14="http://schemas.microsoft.com/office/powerpoint/2010/main" val="1232293794"/>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384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384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209F9E1-C0F9-42C6-9443-ACA04DABDE23}" type="slidenum">
              <a:rPr lang="en-US"/>
              <a:pPr>
                <a:defRPr/>
              </a:pPr>
              <a:t>‹#›</a:t>
            </a:fld>
            <a:endParaRPr lang="en-US"/>
          </a:p>
        </p:txBody>
      </p:sp>
    </p:spTree>
    <p:extLst>
      <p:ext uri="{BB962C8B-B14F-4D97-AF65-F5344CB8AC3E}">
        <p14:creationId xmlns:p14="http://schemas.microsoft.com/office/powerpoint/2010/main" val="3720675839"/>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C9FB8C0-C9E1-4D1D-B6C3-71866C71DE43}" type="slidenum">
              <a:rPr lang="en-US"/>
              <a:pPr>
                <a:defRPr/>
              </a:pPr>
              <a:t>‹#›</a:t>
            </a:fld>
            <a:endParaRPr lang="en-US"/>
          </a:p>
        </p:txBody>
      </p:sp>
    </p:spTree>
    <p:extLst>
      <p:ext uri="{BB962C8B-B14F-4D97-AF65-F5344CB8AC3E}">
        <p14:creationId xmlns:p14="http://schemas.microsoft.com/office/powerpoint/2010/main" val="2831923245"/>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02A96E-5626-4FB5-AC94-D2F4FA0675C5}" type="slidenum">
              <a:rPr lang="en-US"/>
              <a:pPr>
                <a:defRPr/>
              </a:pPr>
              <a:t>‹#›</a:t>
            </a:fld>
            <a:endParaRPr lang="en-US"/>
          </a:p>
        </p:txBody>
      </p:sp>
    </p:spTree>
    <p:extLst>
      <p:ext uri="{BB962C8B-B14F-4D97-AF65-F5344CB8AC3E}">
        <p14:creationId xmlns:p14="http://schemas.microsoft.com/office/powerpoint/2010/main" val="3552107114"/>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5AE1348-1967-4656-AA7D-322751B3F5F2}" type="slidenum">
              <a:rPr lang="en-US"/>
              <a:pPr>
                <a:defRPr/>
              </a:pPr>
              <a:t>‹#›</a:t>
            </a:fld>
            <a:endParaRPr lang="en-US"/>
          </a:p>
        </p:txBody>
      </p:sp>
    </p:spTree>
    <p:extLst>
      <p:ext uri="{BB962C8B-B14F-4D97-AF65-F5344CB8AC3E}">
        <p14:creationId xmlns:p14="http://schemas.microsoft.com/office/powerpoint/2010/main" val="1188782677"/>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1B55258-44F5-498A-A2BB-066FDFCD6959}" type="slidenum">
              <a:rPr lang="en-US"/>
              <a:pPr>
                <a:defRPr/>
              </a:pPr>
              <a:t>‹#›</a:t>
            </a:fld>
            <a:endParaRPr lang="en-US"/>
          </a:p>
        </p:txBody>
      </p:sp>
    </p:spTree>
    <p:extLst>
      <p:ext uri="{BB962C8B-B14F-4D97-AF65-F5344CB8AC3E}">
        <p14:creationId xmlns:p14="http://schemas.microsoft.com/office/powerpoint/2010/main" val="2565615327"/>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10 June 2013</a:t>
            </a: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STEADES Analysis | EUROCONTROL</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9C72B7-9690-4ED4-BCC2-3324630D37AA}" type="slidenum">
              <a:rPr lang="en-US"/>
              <a:pPr>
                <a:defRPr/>
              </a:pPr>
              <a:t>‹#›</a:t>
            </a:fld>
            <a:endParaRPr lang="en-US"/>
          </a:p>
        </p:txBody>
      </p:sp>
    </p:spTree>
    <p:extLst>
      <p:ext uri="{BB962C8B-B14F-4D97-AF65-F5344CB8AC3E}">
        <p14:creationId xmlns:p14="http://schemas.microsoft.com/office/powerpoint/2010/main" val="3579522274"/>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676400"/>
            <a:ext cx="8229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2438400"/>
            <a:ext cx="82296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5867400" y="6477000"/>
            <a:ext cx="3048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b="1">
                <a:solidFill>
                  <a:schemeClr val="tx2"/>
                </a:solidFill>
                <a:latin typeface="+mn-lt"/>
              </a:defRPr>
            </a:lvl1pPr>
          </a:lstStyle>
          <a:p>
            <a:pPr>
              <a:defRPr/>
            </a:pPr>
            <a:r>
              <a:rPr lang="en-US" smtClean="0"/>
              <a:t>10 June 2013</a:t>
            </a:r>
            <a:endParaRPr lang="en-US"/>
          </a:p>
        </p:txBody>
      </p:sp>
      <p:sp>
        <p:nvSpPr>
          <p:cNvPr id="1029" name="Rectangle 5"/>
          <p:cNvSpPr>
            <a:spLocks noGrp="1" noChangeArrowheads="1"/>
          </p:cNvSpPr>
          <p:nvPr>
            <p:ph type="ftr" sz="quarter" idx="3"/>
          </p:nvPr>
        </p:nvSpPr>
        <p:spPr bwMode="auto">
          <a:xfrm>
            <a:off x="152400" y="6477000"/>
            <a:ext cx="3124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a:solidFill>
                  <a:schemeClr val="tx2"/>
                </a:solidFill>
                <a:latin typeface="+mn-lt"/>
              </a:defRPr>
            </a:lvl1pPr>
          </a:lstStyle>
          <a:p>
            <a:pPr>
              <a:defRPr/>
            </a:pPr>
            <a:r>
              <a:rPr lang="en-US" smtClean="0"/>
              <a:t>STEADES Analysis | EUROCONTROL</a:t>
            </a:r>
            <a:endParaRPr lang="en-US"/>
          </a:p>
        </p:txBody>
      </p:sp>
      <p:sp>
        <p:nvSpPr>
          <p:cNvPr id="1030" name="Rectangle 6"/>
          <p:cNvSpPr>
            <a:spLocks noGrp="1" noChangeArrowheads="1"/>
          </p:cNvSpPr>
          <p:nvPr>
            <p:ph type="sldNum" sz="quarter" idx="4"/>
          </p:nvPr>
        </p:nvSpPr>
        <p:spPr bwMode="auto">
          <a:xfrm>
            <a:off x="3962400" y="6477000"/>
            <a:ext cx="1219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smtClean="0">
                <a:solidFill>
                  <a:schemeClr val="tx2"/>
                </a:solidFill>
                <a:latin typeface="Arial" charset="0"/>
              </a:defRPr>
            </a:lvl1pPr>
          </a:lstStyle>
          <a:p>
            <a:pPr>
              <a:defRPr/>
            </a:pPr>
            <a:fld id="{EFE5E2B6-C0B4-4932-AD76-A2DD79C8AC59}" type="slidenum">
              <a:rPr lang="en-US"/>
              <a:pPr>
                <a:defRPr/>
              </a:pPr>
              <a:t>‹#›</a:t>
            </a:fld>
            <a:endParaRPr lang="en-US"/>
          </a:p>
        </p:txBody>
      </p:sp>
      <p:pic>
        <p:nvPicPr>
          <p:cNvPr id="1031" name="Picture 8" descr="dynamicSky_5thPage"/>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Line 9"/>
          <p:cNvSpPr>
            <a:spLocks noChangeShapeType="1"/>
          </p:cNvSpPr>
          <p:nvPr/>
        </p:nvSpPr>
        <p:spPr bwMode="auto">
          <a:xfrm>
            <a:off x="0" y="6400800"/>
            <a:ext cx="9144000" cy="0"/>
          </a:xfrm>
          <a:prstGeom prst="line">
            <a:avLst/>
          </a:prstGeom>
          <a:noFill/>
          <a:ln w="19050">
            <a:solidFill>
              <a:srgbClr val="0075BD"/>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180" r:id="rId1"/>
    <p:sldLayoutId id="2147484169" r:id="rId2"/>
    <p:sldLayoutId id="2147484170" r:id="rId3"/>
    <p:sldLayoutId id="2147484171" r:id="rId4"/>
    <p:sldLayoutId id="2147484172" r:id="rId5"/>
    <p:sldLayoutId id="2147484173" r:id="rId6"/>
    <p:sldLayoutId id="2147484174" r:id="rId7"/>
    <p:sldLayoutId id="2147484175" r:id="rId8"/>
    <p:sldLayoutId id="2147484176" r:id="rId9"/>
    <p:sldLayoutId id="2147484177" r:id="rId10"/>
    <p:sldLayoutId id="2147484178" r:id="rId11"/>
    <p:sldLayoutId id="2147484179" r:id="rId12"/>
  </p:sldLayoutIdLst>
  <p:transition>
    <p:fade thruBlk="1"/>
  </p:transition>
  <p:timing>
    <p:tnLst>
      <p:par>
        <p:cTn id="1" dur="indefinite" restart="never" nodeType="tmRoot"/>
      </p:par>
    </p:tnLst>
  </p:timing>
  <p:hf hdr="0"/>
  <p:txStyles>
    <p:titleStyle>
      <a:lvl1pPr algn="l" rtl="0" eaLnBrk="0" fontAlgn="base" hangingPunct="0">
        <a:spcBef>
          <a:spcPct val="0"/>
        </a:spcBef>
        <a:spcAft>
          <a:spcPct val="0"/>
        </a:spcAft>
        <a:defRPr sz="36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Arial" charset="0"/>
        </a:defRPr>
      </a:lvl2pPr>
      <a:lvl3pPr algn="l" rtl="0" eaLnBrk="0" fontAlgn="base" hangingPunct="0">
        <a:spcBef>
          <a:spcPct val="0"/>
        </a:spcBef>
        <a:spcAft>
          <a:spcPct val="0"/>
        </a:spcAft>
        <a:defRPr sz="3600">
          <a:solidFill>
            <a:schemeClr val="tx1"/>
          </a:solidFill>
          <a:latin typeface="Arial" charset="0"/>
        </a:defRPr>
      </a:lvl3pPr>
      <a:lvl4pPr algn="l" rtl="0" eaLnBrk="0" fontAlgn="base" hangingPunct="0">
        <a:spcBef>
          <a:spcPct val="0"/>
        </a:spcBef>
        <a:spcAft>
          <a:spcPct val="0"/>
        </a:spcAft>
        <a:defRPr sz="3600">
          <a:solidFill>
            <a:schemeClr val="tx1"/>
          </a:solidFill>
          <a:latin typeface="Arial" charset="0"/>
        </a:defRPr>
      </a:lvl4pPr>
      <a:lvl5pPr algn="l" rtl="0" eaLnBrk="0" fontAlgn="base" hangingPunct="0">
        <a:spcBef>
          <a:spcPct val="0"/>
        </a:spcBef>
        <a:spcAft>
          <a:spcPct val="0"/>
        </a:spcAft>
        <a:defRPr sz="3600">
          <a:solidFill>
            <a:schemeClr val="tx1"/>
          </a:solidFill>
          <a:latin typeface="Arial" charset="0"/>
        </a:defRPr>
      </a:lvl5pPr>
      <a:lvl6pPr marL="457200" algn="l" rtl="0" fontAlgn="base">
        <a:spcBef>
          <a:spcPct val="0"/>
        </a:spcBef>
        <a:spcAft>
          <a:spcPct val="0"/>
        </a:spcAft>
        <a:defRPr sz="3600">
          <a:solidFill>
            <a:schemeClr val="tx1"/>
          </a:solidFill>
          <a:latin typeface="Arial" charset="0"/>
        </a:defRPr>
      </a:lvl6pPr>
      <a:lvl7pPr marL="914400" algn="l" rtl="0" fontAlgn="base">
        <a:spcBef>
          <a:spcPct val="0"/>
        </a:spcBef>
        <a:spcAft>
          <a:spcPct val="0"/>
        </a:spcAft>
        <a:defRPr sz="3600">
          <a:solidFill>
            <a:schemeClr val="tx1"/>
          </a:solidFill>
          <a:latin typeface="Arial" charset="0"/>
        </a:defRPr>
      </a:lvl7pPr>
      <a:lvl8pPr marL="1371600" algn="l" rtl="0" fontAlgn="base">
        <a:spcBef>
          <a:spcPct val="0"/>
        </a:spcBef>
        <a:spcAft>
          <a:spcPct val="0"/>
        </a:spcAft>
        <a:defRPr sz="3600">
          <a:solidFill>
            <a:schemeClr val="tx1"/>
          </a:solidFill>
          <a:latin typeface="Arial" charset="0"/>
        </a:defRPr>
      </a:lvl8pPr>
      <a:lvl9pPr marL="1828800" algn="l" rtl="0" fontAlgn="base">
        <a:spcBef>
          <a:spcPct val="0"/>
        </a:spcBef>
        <a:spcAft>
          <a:spcPct val="0"/>
        </a:spcAft>
        <a:defRPr sz="36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SzPct val="85000"/>
        <a:buFont typeface="Wingdings" pitchFamily="2" charset="2"/>
        <a:buChar char="ä"/>
        <a:defRPr sz="24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STEADES@iata.org" TargetMode="External"/><Relationship Id="rId2" Type="http://schemas.openxmlformats.org/officeDocument/2006/relationships/image" Target="../media/image17.pn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78229" y="3200400"/>
            <a:ext cx="7772400" cy="854075"/>
          </a:xfrm>
        </p:spPr>
        <p:txBody>
          <a:bodyPr/>
          <a:lstStyle/>
          <a:p>
            <a:pPr eaLnBrk="1" hangingPunct="1"/>
            <a:r>
              <a:rPr lang="en-US" altLang="en-US" dirty="0" smtClean="0"/>
              <a:t>Altitude Deviations</a:t>
            </a:r>
          </a:p>
        </p:txBody>
      </p:sp>
      <p:sp>
        <p:nvSpPr>
          <p:cNvPr id="3075" name="Rectangle 3"/>
          <p:cNvSpPr>
            <a:spLocks noGrp="1" noChangeArrowheads="1"/>
          </p:cNvSpPr>
          <p:nvPr>
            <p:ph type="subTitle" idx="1"/>
          </p:nvPr>
        </p:nvSpPr>
        <p:spPr>
          <a:xfrm>
            <a:off x="678229" y="4267200"/>
            <a:ext cx="7772400" cy="1295400"/>
          </a:xfrm>
        </p:spPr>
        <p:txBody>
          <a:bodyPr/>
          <a:lstStyle/>
          <a:p>
            <a:pPr eaLnBrk="1" hangingPunct="1"/>
            <a:r>
              <a:rPr lang="en-US" altLang="en-US" dirty="0" smtClean="0"/>
              <a:t> </a:t>
            </a:r>
            <a:r>
              <a:rPr lang="en-US" altLang="en-US" dirty="0" smtClean="0"/>
              <a:t>STEADES In-depth </a:t>
            </a:r>
            <a:r>
              <a:rPr lang="en-US" altLang="en-US" dirty="0" smtClean="0"/>
              <a:t>analysis</a:t>
            </a:r>
          </a:p>
        </p:txBody>
      </p:sp>
      <p:sp>
        <p:nvSpPr>
          <p:cNvPr id="2" name="TextBox 1"/>
          <p:cNvSpPr txBox="1"/>
          <p:nvPr/>
        </p:nvSpPr>
        <p:spPr>
          <a:xfrm>
            <a:off x="1316814" y="5562600"/>
            <a:ext cx="6510372" cy="707886"/>
          </a:xfrm>
          <a:prstGeom prst="rect">
            <a:avLst/>
          </a:prstGeom>
          <a:noFill/>
        </p:spPr>
        <p:txBody>
          <a:bodyPr wrap="none" rtlCol="0">
            <a:spAutoFit/>
          </a:bodyPr>
          <a:lstStyle/>
          <a:p>
            <a:pPr algn="ctr"/>
            <a:r>
              <a:rPr lang="en-CA" sz="2000" b="1" i="1" dirty="0" smtClean="0">
                <a:latin typeface="+mj-lt"/>
              </a:rPr>
              <a:t>Giancarlo </a:t>
            </a:r>
            <a:r>
              <a:rPr lang="en-CA" sz="2000" b="1" i="1" dirty="0" err="1" smtClean="0">
                <a:latin typeface="+mj-lt"/>
              </a:rPr>
              <a:t>Buono</a:t>
            </a:r>
            <a:endParaRPr lang="en-CA" sz="2000" b="1" i="1" dirty="0" smtClean="0">
              <a:latin typeface="+mj-lt"/>
            </a:endParaRPr>
          </a:p>
          <a:p>
            <a:pPr algn="ctr"/>
            <a:r>
              <a:rPr lang="en-CA" sz="2000" i="1" dirty="0" smtClean="0">
                <a:latin typeface="+mj-lt"/>
              </a:rPr>
              <a:t>Regional </a:t>
            </a:r>
            <a:r>
              <a:rPr lang="en-CA" sz="2000" i="1" dirty="0">
                <a:latin typeface="+mj-lt"/>
              </a:rPr>
              <a:t>Director, Safety and Flight Operations, </a:t>
            </a:r>
            <a:r>
              <a:rPr lang="en-CA" sz="2000" i="1" dirty="0" smtClean="0">
                <a:latin typeface="+mj-lt"/>
              </a:rPr>
              <a:t>Europe</a:t>
            </a:r>
            <a:endParaRPr lang="en-CA" sz="2000" i="1" dirty="0">
              <a:latin typeface="+mj-lt"/>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113"/>
          </a:xfrm>
        </p:spPr>
        <p:txBody>
          <a:bodyPr/>
          <a:lstStyle/>
          <a:p>
            <a:r>
              <a:rPr lang="en-US" altLang="en-US" dirty="0" smtClean="0"/>
              <a:t>Context: </a:t>
            </a:r>
            <a:r>
              <a:rPr lang="en-US" altLang="en-US" sz="2800" dirty="0" smtClean="0">
                <a:solidFill>
                  <a:schemeClr val="tx2"/>
                </a:solidFill>
              </a:rPr>
              <a:t>Pilot Duties</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10</a:t>
            </a:fld>
            <a:endParaRPr lang="en-US" altLang="en-US" sz="1000">
              <a:solidFill>
                <a:schemeClr val="tx2"/>
              </a:solidFill>
              <a:latin typeface="Arial" charset="0"/>
            </a:endParaRPr>
          </a:p>
        </p:txBody>
      </p:sp>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52%</a:t>
            </a:r>
            <a:r>
              <a:rPr lang="en-US" altLang="en-US" sz="2400" kern="0" dirty="0" smtClean="0"/>
              <a:t> (191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pilot duties</a:t>
            </a:r>
          </a:p>
          <a:p>
            <a:pPr lvl="1"/>
            <a:endParaRPr lang="en-US" altLang="en-US" sz="2000" kern="0" dirty="0" smtClean="0"/>
          </a:p>
        </p:txBody>
      </p:sp>
      <p:sp>
        <p:nvSpPr>
          <p:cNvPr id="12" name="Content Placeholder 2"/>
          <p:cNvSpPr>
            <a:spLocks noGrp="1"/>
          </p:cNvSpPr>
          <p:nvPr>
            <p:ph sz="half" idx="1"/>
          </p:nvPr>
        </p:nvSpPr>
        <p:spPr>
          <a:xfrm>
            <a:off x="5334000" y="3962400"/>
            <a:ext cx="3429000" cy="1600200"/>
          </a:xfrm>
        </p:spPr>
        <p:txBody>
          <a:bodyPr/>
          <a:lstStyle/>
          <a:p>
            <a:pPr marL="0" indent="0">
              <a:buNone/>
            </a:pPr>
            <a:r>
              <a:rPr lang="en-US" altLang="en-US" sz="3600" dirty="0" smtClean="0">
                <a:solidFill>
                  <a:srgbClr val="EF2C71"/>
                </a:solidFill>
              </a:rPr>
              <a:t>50%</a:t>
            </a:r>
            <a:r>
              <a:rPr lang="en-US" altLang="en-US" dirty="0" smtClean="0">
                <a:solidFill>
                  <a:srgbClr val="EF2C71"/>
                </a:solidFill>
              </a:rPr>
              <a:t> Captain</a:t>
            </a:r>
          </a:p>
          <a:p>
            <a:pPr marL="0" indent="0">
              <a:buNone/>
            </a:pPr>
            <a:r>
              <a:rPr lang="en-US" altLang="en-US" sz="3600" dirty="0" smtClean="0"/>
              <a:t>50%</a:t>
            </a:r>
            <a:r>
              <a:rPr lang="en-US" altLang="en-US" dirty="0" smtClean="0"/>
              <a:t> Co-pilot</a:t>
            </a:r>
          </a:p>
          <a:p>
            <a:pPr lvl="1"/>
            <a:endParaRPr lang="en-US" altLang="en-US" sz="2000" dirty="0" smtClean="0"/>
          </a:p>
        </p:txBody>
      </p:sp>
      <p:pic>
        <p:nvPicPr>
          <p:cNvPr id="11" name="Picture 10"/>
          <p:cNvPicPr/>
          <p:nvPr/>
        </p:nvPicPr>
        <p:blipFill>
          <a:blip r:embed="rId3">
            <a:extLst>
              <a:ext uri="{28A0092B-C50C-407E-A947-70E740481C1C}">
                <a14:useLocalDpi xmlns:a14="http://schemas.microsoft.com/office/drawing/2010/main" val="0"/>
              </a:ext>
            </a:extLst>
          </a:blip>
          <a:srcRect/>
          <a:stretch>
            <a:fillRect/>
          </a:stretch>
        </p:blipFill>
        <p:spPr bwMode="auto">
          <a:xfrm>
            <a:off x="228600" y="2286000"/>
            <a:ext cx="5105400" cy="4086421"/>
          </a:xfrm>
          <a:prstGeom prst="rect">
            <a:avLst/>
          </a:prstGeom>
          <a:noFill/>
        </p:spPr>
      </p:pic>
    </p:spTree>
    <p:extLst>
      <p:ext uri="{BB962C8B-B14F-4D97-AF65-F5344CB8AC3E}">
        <p14:creationId xmlns:p14="http://schemas.microsoft.com/office/powerpoint/2010/main" val="85187632"/>
      </p:ext>
    </p:extLst>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113"/>
          </a:xfrm>
        </p:spPr>
        <p:txBody>
          <a:bodyPr/>
          <a:lstStyle/>
          <a:p>
            <a:r>
              <a:rPr lang="en-US" altLang="en-US" dirty="0" smtClean="0"/>
              <a:t>Context: </a:t>
            </a:r>
            <a:r>
              <a:rPr lang="en-US" altLang="en-US" sz="2800" dirty="0" smtClean="0">
                <a:solidFill>
                  <a:schemeClr val="tx2"/>
                </a:solidFill>
              </a:rPr>
              <a:t>Automation</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11</a:t>
            </a:fld>
            <a:endParaRPr lang="en-US" altLang="en-US" sz="1000">
              <a:solidFill>
                <a:schemeClr val="tx2"/>
              </a:solidFill>
              <a:latin typeface="Arial" charset="0"/>
            </a:endParaRPr>
          </a:p>
        </p:txBody>
      </p:sp>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46%</a:t>
            </a:r>
            <a:r>
              <a:rPr lang="en-US" altLang="en-US" sz="2400" kern="0" dirty="0" smtClean="0"/>
              <a:t> (171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automation</a:t>
            </a:r>
          </a:p>
          <a:p>
            <a:pPr lvl="1"/>
            <a:endParaRPr lang="en-US" altLang="en-US" sz="2000" kern="0" dirty="0" smtClean="0"/>
          </a:p>
        </p:txBody>
      </p:sp>
      <p:sp>
        <p:nvSpPr>
          <p:cNvPr id="12" name="Content Placeholder 2"/>
          <p:cNvSpPr>
            <a:spLocks noGrp="1"/>
          </p:cNvSpPr>
          <p:nvPr>
            <p:ph sz="half" idx="1"/>
          </p:nvPr>
        </p:nvSpPr>
        <p:spPr>
          <a:xfrm>
            <a:off x="5334000" y="3962400"/>
            <a:ext cx="3429000" cy="1600200"/>
          </a:xfrm>
        </p:spPr>
        <p:txBody>
          <a:bodyPr/>
          <a:lstStyle/>
          <a:p>
            <a:pPr marL="0" indent="0">
              <a:buNone/>
            </a:pPr>
            <a:r>
              <a:rPr lang="en-US" altLang="en-US" sz="3600" dirty="0" smtClean="0">
                <a:solidFill>
                  <a:srgbClr val="EF2C71"/>
                </a:solidFill>
              </a:rPr>
              <a:t>89%</a:t>
            </a:r>
            <a:r>
              <a:rPr lang="en-US" altLang="en-US" dirty="0" smtClean="0">
                <a:solidFill>
                  <a:srgbClr val="EF2C71"/>
                </a:solidFill>
              </a:rPr>
              <a:t> Autopilot </a:t>
            </a:r>
            <a:r>
              <a:rPr lang="en-US" altLang="en-US" sz="3600" dirty="0" smtClean="0"/>
              <a:t>11%</a:t>
            </a:r>
            <a:r>
              <a:rPr lang="en-US" altLang="en-US" dirty="0" smtClean="0"/>
              <a:t> Manual</a:t>
            </a:r>
          </a:p>
          <a:p>
            <a:pPr lvl="1"/>
            <a:endParaRPr lang="en-US" altLang="en-US" sz="2000" dirty="0" smtClean="0"/>
          </a:p>
        </p:txBody>
      </p:sp>
      <p:pic>
        <p:nvPicPr>
          <p:cNvPr id="9" name="Picture 8"/>
          <p:cNvPicPr/>
          <p:nvPr/>
        </p:nvPicPr>
        <p:blipFill>
          <a:blip r:embed="rId3">
            <a:extLst>
              <a:ext uri="{28A0092B-C50C-407E-A947-70E740481C1C}">
                <a14:useLocalDpi xmlns:a14="http://schemas.microsoft.com/office/drawing/2010/main" val="0"/>
              </a:ext>
            </a:extLst>
          </a:blip>
          <a:srcRect/>
          <a:stretch>
            <a:fillRect/>
          </a:stretch>
        </p:blipFill>
        <p:spPr bwMode="auto">
          <a:xfrm>
            <a:off x="-304800" y="2362200"/>
            <a:ext cx="5398846" cy="3886200"/>
          </a:xfrm>
          <a:prstGeom prst="rect">
            <a:avLst/>
          </a:prstGeom>
          <a:noFill/>
        </p:spPr>
      </p:pic>
    </p:spTree>
    <p:extLst>
      <p:ext uri="{BB962C8B-B14F-4D97-AF65-F5344CB8AC3E}">
        <p14:creationId xmlns:p14="http://schemas.microsoft.com/office/powerpoint/2010/main" val="1889186264"/>
      </p:ext>
    </p:extLst>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Context: </a:t>
            </a:r>
            <a:r>
              <a:rPr lang="en-US" altLang="en-US" sz="2800" dirty="0" smtClean="0">
                <a:solidFill>
                  <a:schemeClr val="tx2"/>
                </a:solidFill>
              </a:rPr>
              <a:t>ATC Aspects</a:t>
            </a:r>
          </a:p>
        </p:txBody>
      </p:sp>
      <p:sp>
        <p:nvSpPr>
          <p:cNvPr id="14339" name="Content Placeholder 7"/>
          <p:cNvSpPr>
            <a:spLocks noGrp="1"/>
          </p:cNvSpPr>
          <p:nvPr>
            <p:ph idx="1"/>
          </p:nvPr>
        </p:nvSpPr>
        <p:spPr>
          <a:xfrm>
            <a:off x="457200" y="2819400"/>
            <a:ext cx="8229600" cy="3276600"/>
          </a:xfrm>
        </p:spPr>
        <p:txBody>
          <a:bodyPr/>
          <a:lstStyle/>
          <a:p>
            <a:r>
              <a:rPr lang="en-US" altLang="en-US" dirty="0" smtClean="0"/>
              <a:t>A vast majority of STEADES ASRs are reported by the flight crew. Therefore, the narratives offer only flight crew perspective on altitude deviations regarding the context. Further information of ATC related aspects will be covered under the Contributing Factors and Recognition and Recovery parts of the analysis.</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14342"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1B3FC2D-90A2-4CFC-9825-2CD1E5C11932}" type="slidenum">
              <a:rPr lang="en-US" altLang="en-US" sz="1000">
                <a:solidFill>
                  <a:schemeClr val="tx2"/>
                </a:solidFill>
                <a:latin typeface="Arial" charset="0"/>
              </a:rPr>
              <a:pPr eaLnBrk="1" hangingPunct="1"/>
              <a:t>12</a:t>
            </a:fld>
            <a:endParaRPr lang="en-US" altLang="en-US" sz="1000">
              <a:solidFill>
                <a:schemeClr val="tx2"/>
              </a:solidFill>
              <a:latin typeface="Arial" charset="0"/>
            </a:endParaRPr>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707886"/>
          </a:xfrm>
        </p:spPr>
        <p:txBody>
          <a:bodyPr/>
          <a:lstStyle/>
          <a:p>
            <a:r>
              <a:rPr lang="en-US" dirty="0" smtClean="0"/>
              <a:t>Contributing Factors</a:t>
            </a:r>
            <a:endParaRPr lang="en-US" dirty="0"/>
          </a:p>
        </p:txBody>
      </p:sp>
      <p:sp>
        <p:nvSpPr>
          <p:cNvPr id="3" name="Text Placeholder 2"/>
          <p:cNvSpPr>
            <a:spLocks noGrp="1"/>
          </p:cNvSpPr>
          <p:nvPr>
            <p:ph type="body" idx="1"/>
          </p:nvPr>
        </p:nvSpPr>
        <p:spPr/>
        <p:txBody>
          <a:bodyPr/>
          <a:lstStyle/>
          <a:p>
            <a:r>
              <a:rPr lang="en-US" dirty="0" smtClean="0"/>
              <a:t>Altitude Deviation</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6" name="Slide Number Placeholder 5"/>
          <p:cNvSpPr>
            <a:spLocks noGrp="1"/>
          </p:cNvSpPr>
          <p:nvPr>
            <p:ph type="sldNum" sz="quarter" idx="12"/>
          </p:nvPr>
        </p:nvSpPr>
        <p:spPr/>
        <p:txBody>
          <a:bodyPr/>
          <a:lstStyle/>
          <a:p>
            <a:pPr>
              <a:defRPr/>
            </a:pPr>
            <a:fld id="{573545EA-E2D3-480E-BAE1-AB5AB75F37CD}" type="slidenum">
              <a:rPr lang="en-US" smtClean="0"/>
              <a:pPr>
                <a:defRPr/>
              </a:pPr>
              <a:t>13</a:t>
            </a:fld>
            <a:endParaRPr lang="en-US"/>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064721630"/>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p:nvPr/>
        </p:nvPicPr>
        <p:blipFill>
          <a:blip r:embed="rId2">
            <a:extLst>
              <a:ext uri="{28A0092B-C50C-407E-A947-70E740481C1C}">
                <a14:useLocalDpi xmlns:a14="http://schemas.microsoft.com/office/drawing/2010/main" val="0"/>
              </a:ext>
            </a:extLst>
          </a:blip>
          <a:srcRect/>
          <a:stretch>
            <a:fillRect/>
          </a:stretch>
        </p:blipFill>
        <p:spPr bwMode="auto">
          <a:xfrm>
            <a:off x="228600" y="2514600"/>
            <a:ext cx="7326468" cy="3810000"/>
          </a:xfrm>
          <a:prstGeom prst="rect">
            <a:avLst/>
          </a:prstGeom>
          <a:noFill/>
        </p:spPr>
      </p:pic>
      <p:sp>
        <p:nvSpPr>
          <p:cNvPr id="15362" name="Title 1"/>
          <p:cNvSpPr>
            <a:spLocks noGrp="1"/>
          </p:cNvSpPr>
          <p:nvPr>
            <p:ph type="title"/>
          </p:nvPr>
        </p:nvSpPr>
        <p:spPr/>
        <p:txBody>
          <a:bodyPr/>
          <a:lstStyle/>
          <a:p>
            <a:r>
              <a:rPr lang="en-US" altLang="en-US" dirty="0" smtClean="0"/>
              <a:t>Contributing Factors:</a:t>
            </a:r>
            <a:endParaRPr lang="en-US" altLang="en-US" sz="2800" dirty="0" smtClean="0">
              <a:solidFill>
                <a:schemeClr val="tx2"/>
              </a:solidFill>
            </a:endParaRP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15366"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34F086-2DCA-4DC1-9CBA-D080B468BA0A}" type="slidenum">
              <a:rPr lang="en-US" altLang="en-US" sz="1000">
                <a:solidFill>
                  <a:schemeClr val="tx2"/>
                </a:solidFill>
                <a:latin typeface="Arial" charset="0"/>
              </a:rPr>
              <a:pPr eaLnBrk="1" hangingPunct="1"/>
              <a:t>14</a:t>
            </a:fld>
            <a:endParaRPr lang="en-US" altLang="en-US" sz="1000">
              <a:solidFill>
                <a:schemeClr val="tx2"/>
              </a:solidFill>
              <a:latin typeface="Arial" charset="0"/>
            </a:endParaRPr>
          </a:p>
        </p:txBody>
      </p:sp>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94%</a:t>
            </a:r>
            <a:r>
              <a:rPr lang="en-US" altLang="en-US" sz="2400" kern="0" dirty="0" smtClean="0"/>
              <a:t> (376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contributing factors</a:t>
            </a:r>
          </a:p>
          <a:p>
            <a:pPr lvl="1"/>
            <a:endParaRPr lang="en-US" altLang="en-US" sz="2000" kern="0" dirty="0" smtClean="0"/>
          </a:p>
        </p:txBody>
      </p:sp>
      <p:sp>
        <p:nvSpPr>
          <p:cNvPr id="8"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dirty="0" smtClean="0"/>
              <a:t>Contributing Factors: </a:t>
            </a:r>
            <a:r>
              <a:rPr lang="en-US" altLang="en-US" sz="2800" dirty="0" smtClean="0">
                <a:solidFill>
                  <a:schemeClr val="tx2"/>
                </a:solidFill>
              </a:rPr>
              <a:t>Flight Crew Actions</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1638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5DFB472-1B0A-4D09-96BC-A15EC0B7B4B4}" type="slidenum">
              <a:rPr lang="en-US" altLang="en-US" sz="1000">
                <a:solidFill>
                  <a:schemeClr val="tx2"/>
                </a:solidFill>
                <a:latin typeface="Arial" charset="0"/>
              </a:rPr>
              <a:pPr eaLnBrk="1" hangingPunct="1"/>
              <a:t>15</a:t>
            </a:fld>
            <a:endParaRPr lang="en-US" altLang="en-US" sz="1000">
              <a:solidFill>
                <a:schemeClr val="tx2"/>
              </a:solidFill>
              <a:latin typeface="Arial" charset="0"/>
            </a:endParaRPr>
          </a:p>
        </p:txBody>
      </p:sp>
      <p:pic>
        <p:nvPicPr>
          <p:cNvPr id="10" name="Picture 9"/>
          <p:cNvPicPr/>
          <p:nvPr/>
        </p:nvPicPr>
        <p:blipFill rotWithShape="1">
          <a:blip r:embed="rId2">
            <a:extLst>
              <a:ext uri="{28A0092B-C50C-407E-A947-70E740481C1C}">
                <a14:useLocalDpi xmlns:a14="http://schemas.microsoft.com/office/drawing/2010/main" val="0"/>
              </a:ext>
            </a:extLst>
          </a:blip>
          <a:srcRect l="-136" t="12741" r="136"/>
          <a:stretch/>
        </p:blipFill>
        <p:spPr bwMode="auto">
          <a:xfrm>
            <a:off x="132302" y="2514600"/>
            <a:ext cx="6067877" cy="3657600"/>
          </a:xfrm>
          <a:prstGeom prst="rect">
            <a:avLst/>
          </a:prstGeom>
          <a:noFill/>
        </p:spPr>
      </p:pic>
      <p:sp>
        <p:nvSpPr>
          <p:cNvPr id="11" name="Content Placeholder 2"/>
          <p:cNvSpPr txBox="1">
            <a:spLocks/>
          </p:cNvSpPr>
          <p:nvPr/>
        </p:nvSpPr>
        <p:spPr bwMode="auto">
          <a:xfrm>
            <a:off x="6248400" y="47244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72%</a:t>
            </a:r>
            <a:r>
              <a:rPr lang="en-US" altLang="en-US" sz="2400" kern="0" dirty="0" smtClean="0"/>
              <a:t> (266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flight crew actions</a:t>
            </a:r>
          </a:p>
          <a:p>
            <a:pPr lvl="1"/>
            <a:endParaRPr lang="en-US" altLang="en-US" sz="2000" kern="0" dirty="0" smtClean="0"/>
          </a:p>
        </p:txBody>
      </p:sp>
      <p:sp>
        <p:nvSpPr>
          <p:cNvPr id="8"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dirty="0" smtClean="0"/>
              <a:t>Contributing Factors: </a:t>
            </a:r>
            <a:r>
              <a:rPr lang="en-US" altLang="en-US" sz="2800" dirty="0">
                <a:solidFill>
                  <a:schemeClr val="tx2"/>
                </a:solidFill>
              </a:rPr>
              <a:t>ATC</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15366"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34F086-2DCA-4DC1-9CBA-D080B468BA0A}" type="slidenum">
              <a:rPr lang="en-US" altLang="en-US" sz="1000">
                <a:solidFill>
                  <a:schemeClr val="tx2"/>
                </a:solidFill>
                <a:latin typeface="Arial" charset="0"/>
              </a:rPr>
              <a:pPr eaLnBrk="1" hangingPunct="1"/>
              <a:t>16</a:t>
            </a:fld>
            <a:endParaRPr lang="en-US" altLang="en-US" sz="1000">
              <a:solidFill>
                <a:schemeClr val="tx2"/>
              </a:solidFill>
              <a:latin typeface="Arial" charset="0"/>
            </a:endParaRPr>
          </a:p>
        </p:txBody>
      </p:sp>
      <p:pic>
        <p:nvPicPr>
          <p:cNvPr id="8" name="Picture 7"/>
          <p:cNvPicPr/>
          <p:nvPr/>
        </p:nvPicPr>
        <p:blipFill rotWithShape="1">
          <a:blip r:embed="rId2">
            <a:extLst>
              <a:ext uri="{28A0092B-C50C-407E-A947-70E740481C1C}">
                <a14:useLocalDpi xmlns:a14="http://schemas.microsoft.com/office/drawing/2010/main" val="0"/>
              </a:ext>
            </a:extLst>
          </a:blip>
          <a:srcRect t="16667"/>
          <a:stretch/>
        </p:blipFill>
        <p:spPr bwMode="auto">
          <a:xfrm>
            <a:off x="152400" y="2785905"/>
            <a:ext cx="7259838" cy="3429000"/>
          </a:xfrm>
          <a:prstGeom prst="rect">
            <a:avLst/>
          </a:prstGeom>
          <a:noFill/>
        </p:spPr>
      </p:pic>
      <p:sp>
        <p:nvSpPr>
          <p:cNvPr id="10" name="Content Placeholder 2"/>
          <p:cNvSpPr txBox="1">
            <a:spLocks/>
          </p:cNvSpPr>
          <p:nvPr/>
        </p:nvSpPr>
        <p:spPr bwMode="auto">
          <a:xfrm>
            <a:off x="6248400" y="1600200"/>
            <a:ext cx="2819400" cy="1524000"/>
          </a:xfrm>
          <a:prstGeom prst="rect">
            <a:avLst/>
          </a:prstGeom>
          <a:solidFill>
            <a:schemeClr val="bg1"/>
          </a:solidFill>
          <a:ln>
            <a:solidFill>
              <a:srgbClr val="038FD7"/>
            </a:solidFill>
          </a:ln>
          <a:effectLs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31%</a:t>
            </a:r>
            <a:r>
              <a:rPr lang="en-US" altLang="en-US" sz="2400" kern="0" dirty="0" smtClean="0"/>
              <a:t> (115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ATC factors</a:t>
            </a:r>
          </a:p>
          <a:p>
            <a:pPr lvl="1"/>
            <a:endParaRPr lang="en-US" altLang="en-US" sz="2000" kern="0" dirty="0" smtClean="0"/>
          </a:p>
        </p:txBody>
      </p:sp>
      <p:sp>
        <p:nvSpPr>
          <p:cNvPr id="9"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2645421507"/>
      </p:ext>
    </p:extLst>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dirty="0" smtClean="0"/>
              <a:t>Contributing Factors: </a:t>
            </a:r>
            <a:r>
              <a:rPr lang="en-US" altLang="en-US" sz="2800" dirty="0" err="1" smtClean="0">
                <a:solidFill>
                  <a:schemeClr val="tx2"/>
                </a:solidFill>
              </a:rPr>
              <a:t>Wx</a:t>
            </a:r>
            <a:endParaRPr lang="en-US" altLang="en-US" sz="2800" dirty="0">
              <a:solidFill>
                <a:schemeClr val="tx2"/>
              </a:solidFill>
            </a:endParaRP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15366"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A34F086-2DCA-4DC1-9CBA-D080B468BA0A}" type="slidenum">
              <a:rPr lang="en-US" altLang="en-US" sz="1000">
                <a:solidFill>
                  <a:schemeClr val="tx2"/>
                </a:solidFill>
                <a:latin typeface="Arial" charset="0"/>
              </a:rPr>
              <a:pPr eaLnBrk="1" hangingPunct="1"/>
              <a:t>17</a:t>
            </a:fld>
            <a:endParaRPr lang="en-US" altLang="en-US" sz="1000">
              <a:solidFill>
                <a:schemeClr val="tx2"/>
              </a:solidFill>
              <a:latin typeface="Arial" charset="0"/>
            </a:endParaRPr>
          </a:p>
        </p:txBody>
      </p:sp>
      <p:pic>
        <p:nvPicPr>
          <p:cNvPr id="9" name="Picture 8"/>
          <p:cNvPicPr/>
          <p:nvPr/>
        </p:nvPicPr>
        <p:blipFill rotWithShape="1">
          <a:blip r:embed="rId3">
            <a:extLst>
              <a:ext uri="{28A0092B-C50C-407E-A947-70E740481C1C}">
                <a14:useLocalDpi xmlns:a14="http://schemas.microsoft.com/office/drawing/2010/main" val="0"/>
              </a:ext>
            </a:extLst>
          </a:blip>
          <a:srcRect t="20000"/>
          <a:stretch/>
        </p:blipFill>
        <p:spPr bwMode="auto">
          <a:xfrm>
            <a:off x="187569" y="2971800"/>
            <a:ext cx="6378858" cy="3048000"/>
          </a:xfrm>
          <a:prstGeom prst="rect">
            <a:avLst/>
          </a:prstGeom>
          <a:noFill/>
        </p:spPr>
      </p:pic>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14%</a:t>
            </a:r>
            <a:r>
              <a:rPr lang="en-US" altLang="en-US" sz="2400" kern="0" dirty="0" smtClean="0"/>
              <a:t> (51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weather</a:t>
            </a:r>
          </a:p>
          <a:p>
            <a:pPr lvl="1"/>
            <a:endParaRPr lang="en-US" altLang="en-US" sz="2000" kern="0" dirty="0" smtClean="0"/>
          </a:p>
        </p:txBody>
      </p:sp>
      <p:sp>
        <p:nvSpPr>
          <p:cNvPr id="8"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2279057895"/>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113"/>
          </a:xfrm>
        </p:spPr>
        <p:txBody>
          <a:bodyPr/>
          <a:lstStyle/>
          <a:p>
            <a:r>
              <a:rPr lang="en-US" altLang="en-US" dirty="0"/>
              <a:t>Contributing Factors: </a:t>
            </a:r>
            <a:r>
              <a:rPr lang="en-US" altLang="en-US" sz="2800" dirty="0" smtClean="0">
                <a:solidFill>
                  <a:schemeClr val="tx2"/>
                </a:solidFill>
              </a:rPr>
              <a:t>Airworthiness</a:t>
            </a:r>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18</a:t>
            </a:fld>
            <a:endParaRPr lang="en-US" altLang="en-US" sz="1000">
              <a:solidFill>
                <a:schemeClr val="tx2"/>
              </a:solidFill>
              <a:latin typeface="Arial" charset="0"/>
            </a:endParaRPr>
          </a:p>
        </p:txBody>
      </p:sp>
      <p:sp>
        <p:nvSpPr>
          <p:cNvPr id="10" name="Content Placeholder 2"/>
          <p:cNvSpPr txBox="1">
            <a:spLocks/>
          </p:cNvSpPr>
          <p:nvPr/>
        </p:nvSpPr>
        <p:spPr bwMode="auto">
          <a:xfrm>
            <a:off x="6214905" y="4800601"/>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8%</a:t>
            </a:r>
            <a:r>
              <a:rPr lang="en-US" altLang="en-US" sz="2400" kern="0" dirty="0" smtClean="0"/>
              <a:t> (30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technical issues</a:t>
            </a:r>
          </a:p>
          <a:p>
            <a:pPr lvl="1"/>
            <a:endParaRPr lang="en-US" altLang="en-US" sz="2000" kern="0" dirty="0" smtClean="0"/>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7469" t="17277" r="11879"/>
          <a:stretch/>
        </p:blipFill>
        <p:spPr bwMode="auto">
          <a:xfrm>
            <a:off x="100484" y="2399881"/>
            <a:ext cx="5054320" cy="3924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2839837267"/>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2" y="4406900"/>
            <a:ext cx="8116887" cy="707886"/>
          </a:xfrm>
        </p:spPr>
        <p:txBody>
          <a:bodyPr/>
          <a:lstStyle/>
          <a:p>
            <a:r>
              <a:rPr lang="en-US" dirty="0" smtClean="0"/>
              <a:t>Recognition and Response</a:t>
            </a:r>
            <a:endParaRPr lang="en-US" dirty="0"/>
          </a:p>
        </p:txBody>
      </p:sp>
      <p:sp>
        <p:nvSpPr>
          <p:cNvPr id="3" name="Text Placeholder 2"/>
          <p:cNvSpPr>
            <a:spLocks noGrp="1"/>
          </p:cNvSpPr>
          <p:nvPr>
            <p:ph type="body" idx="1"/>
          </p:nvPr>
        </p:nvSpPr>
        <p:spPr/>
        <p:txBody>
          <a:bodyPr/>
          <a:lstStyle/>
          <a:p>
            <a:r>
              <a:rPr lang="en-US" dirty="0" smtClean="0"/>
              <a:t>Altitude Deviation</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6" name="Slide Number Placeholder 5"/>
          <p:cNvSpPr>
            <a:spLocks noGrp="1"/>
          </p:cNvSpPr>
          <p:nvPr>
            <p:ph type="sldNum" sz="quarter" idx="12"/>
          </p:nvPr>
        </p:nvSpPr>
        <p:spPr/>
        <p:txBody>
          <a:bodyPr/>
          <a:lstStyle/>
          <a:p>
            <a:pPr>
              <a:defRPr/>
            </a:pPr>
            <a:fld id="{573545EA-E2D3-480E-BAE1-AB5AB75F37CD}" type="slidenum">
              <a:rPr lang="en-US" smtClean="0"/>
              <a:pPr>
                <a:defRPr/>
              </a:pPr>
              <a:t>19</a:t>
            </a:fld>
            <a:endParaRPr lang="en-US"/>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468229489"/>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Agenda</a:t>
            </a:r>
          </a:p>
        </p:txBody>
      </p:sp>
      <p:sp>
        <p:nvSpPr>
          <p:cNvPr id="4099" name="Content Placeholder 2"/>
          <p:cNvSpPr>
            <a:spLocks noGrp="1"/>
          </p:cNvSpPr>
          <p:nvPr>
            <p:ph idx="1"/>
          </p:nvPr>
        </p:nvSpPr>
        <p:spPr>
          <a:xfrm>
            <a:off x="457200" y="2438400"/>
            <a:ext cx="3962400" cy="3657600"/>
          </a:xfrm>
        </p:spPr>
        <p:txBody>
          <a:bodyPr/>
          <a:lstStyle/>
          <a:p>
            <a:pPr>
              <a:spcAft>
                <a:spcPts val="600"/>
              </a:spcAft>
            </a:pPr>
            <a:r>
              <a:rPr lang="en-US" altLang="en-US" sz="2000" dirty="0" smtClean="0"/>
              <a:t>High Level Analysis Outcomes</a:t>
            </a:r>
          </a:p>
          <a:p>
            <a:pPr>
              <a:spcAft>
                <a:spcPts val="600"/>
              </a:spcAft>
            </a:pPr>
            <a:r>
              <a:rPr lang="en-US" altLang="en-US" sz="2000" dirty="0" smtClean="0"/>
              <a:t>In-depth Analysis</a:t>
            </a:r>
          </a:p>
          <a:p>
            <a:pPr lvl="1">
              <a:spcAft>
                <a:spcPts val="600"/>
              </a:spcAft>
              <a:buSzPct val="85000"/>
            </a:pPr>
            <a:r>
              <a:rPr lang="en-US" altLang="en-US" sz="1800" dirty="0" smtClean="0"/>
              <a:t>Altitude Deviation Context</a:t>
            </a:r>
          </a:p>
          <a:p>
            <a:pPr lvl="1">
              <a:spcAft>
                <a:spcPts val="600"/>
              </a:spcAft>
              <a:buSzPct val="85000"/>
            </a:pPr>
            <a:r>
              <a:rPr lang="en-US" altLang="en-US" sz="1800" dirty="0" smtClean="0"/>
              <a:t>Altitude Deviation Contributing Factors</a:t>
            </a:r>
          </a:p>
          <a:p>
            <a:pPr lvl="1">
              <a:spcAft>
                <a:spcPts val="600"/>
              </a:spcAft>
              <a:buSzPct val="85000"/>
            </a:pPr>
            <a:r>
              <a:rPr lang="en-US" altLang="en-US" sz="1800" dirty="0" smtClean="0"/>
              <a:t>Altitude Deviation Recognition and Response</a:t>
            </a:r>
          </a:p>
          <a:p>
            <a:pPr lvl="1">
              <a:spcAft>
                <a:spcPts val="600"/>
              </a:spcAft>
              <a:buSzPct val="85000"/>
            </a:pPr>
            <a:r>
              <a:rPr lang="en-US" altLang="en-US" sz="1800" dirty="0" smtClean="0"/>
              <a:t>Altitude Deviation Outcome</a:t>
            </a:r>
          </a:p>
          <a:p>
            <a:pPr>
              <a:spcAft>
                <a:spcPts val="600"/>
              </a:spcAft>
            </a:pPr>
            <a:r>
              <a:rPr lang="en-US" altLang="en-US" sz="2000" dirty="0" smtClean="0"/>
              <a:t>Conclusion</a:t>
            </a:r>
            <a:endParaRPr lang="en-US" altLang="en-US" sz="1600" dirty="0" smtClean="0"/>
          </a:p>
          <a:p>
            <a:endParaRPr lang="en-US" altLang="en-US" sz="2000" dirty="0" smtClean="0"/>
          </a:p>
          <a:p>
            <a:endParaRPr lang="en-US" altLang="en-US" sz="1600" dirty="0" smtClean="0"/>
          </a:p>
        </p:txBody>
      </p:sp>
      <p:sp>
        <p:nvSpPr>
          <p:cNvPr id="4" name="Date Placeholder 3"/>
          <p:cNvSpPr>
            <a:spLocks noGrp="1"/>
          </p:cNvSpPr>
          <p:nvPr>
            <p:ph type="dt" sz="quarter" idx="10"/>
          </p:nvPr>
        </p:nvSpPr>
        <p:spPr/>
        <p:txBody>
          <a:bodyPr/>
          <a:lstStyle/>
          <a:p>
            <a:pPr>
              <a:defRPr/>
            </a:pPr>
            <a:r>
              <a:rPr lang="en-US" dirty="0" smtClean="0"/>
              <a:t>10 June 2014</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dirty="0"/>
          </a:p>
        </p:txBody>
      </p:sp>
      <p:sp>
        <p:nvSpPr>
          <p:cNvPr id="4102" name="Slide Number Placeholder 5"/>
          <p:cNvSpPr>
            <a:spLocks noGrp="1"/>
          </p:cNvSpPr>
          <p:nvPr>
            <p:ph type="sldNum" sz="quarter" idx="12"/>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fld id="{7E75B999-54CD-476D-AB22-54A2087A20DC}" type="slidenum">
              <a:rPr lang="en-US" altLang="en-US"/>
              <a:pPr/>
              <a:t>2</a:t>
            </a:fld>
            <a:endParaRPr lang="en-US" altLang="en-US" dirty="0"/>
          </a:p>
        </p:txBody>
      </p:sp>
      <p:pic>
        <p:nvPicPr>
          <p:cNvPr id="12" name="Picture 2" descr="H:\SO&amp;I-ODM\Presentations\Stock Photos\iStock_000000349763Large.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194" t="50000" r="30306" b="5967"/>
          <a:stretch/>
        </p:blipFill>
        <p:spPr bwMode="auto">
          <a:xfrm>
            <a:off x="4800600" y="3124200"/>
            <a:ext cx="4100838" cy="17834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331"/>
          </a:xfrm>
        </p:spPr>
        <p:txBody>
          <a:bodyPr/>
          <a:lstStyle/>
          <a:p>
            <a:r>
              <a:rPr lang="en-US" altLang="en-US" dirty="0" smtClean="0"/>
              <a:t>Recognition and Response: </a:t>
            </a:r>
            <a:r>
              <a:rPr lang="en-US" altLang="en-US" sz="2800" dirty="0">
                <a:solidFill>
                  <a:schemeClr val="tx2"/>
                </a:solidFill>
              </a:rPr>
              <a:t>Recognition</a:t>
            </a:r>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20</a:t>
            </a:fld>
            <a:endParaRPr lang="en-US" altLang="en-US" sz="1000">
              <a:solidFill>
                <a:schemeClr val="tx2"/>
              </a:solidFill>
              <a:latin typeface="Arial" charset="0"/>
            </a:endParaRPr>
          </a:p>
        </p:txBody>
      </p:sp>
      <p:sp>
        <p:nvSpPr>
          <p:cNvPr id="10" name="Content Placeholder 2"/>
          <p:cNvSpPr txBox="1">
            <a:spLocks/>
          </p:cNvSpPr>
          <p:nvPr/>
        </p:nvSpPr>
        <p:spPr bwMode="auto">
          <a:xfrm>
            <a:off x="6214905" y="4800601"/>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95%</a:t>
            </a:r>
            <a:r>
              <a:rPr lang="en-US" altLang="en-US" sz="2400" kern="0" dirty="0" smtClean="0"/>
              <a:t> (351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recognition</a:t>
            </a:r>
          </a:p>
          <a:p>
            <a:pPr lvl="1"/>
            <a:endParaRPr lang="en-US" altLang="en-US" sz="2000" kern="0" dirty="0" smtClean="0"/>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17283"/>
          <a:stretch/>
        </p:blipFill>
        <p:spPr bwMode="auto">
          <a:xfrm>
            <a:off x="-1" y="2502039"/>
            <a:ext cx="6113504" cy="3822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Content Placeholder 2"/>
          <p:cNvSpPr>
            <a:spLocks noGrp="1"/>
          </p:cNvSpPr>
          <p:nvPr>
            <p:ph sz="half" idx="1"/>
          </p:nvPr>
        </p:nvSpPr>
        <p:spPr>
          <a:xfrm>
            <a:off x="5867400" y="2895600"/>
            <a:ext cx="3154345" cy="1600200"/>
          </a:xfrm>
        </p:spPr>
        <p:txBody>
          <a:bodyPr/>
          <a:lstStyle/>
          <a:p>
            <a:pPr marL="0" indent="0">
              <a:buNone/>
            </a:pPr>
            <a:r>
              <a:rPr lang="en-US" altLang="en-US" sz="3600" dirty="0" smtClean="0">
                <a:solidFill>
                  <a:srgbClr val="F00847"/>
                </a:solidFill>
              </a:rPr>
              <a:t>70%</a:t>
            </a:r>
            <a:r>
              <a:rPr lang="en-US" altLang="en-US" dirty="0" smtClean="0">
                <a:solidFill>
                  <a:srgbClr val="F00847"/>
                </a:solidFill>
              </a:rPr>
              <a:t> Flight  Crew</a:t>
            </a:r>
          </a:p>
          <a:p>
            <a:pPr marL="0" indent="0">
              <a:buNone/>
            </a:pPr>
            <a:r>
              <a:rPr lang="en-US" altLang="en-US" sz="3600" dirty="0" smtClean="0"/>
              <a:t>29%</a:t>
            </a:r>
            <a:r>
              <a:rPr lang="en-US" altLang="en-US" dirty="0" smtClean="0"/>
              <a:t> ATC</a:t>
            </a:r>
          </a:p>
          <a:p>
            <a:pPr lvl="1"/>
            <a:endParaRPr lang="en-US" altLang="en-US" sz="2000" dirty="0" smtClean="0"/>
          </a:p>
        </p:txBody>
      </p:sp>
      <p:sp>
        <p:nvSpPr>
          <p:cNvPr id="11"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2970882851"/>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331"/>
          </a:xfrm>
        </p:spPr>
        <p:txBody>
          <a:bodyPr/>
          <a:lstStyle/>
          <a:p>
            <a:r>
              <a:rPr lang="en-US" altLang="en-US" dirty="0" smtClean="0"/>
              <a:t>Recognition and Response: </a:t>
            </a:r>
            <a:r>
              <a:rPr lang="en-US" altLang="en-US" sz="2800" dirty="0" smtClean="0">
                <a:solidFill>
                  <a:schemeClr val="tx2"/>
                </a:solidFill>
              </a:rPr>
              <a:t>Response</a:t>
            </a:r>
            <a:endParaRPr lang="en-US" altLang="en-US" sz="2800" dirty="0">
              <a:solidFill>
                <a:schemeClr val="tx2"/>
              </a:solidFill>
            </a:endParaRPr>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21</a:t>
            </a:fld>
            <a:endParaRPr lang="en-US" altLang="en-US" sz="1000">
              <a:solidFill>
                <a:schemeClr val="tx2"/>
              </a:solidFill>
              <a:latin typeface="Arial" charset="0"/>
            </a:endParaRPr>
          </a:p>
        </p:txBody>
      </p:sp>
      <p:pic>
        <p:nvPicPr>
          <p:cNvPr id="11" name="Picture 10"/>
          <p:cNvPicPr/>
          <p:nvPr/>
        </p:nvPicPr>
        <p:blipFill rotWithShape="1">
          <a:blip r:embed="rId3">
            <a:extLst>
              <a:ext uri="{28A0092B-C50C-407E-A947-70E740481C1C}">
                <a14:useLocalDpi xmlns:a14="http://schemas.microsoft.com/office/drawing/2010/main" val="0"/>
              </a:ext>
            </a:extLst>
          </a:blip>
          <a:srcRect l="4292" t="11978" b="264"/>
          <a:stretch/>
        </p:blipFill>
        <p:spPr bwMode="auto">
          <a:xfrm>
            <a:off x="0" y="2286000"/>
            <a:ext cx="6311847" cy="4043625"/>
          </a:xfrm>
          <a:prstGeom prst="rect">
            <a:avLst/>
          </a:prstGeom>
          <a:noFill/>
        </p:spPr>
      </p:pic>
      <p:sp>
        <p:nvSpPr>
          <p:cNvPr id="10" name="Content Placeholder 2"/>
          <p:cNvSpPr txBox="1">
            <a:spLocks/>
          </p:cNvSpPr>
          <p:nvPr/>
        </p:nvSpPr>
        <p:spPr bwMode="auto">
          <a:xfrm>
            <a:off x="6214905" y="4800601"/>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69%</a:t>
            </a:r>
            <a:r>
              <a:rPr lang="en-US" altLang="en-US" sz="2400" kern="0" dirty="0" smtClean="0"/>
              <a:t> (256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response</a:t>
            </a:r>
          </a:p>
          <a:p>
            <a:pPr lvl="1"/>
            <a:endParaRPr lang="en-US" altLang="en-US" sz="2000" kern="0" dirty="0" smtClean="0"/>
          </a:p>
        </p:txBody>
      </p:sp>
      <p:sp>
        <p:nvSpPr>
          <p:cNvPr id="8"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2725841290"/>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707886"/>
          </a:xfrm>
        </p:spPr>
        <p:txBody>
          <a:bodyPr/>
          <a:lstStyle/>
          <a:p>
            <a:r>
              <a:rPr lang="en-US" dirty="0" smtClean="0"/>
              <a:t>Outcomes</a:t>
            </a:r>
            <a:endParaRPr lang="en-US" dirty="0"/>
          </a:p>
        </p:txBody>
      </p:sp>
      <p:sp>
        <p:nvSpPr>
          <p:cNvPr id="3" name="Text Placeholder 2"/>
          <p:cNvSpPr>
            <a:spLocks noGrp="1"/>
          </p:cNvSpPr>
          <p:nvPr>
            <p:ph type="body" idx="1"/>
          </p:nvPr>
        </p:nvSpPr>
        <p:spPr/>
        <p:txBody>
          <a:bodyPr/>
          <a:lstStyle/>
          <a:p>
            <a:r>
              <a:rPr lang="en-US" dirty="0" smtClean="0"/>
              <a:t>Altitude Deviation</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6" name="Slide Number Placeholder 5"/>
          <p:cNvSpPr>
            <a:spLocks noGrp="1"/>
          </p:cNvSpPr>
          <p:nvPr>
            <p:ph type="sldNum" sz="quarter" idx="12"/>
          </p:nvPr>
        </p:nvSpPr>
        <p:spPr/>
        <p:txBody>
          <a:bodyPr/>
          <a:lstStyle/>
          <a:p>
            <a:pPr>
              <a:defRPr/>
            </a:pPr>
            <a:fld id="{573545EA-E2D3-480E-BAE1-AB5AB75F37CD}" type="slidenum">
              <a:rPr lang="en-US" smtClean="0"/>
              <a:pPr>
                <a:defRPr/>
              </a:pPr>
              <a:t>22</a:t>
            </a:fld>
            <a:endParaRPr lang="en-US"/>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468229489"/>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331"/>
          </a:xfrm>
        </p:spPr>
        <p:txBody>
          <a:bodyPr/>
          <a:lstStyle/>
          <a:p>
            <a:r>
              <a:rPr lang="en-US" altLang="en-US" dirty="0" smtClean="0"/>
              <a:t>Outcomes:</a:t>
            </a:r>
            <a:endParaRPr lang="en-US" altLang="en-US" sz="2800" dirty="0">
              <a:solidFill>
                <a:schemeClr val="tx2"/>
              </a:solidFill>
            </a:endParaRPr>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23</a:t>
            </a:fld>
            <a:endParaRPr lang="en-US" altLang="en-US" sz="1000">
              <a:solidFill>
                <a:schemeClr val="tx2"/>
              </a:solidFill>
              <a:latin typeface="Arial" charset="0"/>
            </a:endParaRPr>
          </a:p>
        </p:txBody>
      </p:sp>
      <p:sp>
        <p:nvSpPr>
          <p:cNvPr id="10" name="Content Placeholder 2"/>
          <p:cNvSpPr txBox="1">
            <a:spLocks/>
          </p:cNvSpPr>
          <p:nvPr/>
        </p:nvSpPr>
        <p:spPr bwMode="auto">
          <a:xfrm>
            <a:off x="6198995" y="16764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69%</a:t>
            </a:r>
            <a:r>
              <a:rPr lang="en-US" altLang="en-US" sz="2400" kern="0" dirty="0" smtClean="0"/>
              <a:t> (253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outcome</a:t>
            </a:r>
          </a:p>
          <a:p>
            <a:pPr lvl="1"/>
            <a:endParaRPr lang="en-US" altLang="en-US" sz="2000" kern="0" dirty="0" smtClean="0"/>
          </a:p>
        </p:txBody>
      </p:sp>
      <p:sp>
        <p:nvSpPr>
          <p:cNvPr id="9" name="Content Placeholder 2"/>
          <p:cNvSpPr>
            <a:spLocks noGrp="1"/>
          </p:cNvSpPr>
          <p:nvPr>
            <p:ph sz="half" idx="1"/>
          </p:nvPr>
        </p:nvSpPr>
        <p:spPr>
          <a:xfrm>
            <a:off x="6096000" y="4191000"/>
            <a:ext cx="2900624" cy="685800"/>
          </a:xfrm>
        </p:spPr>
        <p:txBody>
          <a:bodyPr/>
          <a:lstStyle/>
          <a:p>
            <a:pPr marL="0" indent="0">
              <a:buNone/>
            </a:pPr>
            <a:r>
              <a:rPr lang="en-US" altLang="en-US" sz="3600" dirty="0" smtClean="0">
                <a:solidFill>
                  <a:srgbClr val="F00847"/>
                </a:solidFill>
              </a:rPr>
              <a:t>67%</a:t>
            </a:r>
            <a:r>
              <a:rPr lang="en-US" altLang="en-US" dirty="0" smtClean="0">
                <a:solidFill>
                  <a:srgbClr val="F00847"/>
                </a:solidFill>
              </a:rPr>
              <a:t> No Impact</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473" y="2352675"/>
            <a:ext cx="5213327" cy="397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1989141765"/>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p:txBody>
          <a:bodyPr/>
          <a:lstStyle/>
          <a:p>
            <a:pPr lvl="1"/>
            <a:endParaRPr lang="en-US" altLang="en-US" sz="2400" dirty="0" smtClean="0"/>
          </a:p>
          <a:p>
            <a:pPr lvl="1"/>
            <a:r>
              <a:rPr lang="en-US" altLang="en-US" sz="2400" dirty="0" smtClean="0"/>
              <a:t>Majority (89%) with autopilot engaged</a:t>
            </a:r>
          </a:p>
          <a:p>
            <a:pPr lvl="1"/>
            <a:r>
              <a:rPr lang="en-US" altLang="en-US" sz="2400" dirty="0" smtClean="0"/>
              <a:t>Majority during standard departures or arrivals</a:t>
            </a:r>
          </a:p>
          <a:p>
            <a:pPr lvl="1"/>
            <a:r>
              <a:rPr lang="en-US" altLang="en-US" sz="2400" dirty="0" smtClean="0"/>
              <a:t>Majority above FL100</a:t>
            </a:r>
          </a:p>
          <a:p>
            <a:pPr lvl="1"/>
            <a:r>
              <a:rPr lang="en-US" altLang="en-US" sz="2400" dirty="0" smtClean="0"/>
              <a:t>Equally split between captain and first officer</a:t>
            </a:r>
          </a:p>
          <a:p>
            <a:pPr lvl="1"/>
            <a:endParaRPr lang="en-US" altLang="en-US" sz="2400" dirty="0" smtClean="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24581"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9D7AF9D-70B7-401B-B2C9-32DF6A964518}" type="slidenum">
              <a:rPr lang="en-US" altLang="en-US" sz="1000">
                <a:solidFill>
                  <a:schemeClr val="tx2"/>
                </a:solidFill>
                <a:latin typeface="Arial" charset="0"/>
              </a:rPr>
              <a:pPr eaLnBrk="1" hangingPunct="1"/>
              <a:t>24</a:t>
            </a:fld>
            <a:endParaRPr lang="en-US" altLang="en-US" sz="1000">
              <a:solidFill>
                <a:schemeClr val="tx2"/>
              </a:solidFill>
              <a:latin typeface="Arial" charset="0"/>
            </a:endParaRPr>
          </a:p>
        </p:txBody>
      </p:sp>
      <p:sp>
        <p:nvSpPr>
          <p:cNvPr id="24582" name="Title 1"/>
          <p:cNvSpPr>
            <a:spLocks noGrp="1"/>
          </p:cNvSpPr>
          <p:nvPr>
            <p:ph type="title"/>
          </p:nvPr>
        </p:nvSpPr>
        <p:spPr/>
        <p:txBody>
          <a:bodyPr/>
          <a:lstStyle/>
          <a:p>
            <a:r>
              <a:rPr lang="en-US" altLang="en-US" smtClean="0"/>
              <a:t>Conclusion: </a:t>
            </a:r>
            <a:r>
              <a:rPr lang="en-US" altLang="en-US" sz="2800" smtClean="0">
                <a:solidFill>
                  <a:schemeClr val="tx2"/>
                </a:solidFill>
              </a:rPr>
              <a:t>Context</a:t>
            </a:r>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2590800"/>
            <a:ext cx="8229600" cy="3505200"/>
          </a:xfrm>
        </p:spPr>
        <p:txBody>
          <a:bodyPr/>
          <a:lstStyle/>
          <a:p>
            <a:pPr marL="457200" lvl="1" indent="0">
              <a:buNone/>
            </a:pPr>
            <a:r>
              <a:rPr lang="en-US" altLang="en-US" sz="2400" dirty="0" smtClean="0"/>
              <a:t>Prime Contributing Factors:</a:t>
            </a:r>
          </a:p>
          <a:p>
            <a:pPr lvl="1"/>
            <a:r>
              <a:rPr lang="en-US" altLang="en-US" sz="2400" dirty="0" smtClean="0"/>
              <a:t>Flight crew distractions</a:t>
            </a:r>
          </a:p>
          <a:p>
            <a:pPr lvl="1"/>
            <a:r>
              <a:rPr lang="en-US" altLang="en-US" sz="2400" dirty="0" smtClean="0"/>
              <a:t>Deficiencies in automation management</a:t>
            </a:r>
          </a:p>
          <a:p>
            <a:pPr lvl="1"/>
            <a:r>
              <a:rPr lang="en-US" altLang="en-US" sz="2400" dirty="0" smtClean="0"/>
              <a:t>Unclear instructions from ATC</a:t>
            </a:r>
          </a:p>
          <a:p>
            <a:pPr lvl="1"/>
            <a:r>
              <a:rPr lang="en-US" altLang="en-US" sz="2400" dirty="0" smtClean="0"/>
              <a:t>Turbulence</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2560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1716247-64AB-490F-9680-7D4AFA06216F}" type="slidenum">
              <a:rPr lang="en-US" altLang="en-US" sz="1000">
                <a:solidFill>
                  <a:schemeClr val="tx2"/>
                </a:solidFill>
                <a:latin typeface="Arial" charset="0"/>
              </a:rPr>
              <a:pPr eaLnBrk="1" hangingPunct="1"/>
              <a:t>25</a:t>
            </a:fld>
            <a:endParaRPr lang="en-US" altLang="en-US" sz="1000">
              <a:solidFill>
                <a:schemeClr val="tx2"/>
              </a:solidFill>
              <a:latin typeface="Arial" charset="0"/>
            </a:endParaRPr>
          </a:p>
        </p:txBody>
      </p:sp>
      <p:sp>
        <p:nvSpPr>
          <p:cNvPr id="25606" name="Title 1"/>
          <p:cNvSpPr>
            <a:spLocks noGrp="1"/>
          </p:cNvSpPr>
          <p:nvPr>
            <p:ph type="title"/>
          </p:nvPr>
        </p:nvSpPr>
        <p:spPr/>
        <p:txBody>
          <a:bodyPr/>
          <a:lstStyle/>
          <a:p>
            <a:r>
              <a:rPr lang="en-US" altLang="en-US" dirty="0" smtClean="0"/>
              <a:t>Conclusion: </a:t>
            </a:r>
            <a:r>
              <a:rPr lang="en-US" altLang="en-US" sz="2800" dirty="0" smtClean="0">
                <a:solidFill>
                  <a:schemeClr val="tx2"/>
                </a:solidFill>
              </a:rPr>
              <a:t>Contributing Factors</a:t>
            </a:r>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2590800"/>
            <a:ext cx="8229600" cy="3505200"/>
          </a:xfrm>
        </p:spPr>
        <p:txBody>
          <a:bodyPr/>
          <a:lstStyle/>
          <a:p>
            <a:pPr lvl="1"/>
            <a:r>
              <a:rPr lang="en-US" altLang="en-US" sz="2400" dirty="0" smtClean="0"/>
              <a:t>Flight crews recognized most altitude deviations</a:t>
            </a:r>
          </a:p>
          <a:p>
            <a:pPr lvl="1"/>
            <a:r>
              <a:rPr lang="en-US" altLang="en-US" sz="2400" dirty="0" smtClean="0"/>
              <a:t>Crews corrected promptly and correctly in most cases</a:t>
            </a:r>
          </a:p>
          <a:p>
            <a:pPr lvl="1"/>
            <a:r>
              <a:rPr lang="en-US" altLang="en-US" sz="2400" dirty="0" smtClean="0"/>
              <a:t>ATC was able to issue a new clearance in many cases</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2560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1716247-64AB-490F-9680-7D4AFA06216F}" type="slidenum">
              <a:rPr lang="en-US" altLang="en-US" sz="1000">
                <a:solidFill>
                  <a:schemeClr val="tx2"/>
                </a:solidFill>
                <a:latin typeface="Arial" charset="0"/>
              </a:rPr>
              <a:pPr eaLnBrk="1" hangingPunct="1"/>
              <a:t>26</a:t>
            </a:fld>
            <a:endParaRPr lang="en-US" altLang="en-US" sz="1000">
              <a:solidFill>
                <a:schemeClr val="tx2"/>
              </a:solidFill>
              <a:latin typeface="Arial" charset="0"/>
            </a:endParaRPr>
          </a:p>
        </p:txBody>
      </p:sp>
      <p:sp>
        <p:nvSpPr>
          <p:cNvPr id="25606" name="Title 1"/>
          <p:cNvSpPr>
            <a:spLocks noGrp="1"/>
          </p:cNvSpPr>
          <p:nvPr>
            <p:ph type="title"/>
          </p:nvPr>
        </p:nvSpPr>
        <p:spPr/>
        <p:txBody>
          <a:bodyPr/>
          <a:lstStyle/>
          <a:p>
            <a:r>
              <a:rPr lang="en-US" altLang="en-US" dirty="0" smtClean="0"/>
              <a:t>Conclusion: </a:t>
            </a:r>
            <a:r>
              <a:rPr lang="en-US" altLang="en-US" sz="2800" dirty="0" smtClean="0">
                <a:solidFill>
                  <a:schemeClr val="tx2"/>
                </a:solidFill>
              </a:rPr>
              <a:t>Recognition and Response</a:t>
            </a:r>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626773790"/>
      </p:ext>
    </p:extLst>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457200" y="2590800"/>
            <a:ext cx="8229600" cy="3505200"/>
          </a:xfrm>
        </p:spPr>
        <p:txBody>
          <a:bodyPr/>
          <a:lstStyle/>
          <a:p>
            <a:pPr lvl="1"/>
            <a:r>
              <a:rPr lang="en-US" altLang="en-US" sz="2400" dirty="0" smtClean="0"/>
              <a:t>Most reported no impact on the flight</a:t>
            </a:r>
          </a:p>
          <a:p>
            <a:pPr lvl="1"/>
            <a:r>
              <a:rPr lang="en-US" altLang="en-US" sz="2400" dirty="0" smtClean="0"/>
              <a:t>0.5% of reports indicated reduced separation as a result of the altitude deviation</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2560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1716247-64AB-490F-9680-7D4AFA06216F}" type="slidenum">
              <a:rPr lang="en-US" altLang="en-US" sz="1000">
                <a:solidFill>
                  <a:schemeClr val="tx2"/>
                </a:solidFill>
                <a:latin typeface="Arial" charset="0"/>
              </a:rPr>
              <a:pPr eaLnBrk="1" hangingPunct="1"/>
              <a:t>27</a:t>
            </a:fld>
            <a:endParaRPr lang="en-US" altLang="en-US" sz="1000">
              <a:solidFill>
                <a:schemeClr val="tx2"/>
              </a:solidFill>
              <a:latin typeface="Arial" charset="0"/>
            </a:endParaRPr>
          </a:p>
        </p:txBody>
      </p:sp>
      <p:sp>
        <p:nvSpPr>
          <p:cNvPr id="25606" name="Title 1"/>
          <p:cNvSpPr>
            <a:spLocks noGrp="1"/>
          </p:cNvSpPr>
          <p:nvPr>
            <p:ph type="title"/>
          </p:nvPr>
        </p:nvSpPr>
        <p:spPr/>
        <p:txBody>
          <a:bodyPr/>
          <a:lstStyle/>
          <a:p>
            <a:r>
              <a:rPr lang="en-US" altLang="en-US" dirty="0" smtClean="0"/>
              <a:t>Conclusion: </a:t>
            </a:r>
            <a:r>
              <a:rPr lang="en-US" altLang="en-US" sz="2800" dirty="0" smtClean="0">
                <a:solidFill>
                  <a:schemeClr val="tx2"/>
                </a:solidFill>
              </a:rPr>
              <a:t>Outcomes</a:t>
            </a:r>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1271329481"/>
      </p:ext>
    </p:extLst>
  </p:cSld>
  <p:clrMapOvr>
    <a:masterClrMapping/>
  </p:clrMapOvr>
  <p:transition>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25" y="3344863"/>
            <a:ext cx="3937000" cy="2795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651" name="Rectangle 3"/>
          <p:cNvSpPr>
            <a:spLocks noGrp="1" noChangeArrowheads="1"/>
          </p:cNvSpPr>
          <p:nvPr>
            <p:ph type="subTitle" idx="1"/>
          </p:nvPr>
        </p:nvSpPr>
        <p:spPr>
          <a:xfrm>
            <a:off x="381000" y="4876800"/>
            <a:ext cx="3810000" cy="1295400"/>
          </a:xfrm>
        </p:spPr>
        <p:txBody>
          <a:bodyPr/>
          <a:lstStyle/>
          <a:p>
            <a:pPr eaLnBrk="1" hangingPunct="1">
              <a:lnSpc>
                <a:spcPct val="80000"/>
              </a:lnSpc>
            </a:pPr>
            <a:r>
              <a:rPr lang="en-US" altLang="en-US" sz="1800" smtClean="0"/>
              <a:t>For information on this or any other STEADES analysis products, please e-mail us at:</a:t>
            </a:r>
          </a:p>
          <a:p>
            <a:pPr eaLnBrk="1" hangingPunct="1">
              <a:lnSpc>
                <a:spcPct val="80000"/>
              </a:lnSpc>
            </a:pPr>
            <a:r>
              <a:rPr lang="en-US" altLang="en-US" sz="1800" smtClean="0">
                <a:solidFill>
                  <a:srgbClr val="EF2C71"/>
                </a:solidFill>
                <a:hlinkClick r:id="rId3"/>
              </a:rPr>
              <a:t>STEADES@iata.org</a:t>
            </a:r>
            <a:endParaRPr lang="en-US" altLang="en-US" sz="1800" smtClean="0">
              <a:solidFill>
                <a:srgbClr val="EF2C71"/>
              </a:solidFill>
            </a:endParaRPr>
          </a:p>
        </p:txBody>
      </p:sp>
      <p:pic>
        <p:nvPicPr>
          <p:cNvPr id="27652" name="Picture 5" descr="new-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 y="6140450"/>
            <a:ext cx="8929688"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en-US" dirty="0" smtClean="0"/>
              <a:t>High level analysis: </a:t>
            </a:r>
            <a:r>
              <a:rPr lang="en-US" altLang="en-US" sz="2800" dirty="0" smtClean="0">
                <a:solidFill>
                  <a:schemeClr val="tx2"/>
                </a:solidFill>
              </a:rPr>
              <a:t>Summary</a:t>
            </a:r>
          </a:p>
        </p:txBody>
      </p:sp>
      <p:sp>
        <p:nvSpPr>
          <p:cNvPr id="4" name="Date Placeholder 3"/>
          <p:cNvSpPr>
            <a:spLocks noGrp="1"/>
          </p:cNvSpPr>
          <p:nvPr>
            <p:ph type="dt" sz="quarter" idx="10"/>
          </p:nvPr>
        </p:nvSpPr>
        <p:spPr/>
        <p:txBody>
          <a:bodyPr/>
          <a:lstStyle/>
          <a:p>
            <a:pPr>
              <a:defRPr/>
            </a:pPr>
            <a:r>
              <a:rPr lang="en-US" dirty="0" smtClean="0"/>
              <a:t>10 June 2014</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5125"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5A38521-B35B-4AC2-A9FB-613CDAE8548D}" type="slidenum">
              <a:rPr lang="en-US" altLang="en-US" sz="1000">
                <a:solidFill>
                  <a:schemeClr val="tx2"/>
                </a:solidFill>
                <a:latin typeface="Arial" charset="0"/>
              </a:rPr>
              <a:pPr eaLnBrk="1" hangingPunct="1"/>
              <a:t>3</a:t>
            </a:fld>
            <a:endParaRPr lang="en-US" altLang="en-US" sz="1000" dirty="0">
              <a:solidFill>
                <a:schemeClr val="tx2"/>
              </a:solidFill>
              <a:latin typeface="Arial" charset="0"/>
            </a:endParaRPr>
          </a:p>
        </p:txBody>
      </p:sp>
      <p:sp>
        <p:nvSpPr>
          <p:cNvPr id="5126" name="Content Placeholder 2"/>
          <p:cNvSpPr>
            <a:spLocks noGrp="1"/>
          </p:cNvSpPr>
          <p:nvPr>
            <p:ph sz="half" idx="1"/>
          </p:nvPr>
        </p:nvSpPr>
        <p:spPr>
          <a:xfrm>
            <a:off x="381000" y="2362200"/>
            <a:ext cx="4038600" cy="3810000"/>
          </a:xfrm>
        </p:spPr>
        <p:txBody>
          <a:bodyPr/>
          <a:lstStyle/>
          <a:p>
            <a:pPr marL="0" lvl="0" indent="0">
              <a:buNone/>
            </a:pPr>
            <a:r>
              <a:rPr lang="en-US" sz="2000" dirty="0" smtClean="0">
                <a:solidFill>
                  <a:srgbClr val="EF2C71"/>
                </a:solidFill>
              </a:rPr>
              <a:t>Event Backgrounds</a:t>
            </a:r>
          </a:p>
          <a:p>
            <a:pPr marL="0" lvl="0" indent="0">
              <a:buNone/>
            </a:pPr>
            <a:endParaRPr lang="en-US" sz="1000" dirty="0" smtClean="0"/>
          </a:p>
          <a:p>
            <a:pPr lvl="0"/>
            <a:r>
              <a:rPr lang="en-US" sz="1800" dirty="0" smtClean="0"/>
              <a:t>The </a:t>
            </a:r>
            <a:r>
              <a:rPr lang="en-US" sz="1800" dirty="0"/>
              <a:t>majority of altitude deviations occurred during the descent (41%) and approach (19%) phases</a:t>
            </a:r>
          </a:p>
          <a:p>
            <a:r>
              <a:rPr lang="en-US" sz="1800" dirty="0" smtClean="0"/>
              <a:t>The </a:t>
            </a:r>
            <a:r>
              <a:rPr lang="en-US" sz="1800" dirty="0"/>
              <a:t>top three contributing factors for all altitude deviation events were identified as </a:t>
            </a:r>
            <a:endParaRPr lang="en-US" sz="1800" dirty="0" smtClean="0"/>
          </a:p>
          <a:p>
            <a:pPr lvl="1"/>
            <a:r>
              <a:rPr lang="en-US" sz="1800" dirty="0" smtClean="0"/>
              <a:t>Flight Management</a:t>
            </a:r>
          </a:p>
          <a:p>
            <a:pPr lvl="1"/>
            <a:r>
              <a:rPr lang="en-US" sz="1800" dirty="0" smtClean="0"/>
              <a:t>Air </a:t>
            </a:r>
            <a:r>
              <a:rPr lang="en-US" sz="1800" dirty="0"/>
              <a:t>Traffic Management and </a:t>
            </a:r>
            <a:endParaRPr lang="en-US" sz="1800" dirty="0" smtClean="0"/>
          </a:p>
          <a:p>
            <a:pPr lvl="1"/>
            <a:r>
              <a:rPr lang="en-US" sz="1800" dirty="0" smtClean="0"/>
              <a:t>Weather</a:t>
            </a:r>
          </a:p>
          <a:p>
            <a:endParaRPr lang="en-US" altLang="en-US" sz="1600" dirty="0" smtClean="0"/>
          </a:p>
          <a:p>
            <a:pPr>
              <a:buFont typeface="Wingdings" pitchFamily="2" charset="2"/>
              <a:buNone/>
            </a:pPr>
            <a:endParaRPr lang="en-US" altLang="en-US" sz="1600" dirty="0" smtClean="0"/>
          </a:p>
          <a:p>
            <a:endParaRPr lang="en-US" altLang="en-US" sz="1600" dirty="0" smtClean="0"/>
          </a:p>
        </p:txBody>
      </p:sp>
      <p:sp>
        <p:nvSpPr>
          <p:cNvPr id="5127" name="Content Placeholder 3"/>
          <p:cNvSpPr>
            <a:spLocks noGrp="1"/>
          </p:cNvSpPr>
          <p:nvPr>
            <p:ph sz="half" idx="2"/>
          </p:nvPr>
        </p:nvSpPr>
        <p:spPr>
          <a:xfrm>
            <a:off x="4648200" y="2362200"/>
            <a:ext cx="4038600" cy="3200400"/>
          </a:xfrm>
        </p:spPr>
        <p:txBody>
          <a:bodyPr/>
          <a:lstStyle/>
          <a:p>
            <a:pPr marL="0" indent="0">
              <a:buNone/>
            </a:pPr>
            <a:r>
              <a:rPr lang="en-US" sz="2000" dirty="0">
                <a:solidFill>
                  <a:srgbClr val="EF2C71"/>
                </a:solidFill>
              </a:rPr>
              <a:t>Event Effects</a:t>
            </a:r>
          </a:p>
          <a:p>
            <a:pPr marL="0" indent="0">
              <a:buNone/>
            </a:pPr>
            <a:endParaRPr lang="en-US" sz="1000" dirty="0" smtClean="0"/>
          </a:p>
          <a:p>
            <a:r>
              <a:rPr lang="en-US" sz="1800" dirty="0" smtClean="0"/>
              <a:t>Majority </a:t>
            </a:r>
            <a:r>
              <a:rPr lang="en-US" sz="1800" dirty="0"/>
              <a:t>of altitude deviation events were successfully managed and did not have further effect on the </a:t>
            </a:r>
            <a:r>
              <a:rPr lang="en-US" sz="1800" dirty="0" smtClean="0"/>
              <a:t>flight</a:t>
            </a:r>
          </a:p>
          <a:p>
            <a:r>
              <a:rPr lang="en-US" altLang="en-US" sz="1800" dirty="0" smtClean="0"/>
              <a:t>13% of reports coded with immediate effects, of these:</a:t>
            </a:r>
          </a:p>
          <a:p>
            <a:pPr lvl="1"/>
            <a:r>
              <a:rPr lang="en-US" altLang="en-US" sz="1800" dirty="0" smtClean="0"/>
              <a:t>68% Flight Path Deviation – Lateral</a:t>
            </a:r>
          </a:p>
          <a:p>
            <a:pPr lvl="1"/>
            <a:r>
              <a:rPr lang="en-US" altLang="en-US" sz="1800" dirty="0" smtClean="0"/>
              <a:t>7% Avoidance Maneuver</a:t>
            </a:r>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In-depth Analysis: </a:t>
            </a:r>
            <a:r>
              <a:rPr lang="en-US" altLang="en-US" sz="2800" smtClean="0">
                <a:solidFill>
                  <a:schemeClr val="tx2"/>
                </a:solidFill>
              </a:rPr>
              <a:t>Overview</a:t>
            </a:r>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6149" name="Slide Number Placeholder 5"/>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EF93E49-0F8B-4E01-A763-469F1F3015EC}" type="slidenum">
              <a:rPr lang="en-US" altLang="en-US" sz="1000">
                <a:solidFill>
                  <a:schemeClr val="tx2"/>
                </a:solidFill>
                <a:latin typeface="Arial" charset="0"/>
              </a:rPr>
              <a:pPr eaLnBrk="1" hangingPunct="1"/>
              <a:t>4</a:t>
            </a:fld>
            <a:endParaRPr lang="en-US" altLang="en-US" sz="1000">
              <a:solidFill>
                <a:schemeClr val="tx2"/>
              </a:solidFill>
              <a:latin typeface="Arial" charset="0"/>
            </a:endParaRPr>
          </a:p>
        </p:txBody>
      </p:sp>
      <p:sp>
        <p:nvSpPr>
          <p:cNvPr id="6" name="Content Placeholder 5"/>
          <p:cNvSpPr>
            <a:spLocks noGrp="1"/>
          </p:cNvSpPr>
          <p:nvPr>
            <p:ph sz="half" idx="2"/>
          </p:nvPr>
        </p:nvSpPr>
        <p:spPr/>
        <p:txBody>
          <a:bodyPr/>
          <a:lstStyle/>
          <a:p>
            <a:pPr marL="0" indent="0">
              <a:buFont typeface="Wingdings" pitchFamily="2" charset="2"/>
              <a:buNone/>
              <a:defRPr/>
            </a:pPr>
            <a:r>
              <a:rPr lang="en-US" sz="2400" b="1" dirty="0" smtClean="0"/>
              <a:t>Objective:</a:t>
            </a:r>
          </a:p>
          <a:p>
            <a:pPr>
              <a:defRPr/>
            </a:pPr>
            <a:r>
              <a:rPr lang="en-US" sz="2000" dirty="0" smtClean="0"/>
              <a:t>Analyze ASRs from STEADES database for Altitude Deviation related items in the predefined areas:</a:t>
            </a:r>
          </a:p>
          <a:p>
            <a:pPr lvl="1">
              <a:defRPr/>
            </a:pPr>
            <a:r>
              <a:rPr lang="en-US" sz="2000" dirty="0" smtClean="0"/>
              <a:t>Context</a:t>
            </a:r>
          </a:p>
          <a:p>
            <a:pPr lvl="1">
              <a:defRPr/>
            </a:pPr>
            <a:r>
              <a:rPr lang="en-US" sz="2000" dirty="0" smtClean="0"/>
              <a:t>Contributing Factors</a:t>
            </a:r>
          </a:p>
          <a:p>
            <a:pPr lvl="1">
              <a:defRPr/>
            </a:pPr>
            <a:r>
              <a:rPr lang="en-US" sz="2000" dirty="0" smtClean="0"/>
              <a:t>Recognition and Response</a:t>
            </a:r>
          </a:p>
          <a:p>
            <a:pPr lvl="1">
              <a:defRPr/>
            </a:pPr>
            <a:r>
              <a:rPr lang="en-US" sz="2000" dirty="0" smtClean="0"/>
              <a:t>Outcome</a:t>
            </a:r>
            <a:endParaRPr lang="en-US" sz="2000" dirty="0"/>
          </a:p>
        </p:txBody>
      </p:sp>
      <p:sp>
        <p:nvSpPr>
          <p:cNvPr id="6151" name="Content Placeholder 6"/>
          <p:cNvSpPr>
            <a:spLocks noGrp="1"/>
          </p:cNvSpPr>
          <p:nvPr>
            <p:ph sz="half" idx="1"/>
          </p:nvPr>
        </p:nvSpPr>
        <p:spPr>
          <a:xfrm>
            <a:off x="457200" y="2438400"/>
            <a:ext cx="4038600" cy="1600200"/>
          </a:xfrm>
        </p:spPr>
        <p:txBody>
          <a:bodyPr/>
          <a:lstStyle/>
          <a:p>
            <a:pPr marL="0" indent="0">
              <a:buFont typeface="Wingdings" pitchFamily="2" charset="2"/>
              <a:buNone/>
            </a:pPr>
            <a:r>
              <a:rPr lang="en-US" altLang="en-US" sz="2400" b="1" dirty="0" smtClean="0"/>
              <a:t>Data set:</a:t>
            </a:r>
          </a:p>
          <a:p>
            <a:pPr marL="285750" lvl="1">
              <a:buSzPct val="85000"/>
            </a:pPr>
            <a:r>
              <a:rPr lang="en-US" altLang="en-US" sz="2000" dirty="0" smtClean="0"/>
              <a:t>Random data sample comprising 369 ASRs</a:t>
            </a:r>
            <a:endParaRPr lang="en-US" altLang="en-US" sz="1600" dirty="0" smtClean="0"/>
          </a:p>
          <a:p>
            <a:pPr marL="285750" lvl="1">
              <a:buSzPct val="85000"/>
            </a:pPr>
            <a:r>
              <a:rPr lang="en-US" altLang="en-US" sz="2000" dirty="0" smtClean="0"/>
              <a:t>Q1 2013 to Q4 2013 incl.</a:t>
            </a:r>
          </a:p>
        </p:txBody>
      </p:sp>
      <p:sp>
        <p:nvSpPr>
          <p:cNvPr id="8" name="Rectangle 7"/>
          <p:cNvSpPr/>
          <p:nvPr/>
        </p:nvSpPr>
        <p:spPr>
          <a:xfrm>
            <a:off x="533400" y="4267200"/>
            <a:ext cx="3276600" cy="1524000"/>
          </a:xfrm>
          <a:prstGeom prst="rect">
            <a:avLst/>
          </a:prstGeom>
          <a:noFill/>
          <a:ln>
            <a:solidFill>
              <a:srgbClr val="00305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400" dirty="0">
                <a:solidFill>
                  <a:schemeClr val="bg2"/>
                </a:solidFill>
              </a:rPr>
              <a:t>The random data sample was built on the assumption that throughout all operators reporting to STEADES </a:t>
            </a:r>
            <a:r>
              <a:rPr lang="en-US" sz="1400" dirty="0" smtClean="0">
                <a:solidFill>
                  <a:schemeClr val="bg2"/>
                </a:solidFill>
              </a:rPr>
              <a:t>an “altitude deviation” </a:t>
            </a:r>
            <a:r>
              <a:rPr lang="en-US" sz="1400" dirty="0">
                <a:solidFill>
                  <a:schemeClr val="bg2"/>
                </a:solidFill>
              </a:rPr>
              <a:t>is understood as the same type of event</a:t>
            </a:r>
          </a:p>
        </p:txBody>
      </p:sp>
      <p:sp>
        <p:nvSpPr>
          <p:cNvPr id="9"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676400"/>
            <a:ext cx="8229600" cy="646113"/>
          </a:xfrm>
        </p:spPr>
        <p:txBody>
          <a:bodyPr/>
          <a:lstStyle/>
          <a:p>
            <a:r>
              <a:rPr lang="en-US" altLang="en-US" dirty="0" smtClean="0"/>
              <a:t>In-depth analysis: </a:t>
            </a:r>
            <a:r>
              <a:rPr lang="en-US" altLang="en-US" sz="2800" dirty="0" smtClean="0">
                <a:solidFill>
                  <a:schemeClr val="tx2"/>
                </a:solidFill>
              </a:rPr>
              <a:t>Limitations</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7173"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15799CA-54A9-4FD4-832C-5B3C4912F804}" type="slidenum">
              <a:rPr lang="en-US" altLang="en-US" sz="1000">
                <a:solidFill>
                  <a:schemeClr val="tx2"/>
                </a:solidFill>
                <a:latin typeface="Arial" charset="0"/>
              </a:rPr>
              <a:pPr eaLnBrk="1" hangingPunct="1"/>
              <a:t>5</a:t>
            </a:fld>
            <a:endParaRPr lang="en-US" altLang="en-US" sz="1000">
              <a:solidFill>
                <a:schemeClr val="tx2"/>
              </a:solidFill>
              <a:latin typeface="Arial" charset="0"/>
            </a:endParaRPr>
          </a:p>
        </p:txBody>
      </p:sp>
      <p:sp>
        <p:nvSpPr>
          <p:cNvPr id="7174" name="Content Placeholder 1"/>
          <p:cNvSpPr>
            <a:spLocks noGrp="1"/>
          </p:cNvSpPr>
          <p:nvPr>
            <p:ph sz="half" idx="1"/>
          </p:nvPr>
        </p:nvSpPr>
        <p:spPr>
          <a:xfrm>
            <a:off x="457200" y="2438400"/>
            <a:ext cx="3810000" cy="3810000"/>
          </a:xfrm>
        </p:spPr>
        <p:txBody>
          <a:bodyPr/>
          <a:lstStyle/>
          <a:p>
            <a:pPr marL="0" indent="0">
              <a:buNone/>
            </a:pPr>
            <a:r>
              <a:rPr lang="en-US" altLang="en-US" sz="2000" b="1" dirty="0" smtClean="0"/>
              <a:t>Methodology:</a:t>
            </a:r>
            <a:endParaRPr lang="en-US" altLang="en-US" sz="2000" b="1" dirty="0"/>
          </a:p>
          <a:p>
            <a:r>
              <a:rPr lang="en-US" altLang="en-US" sz="1800" dirty="0" smtClean="0"/>
              <a:t>In-depth analysis includes reading and categorizing each ASR</a:t>
            </a:r>
          </a:p>
          <a:p>
            <a:r>
              <a:rPr lang="en-US" altLang="en-US" sz="1800" dirty="0" smtClean="0"/>
              <a:t>Quality, content and information of ASRs vary depending on information submitted by the flight crew</a:t>
            </a:r>
          </a:p>
          <a:p>
            <a:r>
              <a:rPr lang="en-US" altLang="en-US" sz="1800" dirty="0" smtClean="0"/>
              <a:t>Information </a:t>
            </a:r>
            <a:r>
              <a:rPr lang="en-US" altLang="en-US" sz="1800" dirty="0"/>
              <a:t>typically included in ASRs</a:t>
            </a:r>
          </a:p>
          <a:p>
            <a:pPr lvl="1"/>
            <a:r>
              <a:rPr lang="en-US" altLang="en-US" sz="1800" dirty="0"/>
              <a:t>Altitude, pilot duties, outcome</a:t>
            </a:r>
          </a:p>
          <a:p>
            <a:endParaRPr lang="en-US" altLang="en-US" sz="2000" dirty="0" smtClean="0"/>
          </a:p>
        </p:txBody>
      </p:sp>
      <p:sp>
        <p:nvSpPr>
          <p:cNvPr id="7175" name="Content Placeholder 2"/>
          <p:cNvSpPr>
            <a:spLocks noGrp="1"/>
          </p:cNvSpPr>
          <p:nvPr>
            <p:ph sz="half" idx="2"/>
          </p:nvPr>
        </p:nvSpPr>
        <p:spPr>
          <a:xfrm>
            <a:off x="4648200" y="2438400"/>
            <a:ext cx="4038600" cy="3352800"/>
          </a:xfrm>
        </p:spPr>
        <p:txBody>
          <a:bodyPr/>
          <a:lstStyle/>
          <a:p>
            <a:pPr marL="3175" lvl="1" indent="0">
              <a:buNone/>
            </a:pPr>
            <a:r>
              <a:rPr lang="en-US" altLang="en-US" sz="2000" b="1" dirty="0">
                <a:ea typeface="+mn-ea"/>
                <a:cs typeface="+mn-cs"/>
              </a:rPr>
              <a:t>Managing Limitations:</a:t>
            </a:r>
          </a:p>
          <a:p>
            <a:r>
              <a:rPr lang="en-US" altLang="en-US" sz="1800" dirty="0" smtClean="0"/>
              <a:t>Due to the limitations some sections of the analysis are based on relatively small proportions of ASRs</a:t>
            </a:r>
          </a:p>
          <a:p>
            <a:r>
              <a:rPr lang="en-US" altLang="en-US" sz="1800" dirty="0" smtClean="0"/>
              <a:t>Type of normalization of the random data sample limits regional analysis</a:t>
            </a: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707886"/>
          </a:xfrm>
        </p:spPr>
        <p:txBody>
          <a:bodyPr/>
          <a:lstStyle/>
          <a:p>
            <a:r>
              <a:rPr lang="en-US" dirty="0" smtClean="0"/>
              <a:t>Context</a:t>
            </a:r>
            <a:endParaRPr lang="en-US" dirty="0"/>
          </a:p>
        </p:txBody>
      </p:sp>
      <p:sp>
        <p:nvSpPr>
          <p:cNvPr id="3" name="Text Placeholder 2"/>
          <p:cNvSpPr>
            <a:spLocks noGrp="1"/>
          </p:cNvSpPr>
          <p:nvPr>
            <p:ph type="body" idx="1"/>
          </p:nvPr>
        </p:nvSpPr>
        <p:spPr/>
        <p:txBody>
          <a:bodyPr/>
          <a:lstStyle/>
          <a:p>
            <a:r>
              <a:rPr lang="en-US" dirty="0" smtClean="0"/>
              <a:t>Altitude Deviation</a:t>
            </a:r>
            <a:endParaRPr lang="en-US" dirty="0"/>
          </a:p>
        </p:txBody>
      </p:sp>
      <p:sp>
        <p:nvSpPr>
          <p:cNvPr id="5" name="Footer Placeholder 4"/>
          <p:cNvSpPr>
            <a:spLocks noGrp="1"/>
          </p:cNvSpPr>
          <p:nvPr>
            <p:ph type="ftr" sz="quarter" idx="11"/>
          </p:nvPr>
        </p:nvSpPr>
        <p:spPr/>
        <p:txBody>
          <a:bodyPr/>
          <a:lstStyle/>
          <a:p>
            <a:pPr>
              <a:defRPr/>
            </a:pPr>
            <a:r>
              <a:rPr lang="en-US" smtClean="0"/>
              <a:t>STEADES Analysis | EUROCONTROL</a:t>
            </a:r>
            <a:endParaRPr lang="en-US"/>
          </a:p>
        </p:txBody>
      </p:sp>
      <p:sp>
        <p:nvSpPr>
          <p:cNvPr id="6" name="Slide Number Placeholder 5"/>
          <p:cNvSpPr>
            <a:spLocks noGrp="1"/>
          </p:cNvSpPr>
          <p:nvPr>
            <p:ph type="sldNum" sz="quarter" idx="12"/>
          </p:nvPr>
        </p:nvSpPr>
        <p:spPr/>
        <p:txBody>
          <a:bodyPr/>
          <a:lstStyle/>
          <a:p>
            <a:pPr>
              <a:defRPr/>
            </a:pPr>
            <a:fld id="{573545EA-E2D3-480E-BAE1-AB5AB75F37CD}" type="slidenum">
              <a:rPr lang="en-US" smtClean="0"/>
              <a:pPr>
                <a:defRPr/>
              </a:pPr>
              <a:t>6</a:t>
            </a:fld>
            <a:endParaRPr lang="en-US"/>
          </a:p>
        </p:txBody>
      </p:sp>
      <p:sp>
        <p:nvSpPr>
          <p:cNvPr id="7"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808924240"/>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113"/>
          </a:xfrm>
        </p:spPr>
        <p:txBody>
          <a:bodyPr/>
          <a:lstStyle/>
          <a:p>
            <a:r>
              <a:rPr lang="en-US" altLang="en-US" dirty="0" smtClean="0"/>
              <a:t>Context: </a:t>
            </a:r>
            <a:r>
              <a:rPr lang="en-US" altLang="en-US" sz="2800" dirty="0" smtClean="0">
                <a:solidFill>
                  <a:schemeClr val="tx2"/>
                </a:solidFill>
              </a:rPr>
              <a:t>Flight Length</a:t>
            </a:r>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7</a:t>
            </a:fld>
            <a:endParaRPr lang="en-US" altLang="en-US" sz="1000">
              <a:solidFill>
                <a:schemeClr val="tx2"/>
              </a:solidFill>
              <a:latin typeface="Arial" charset="0"/>
            </a:endParaRPr>
          </a:p>
        </p:txBody>
      </p:sp>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96%</a:t>
            </a:r>
            <a:r>
              <a:rPr lang="en-US" altLang="en-US" sz="2400" kern="0" dirty="0" smtClean="0"/>
              <a:t> (356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flight duration</a:t>
            </a:r>
          </a:p>
          <a:p>
            <a:pPr lvl="1"/>
            <a:endParaRPr lang="en-US" altLang="en-US" sz="2000" kern="0" dirty="0" smtClean="0"/>
          </a:p>
        </p:txBody>
      </p:sp>
      <p:sp>
        <p:nvSpPr>
          <p:cNvPr id="12" name="Content Placeholder 2"/>
          <p:cNvSpPr>
            <a:spLocks noGrp="1"/>
          </p:cNvSpPr>
          <p:nvPr>
            <p:ph sz="half" idx="1"/>
          </p:nvPr>
        </p:nvSpPr>
        <p:spPr>
          <a:xfrm>
            <a:off x="5334000" y="3962400"/>
            <a:ext cx="3429000" cy="1600200"/>
          </a:xfrm>
        </p:spPr>
        <p:txBody>
          <a:bodyPr/>
          <a:lstStyle/>
          <a:p>
            <a:pPr marL="0" indent="0">
              <a:buNone/>
            </a:pPr>
            <a:r>
              <a:rPr lang="en-US" altLang="en-US" sz="3600" dirty="0" smtClean="0">
                <a:solidFill>
                  <a:srgbClr val="EF2C71"/>
                </a:solidFill>
              </a:rPr>
              <a:t>68%</a:t>
            </a:r>
            <a:r>
              <a:rPr lang="en-US" altLang="en-US" dirty="0" smtClean="0">
                <a:solidFill>
                  <a:srgbClr val="EF2C71"/>
                </a:solidFill>
              </a:rPr>
              <a:t> Short haul</a:t>
            </a:r>
          </a:p>
          <a:p>
            <a:pPr marL="0" indent="0">
              <a:buNone/>
            </a:pPr>
            <a:r>
              <a:rPr lang="en-US" altLang="en-US" sz="3600" dirty="0" smtClean="0"/>
              <a:t>28%</a:t>
            </a:r>
            <a:r>
              <a:rPr lang="en-US" altLang="en-US" dirty="0" smtClean="0"/>
              <a:t> Long haul</a:t>
            </a:r>
          </a:p>
          <a:p>
            <a:pPr lvl="1"/>
            <a:endParaRPr lang="en-US" altLang="en-US" sz="2000"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406713"/>
            <a:ext cx="4608513" cy="3883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ate Placeholder 3"/>
          <p:cNvSpPr>
            <a:spLocks noGrp="1"/>
          </p:cNvSpPr>
          <p:nvPr>
            <p:ph type="dt" sz="quarter" idx="10"/>
          </p:nvPr>
        </p:nvSpPr>
        <p:spPr>
          <a:xfrm>
            <a:off x="5867400" y="6477000"/>
            <a:ext cx="3048000" cy="228600"/>
          </a:xfrm>
        </p:spPr>
        <p:txBody>
          <a:bodyPr/>
          <a:lstStyle/>
          <a:p>
            <a:pPr>
              <a:defRPr/>
            </a:pPr>
            <a:r>
              <a:rPr lang="en-US" dirty="0" smtClean="0"/>
              <a:t>10 June 2014</a:t>
            </a:r>
            <a:endParaRPr lang="en-US" dirty="0"/>
          </a:p>
        </p:txBody>
      </p:sp>
    </p:spTree>
    <p:extLst>
      <p:ext uri="{BB962C8B-B14F-4D97-AF65-F5344CB8AC3E}">
        <p14:creationId xmlns:p14="http://schemas.microsoft.com/office/powerpoint/2010/main" val="3414382208"/>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676400"/>
            <a:ext cx="8229600" cy="646113"/>
          </a:xfrm>
        </p:spPr>
        <p:txBody>
          <a:bodyPr/>
          <a:lstStyle/>
          <a:p>
            <a:r>
              <a:rPr lang="en-US" altLang="en-US" dirty="0" smtClean="0"/>
              <a:t>Context: </a:t>
            </a:r>
            <a:r>
              <a:rPr lang="en-US" altLang="en-US" sz="2800" dirty="0" smtClean="0">
                <a:solidFill>
                  <a:schemeClr val="tx2"/>
                </a:solidFill>
              </a:rPr>
              <a:t>Occurrence Phase</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8</a:t>
            </a:fld>
            <a:endParaRPr lang="en-US" altLang="en-US" sz="1000">
              <a:solidFill>
                <a:schemeClr val="tx2"/>
              </a:solidFill>
              <a:latin typeface="Arial" charset="0"/>
            </a:endParaRPr>
          </a:p>
        </p:txBody>
      </p:sp>
      <p:sp>
        <p:nvSpPr>
          <p:cNvPr id="8198" name="Content Placeholder 2"/>
          <p:cNvSpPr>
            <a:spLocks noGrp="1"/>
          </p:cNvSpPr>
          <p:nvPr>
            <p:ph sz="half" idx="1"/>
          </p:nvPr>
        </p:nvSpPr>
        <p:spPr>
          <a:xfrm>
            <a:off x="5334000" y="3962400"/>
            <a:ext cx="3429000" cy="1600200"/>
          </a:xfrm>
        </p:spPr>
        <p:txBody>
          <a:bodyPr/>
          <a:lstStyle/>
          <a:p>
            <a:pPr marL="0" indent="0">
              <a:buNone/>
            </a:pPr>
            <a:r>
              <a:rPr lang="en-US" altLang="en-US" sz="3600" dirty="0" smtClean="0">
                <a:solidFill>
                  <a:srgbClr val="EF2C71"/>
                </a:solidFill>
              </a:rPr>
              <a:t>51%</a:t>
            </a:r>
            <a:r>
              <a:rPr lang="en-US" altLang="en-US" dirty="0" smtClean="0">
                <a:solidFill>
                  <a:srgbClr val="EF2C71"/>
                </a:solidFill>
              </a:rPr>
              <a:t> during STAR</a:t>
            </a:r>
          </a:p>
          <a:p>
            <a:pPr marL="0" indent="0">
              <a:buNone/>
            </a:pPr>
            <a:r>
              <a:rPr lang="en-US" altLang="en-US" sz="3600" dirty="0"/>
              <a:t>15%</a:t>
            </a:r>
            <a:r>
              <a:rPr lang="en-US" altLang="en-US" dirty="0" smtClean="0"/>
              <a:t> during SID</a:t>
            </a:r>
          </a:p>
          <a:p>
            <a:pPr lvl="1"/>
            <a:endParaRPr lang="en-US" altLang="en-US" sz="2000" dirty="0" smtClean="0"/>
          </a:p>
        </p:txBody>
      </p:sp>
      <p:sp>
        <p:nvSpPr>
          <p:cNvPr id="10" name="Content Placeholder 2"/>
          <p:cNvSpPr txBox="1">
            <a:spLocks/>
          </p:cNvSpPr>
          <p:nvPr/>
        </p:nvSpPr>
        <p:spPr bwMode="auto">
          <a:xfrm>
            <a:off x="6248400" y="1600200"/>
            <a:ext cx="2819400" cy="1524000"/>
          </a:xfrm>
          <a:prstGeom prst="rect">
            <a:avLst/>
          </a:prstGeom>
          <a:noFill/>
          <a:ln>
            <a:solidFill>
              <a:srgbClr val="038FD7"/>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tx1"/>
              </a:buClr>
              <a:buSzPct val="85000"/>
              <a:buFont typeface="Wingdings" pitchFamily="2" charset="2"/>
              <a:buChar char="ä"/>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ä"/>
              <a:defRPr sz="2400">
                <a:solidFill>
                  <a:schemeClr val="tx2"/>
                </a:solidFill>
                <a:latin typeface="+mn-lt"/>
              </a:defRPr>
            </a:lvl2pPr>
            <a:lvl3pPr marL="1143000" indent="-228600" algn="l" rtl="0" eaLnBrk="0" fontAlgn="base" hangingPunct="0">
              <a:spcBef>
                <a:spcPct val="20000"/>
              </a:spcBef>
              <a:spcAft>
                <a:spcPct val="0"/>
              </a:spcAft>
              <a:buClr>
                <a:schemeClr val="tx1"/>
              </a:buClr>
              <a:buSzPct val="65000"/>
              <a:buFont typeface="Wingdings" pitchFamily="2" charset="2"/>
              <a:buChar char="ä"/>
              <a:defRPr sz="2000">
                <a:solidFill>
                  <a:schemeClr val="tx2"/>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ä"/>
              <a:defRPr sz="1800">
                <a:solidFill>
                  <a:schemeClr val="tx2"/>
                </a:solidFill>
                <a:latin typeface="+mn-lt"/>
              </a:defRPr>
            </a:lvl5pPr>
            <a:lvl6pPr marL="25146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6pPr>
            <a:lvl7pPr marL="29718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7pPr>
            <a:lvl8pPr marL="34290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8pPr>
            <a:lvl9pPr marL="3886200" indent="-228600" algn="l" rtl="0" fontAlgn="base">
              <a:spcBef>
                <a:spcPct val="20000"/>
              </a:spcBef>
              <a:spcAft>
                <a:spcPct val="0"/>
              </a:spcAft>
              <a:buClr>
                <a:schemeClr val="tx1"/>
              </a:buClr>
              <a:buSzPct val="65000"/>
              <a:buFont typeface="Wingdings" pitchFamily="2" charset="2"/>
              <a:buChar char="ä"/>
              <a:defRPr sz="1800">
                <a:solidFill>
                  <a:schemeClr val="tx2"/>
                </a:solidFill>
                <a:latin typeface="+mn-lt"/>
              </a:defRPr>
            </a:lvl9pPr>
          </a:lstStyle>
          <a:p>
            <a:pPr marL="0" indent="0">
              <a:buFont typeface="Wingdings" pitchFamily="2" charset="2"/>
              <a:buNone/>
            </a:pPr>
            <a:r>
              <a:rPr lang="en-US" altLang="en-US" sz="3200" kern="0" dirty="0" smtClean="0"/>
              <a:t>100%</a:t>
            </a:r>
            <a:r>
              <a:rPr lang="en-US" altLang="en-US" sz="2400" kern="0" dirty="0" smtClean="0"/>
              <a:t> (369 </a:t>
            </a:r>
            <a:r>
              <a:rPr lang="en-US" altLang="en-US" sz="2400" kern="0" dirty="0" err="1" smtClean="0"/>
              <a:t>rpts</a:t>
            </a:r>
            <a:r>
              <a:rPr lang="en-US" altLang="en-US" sz="2400" kern="0" dirty="0" smtClean="0"/>
              <a:t>) </a:t>
            </a:r>
          </a:p>
          <a:p>
            <a:pPr marL="0" indent="0">
              <a:buFont typeface="Wingdings" pitchFamily="2" charset="2"/>
              <a:buNone/>
            </a:pPr>
            <a:r>
              <a:rPr lang="en-US" altLang="en-US" sz="1800" kern="0" dirty="0" smtClean="0"/>
              <a:t>of overall dataset contained information about occurrence phase</a:t>
            </a:r>
          </a:p>
          <a:p>
            <a:pPr lvl="1"/>
            <a:endParaRPr lang="en-US" altLang="en-US" sz="2000" kern="0" dirty="0" smtClean="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338057"/>
            <a:ext cx="4724400" cy="3925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9"/>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09600" y="2095500"/>
            <a:ext cx="5638800" cy="4229100"/>
          </a:xfrm>
          <a:prstGeom prst="rect">
            <a:avLst/>
          </a:prstGeom>
          <a:noFill/>
        </p:spPr>
      </p:pic>
      <p:sp>
        <p:nvSpPr>
          <p:cNvPr id="8194" name="Title 1"/>
          <p:cNvSpPr>
            <a:spLocks noGrp="1"/>
          </p:cNvSpPr>
          <p:nvPr>
            <p:ph type="title"/>
          </p:nvPr>
        </p:nvSpPr>
        <p:spPr>
          <a:xfrm>
            <a:off x="457200" y="1676400"/>
            <a:ext cx="8229600" cy="646113"/>
          </a:xfrm>
        </p:spPr>
        <p:txBody>
          <a:bodyPr/>
          <a:lstStyle/>
          <a:p>
            <a:r>
              <a:rPr lang="en-US" altLang="en-US" dirty="0" smtClean="0"/>
              <a:t>Context: </a:t>
            </a:r>
            <a:r>
              <a:rPr lang="en-US" altLang="en-US" sz="2800" dirty="0" smtClean="0">
                <a:solidFill>
                  <a:schemeClr val="tx2"/>
                </a:solidFill>
              </a:rPr>
              <a:t>Occurrence Altitude</a:t>
            </a:r>
          </a:p>
        </p:txBody>
      </p:sp>
      <p:sp>
        <p:nvSpPr>
          <p:cNvPr id="5" name="Date Placeholder 4"/>
          <p:cNvSpPr>
            <a:spLocks noGrp="1"/>
          </p:cNvSpPr>
          <p:nvPr>
            <p:ph type="dt" sz="quarter" idx="10"/>
          </p:nvPr>
        </p:nvSpPr>
        <p:spPr/>
        <p:txBody>
          <a:bodyPr/>
          <a:lstStyle/>
          <a:p>
            <a:pPr>
              <a:defRPr/>
            </a:pPr>
            <a:r>
              <a:rPr lang="en-US" dirty="0" smtClean="0"/>
              <a:t>10 June 2014</a:t>
            </a:r>
            <a:endParaRPr lang="en-US" dirty="0"/>
          </a:p>
        </p:txBody>
      </p:sp>
      <p:sp>
        <p:nvSpPr>
          <p:cNvPr id="6" name="Footer Placeholder 5"/>
          <p:cNvSpPr>
            <a:spLocks noGrp="1"/>
          </p:cNvSpPr>
          <p:nvPr>
            <p:ph type="ftr" sz="quarter" idx="11"/>
          </p:nvPr>
        </p:nvSpPr>
        <p:spPr/>
        <p:txBody>
          <a:bodyPr/>
          <a:lstStyle/>
          <a:p>
            <a:pPr>
              <a:defRPr/>
            </a:pPr>
            <a:r>
              <a:rPr lang="en-US" smtClean="0"/>
              <a:t>STEADES Analysis | EUROCONTROL</a:t>
            </a:r>
            <a:endParaRPr lang="en-US"/>
          </a:p>
        </p:txBody>
      </p:sp>
      <p:sp>
        <p:nvSpPr>
          <p:cNvPr id="8197" name="Slide Number Placeholder 6"/>
          <p:cNvSpPr>
            <a:spLocks noGrp="1"/>
          </p:cNvSpPr>
          <p:nvPr>
            <p:ph type="sldNum" sz="quarter" idx="12"/>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E789CBA-D118-49D2-A69A-10BB0B2CC556}" type="slidenum">
              <a:rPr lang="en-US" altLang="en-US" sz="1000">
                <a:solidFill>
                  <a:schemeClr val="tx2"/>
                </a:solidFill>
                <a:latin typeface="Arial" charset="0"/>
              </a:rPr>
              <a:pPr eaLnBrk="1" hangingPunct="1"/>
              <a:t>9</a:t>
            </a:fld>
            <a:endParaRPr lang="en-US" altLang="en-US" sz="1000">
              <a:solidFill>
                <a:schemeClr val="tx2"/>
              </a:solidFill>
              <a:latin typeface="Arial" charset="0"/>
            </a:endParaRPr>
          </a:p>
        </p:txBody>
      </p:sp>
      <p:sp>
        <p:nvSpPr>
          <p:cNvPr id="8198" name="Content Placeholder 2"/>
          <p:cNvSpPr>
            <a:spLocks noGrp="1"/>
          </p:cNvSpPr>
          <p:nvPr>
            <p:ph sz="half" idx="1"/>
          </p:nvPr>
        </p:nvSpPr>
        <p:spPr>
          <a:xfrm>
            <a:off x="6248400" y="1600200"/>
            <a:ext cx="2819400" cy="1524000"/>
          </a:xfrm>
          <a:ln>
            <a:solidFill>
              <a:srgbClr val="038FD7"/>
            </a:solidFill>
          </a:ln>
        </p:spPr>
        <p:txBody>
          <a:bodyPr/>
          <a:lstStyle/>
          <a:p>
            <a:pPr marL="0" indent="0">
              <a:buNone/>
            </a:pPr>
            <a:r>
              <a:rPr lang="en-US" altLang="en-US" sz="3200" dirty="0"/>
              <a:t>88%</a:t>
            </a:r>
            <a:r>
              <a:rPr lang="en-US" altLang="en-US" sz="2400" dirty="0"/>
              <a:t> (</a:t>
            </a:r>
            <a:r>
              <a:rPr lang="en-US" altLang="en-US" sz="2400" dirty="0" smtClean="0"/>
              <a:t>323 </a:t>
            </a:r>
            <a:r>
              <a:rPr lang="en-US" altLang="en-US" sz="2400" dirty="0" err="1" smtClean="0"/>
              <a:t>rpts</a:t>
            </a:r>
            <a:r>
              <a:rPr lang="en-US" altLang="en-US" sz="2400" dirty="0" smtClean="0"/>
              <a:t>) </a:t>
            </a:r>
          </a:p>
          <a:p>
            <a:pPr marL="0" indent="0">
              <a:buNone/>
            </a:pPr>
            <a:r>
              <a:rPr lang="en-US" altLang="en-US" sz="1800" dirty="0" smtClean="0"/>
              <a:t>of </a:t>
            </a:r>
            <a:r>
              <a:rPr lang="en-US" altLang="en-US" sz="1800" dirty="0"/>
              <a:t>overall dataset contained information about occurrence </a:t>
            </a:r>
            <a:r>
              <a:rPr lang="en-US" altLang="en-US" sz="1800" dirty="0" smtClean="0"/>
              <a:t>altitude</a:t>
            </a:r>
            <a:endParaRPr lang="en-US" altLang="en-US" sz="1800" dirty="0"/>
          </a:p>
          <a:p>
            <a:pPr lvl="1"/>
            <a:endParaRPr lang="en-US" altLang="en-US" sz="2000" dirty="0" smtClean="0"/>
          </a:p>
        </p:txBody>
      </p:sp>
    </p:spTree>
    <p:extLst>
      <p:ext uri="{BB962C8B-B14F-4D97-AF65-F5344CB8AC3E}">
        <p14:creationId xmlns:p14="http://schemas.microsoft.com/office/powerpoint/2010/main" val="814788661"/>
      </p:ext>
    </p:extLst>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0A4279"/>
      </a:dk1>
      <a:lt1>
        <a:srgbClr val="FFFFFF"/>
      </a:lt1>
      <a:dk2>
        <a:srgbClr val="0075BD"/>
      </a:dk2>
      <a:lt2>
        <a:srgbClr val="00305B"/>
      </a:lt2>
      <a:accent1>
        <a:srgbClr val="A6D7F5"/>
      </a:accent1>
      <a:accent2>
        <a:srgbClr val="A1BD00"/>
      </a:accent2>
      <a:accent3>
        <a:srgbClr val="FFFFFF"/>
      </a:accent3>
      <a:accent4>
        <a:srgbClr val="073766"/>
      </a:accent4>
      <a:accent5>
        <a:srgbClr val="D0E8F9"/>
      </a:accent5>
      <a:accent6>
        <a:srgbClr val="91AB00"/>
      </a:accent6>
      <a:hlink>
        <a:srgbClr val="0075BD"/>
      </a:hlink>
      <a:folHlink>
        <a:srgbClr val="6F3594"/>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A4279"/>
        </a:dk1>
        <a:lt1>
          <a:srgbClr val="FFFFFF"/>
        </a:lt1>
        <a:dk2>
          <a:srgbClr val="0075BD"/>
        </a:dk2>
        <a:lt2>
          <a:srgbClr val="00305B"/>
        </a:lt2>
        <a:accent1>
          <a:srgbClr val="A6D7F5"/>
        </a:accent1>
        <a:accent2>
          <a:srgbClr val="A1BD00"/>
        </a:accent2>
        <a:accent3>
          <a:srgbClr val="FFFFFF"/>
        </a:accent3>
        <a:accent4>
          <a:srgbClr val="073766"/>
        </a:accent4>
        <a:accent5>
          <a:srgbClr val="D0E8F9"/>
        </a:accent5>
        <a:accent6>
          <a:srgbClr val="91AB00"/>
        </a:accent6>
        <a:hlink>
          <a:srgbClr val="EF2C71"/>
        </a:hlink>
        <a:folHlink>
          <a:srgbClr val="6F35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8259</TotalTime>
  <Words>949</Words>
  <Application>Microsoft Office PowerPoint</Application>
  <PresentationFormat>On-screen Show (4:3)</PresentationFormat>
  <Paragraphs>218</Paragraphs>
  <Slides>28</Slides>
  <Notes>13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Altitude Deviations</vt:lpstr>
      <vt:lpstr>Agenda</vt:lpstr>
      <vt:lpstr>High level analysis: Summary</vt:lpstr>
      <vt:lpstr>In-depth Analysis: Overview</vt:lpstr>
      <vt:lpstr>In-depth analysis: Limitations</vt:lpstr>
      <vt:lpstr>Context</vt:lpstr>
      <vt:lpstr>Context: Flight Length</vt:lpstr>
      <vt:lpstr>Context: Occurrence Phase</vt:lpstr>
      <vt:lpstr>Context: Occurrence Altitude</vt:lpstr>
      <vt:lpstr>Context: Pilot Duties</vt:lpstr>
      <vt:lpstr>Context: Automation</vt:lpstr>
      <vt:lpstr>Context: ATC Aspects</vt:lpstr>
      <vt:lpstr>Contributing Factors</vt:lpstr>
      <vt:lpstr>Contributing Factors:</vt:lpstr>
      <vt:lpstr>Contributing Factors: Flight Crew Actions</vt:lpstr>
      <vt:lpstr>Contributing Factors: ATC</vt:lpstr>
      <vt:lpstr>Contributing Factors: Wx</vt:lpstr>
      <vt:lpstr>Contributing Factors: Airworthiness</vt:lpstr>
      <vt:lpstr>Recognition and Response</vt:lpstr>
      <vt:lpstr>Recognition and Response: Recognition</vt:lpstr>
      <vt:lpstr>Recognition and Response: Response</vt:lpstr>
      <vt:lpstr>Outcomes</vt:lpstr>
      <vt:lpstr>Outcomes:</vt:lpstr>
      <vt:lpstr>Conclusion: Context</vt:lpstr>
      <vt:lpstr>Conclusion: Contributing Factors</vt:lpstr>
      <vt:lpstr>Conclusion: Recognition and Response</vt:lpstr>
      <vt:lpstr>Conclusion: Outcomes</vt:lpstr>
      <vt:lpstr>PowerPoint Presentation</vt:lpstr>
    </vt:vector>
  </TitlesOfParts>
  <Company>IATA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PHILLIPSM</dc:creator>
  <cp:lastModifiedBy>GYOERGY Raffael</cp:lastModifiedBy>
  <cp:revision>331</cp:revision>
  <cp:lastPrinted>2013-01-17T19:34:55Z</cp:lastPrinted>
  <dcterms:created xsi:type="dcterms:W3CDTF">2007-04-12T15:31:22Z</dcterms:created>
  <dcterms:modified xsi:type="dcterms:W3CDTF">2014-06-03T11:07:58Z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
  </property>
  <property fmtid="{D5CDD505-2E9C-101B-9397-08002B2CF9AE}" pid="4" name="Status">
    <vt:lpwstr/>
  </property>
</Properties>
</file>