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theme/theme5.xml" ContentType="application/vnd.openxmlformats-officedocument.theme+xml"/>
  <Override PartName="/ppt/slideLayouts/slideLayout10.xml" ContentType="application/vnd.openxmlformats-officedocument.presentationml.slideLayout+xml"/>
  <Override PartName="/ppt/theme/theme6.xml" ContentType="application/vnd.openxmlformats-officedocument.theme+xml"/>
  <Override PartName="/ppt/slideLayouts/slideLayout11.xml" ContentType="application/vnd.openxmlformats-officedocument.presentationml.slideLayout+xml"/>
  <Override PartName="/ppt/theme/theme7.xml" ContentType="application/vnd.openxmlformats-officedocument.theme+xml"/>
  <Override PartName="/ppt/slideLayouts/slideLayout12.xml" ContentType="application/vnd.openxmlformats-officedocument.presentationml.slideLayout+xml"/>
  <Override PartName="/ppt/theme/theme8.xml" ContentType="application/vnd.openxmlformats-officedocument.theme+xml"/>
  <Override PartName="/ppt/slideLayouts/slideLayout13.xml" ContentType="application/vnd.openxmlformats-officedocument.presentationml.slideLayout+xml"/>
  <Override PartName="/ppt/theme/theme9.xml" ContentType="application/vnd.openxmlformats-officedocument.theme+xml"/>
  <Override PartName="/ppt/slideLayouts/slideLayout14.xml" ContentType="application/vnd.openxmlformats-officedocument.presentationml.slideLayout+xml"/>
  <Override PartName="/ppt/theme/theme10.xml" ContentType="application/vnd.openxmlformats-officedocument.theme+xml"/>
  <Override PartName="/ppt/slideLayouts/slideLayout15.xml" ContentType="application/vnd.openxmlformats-officedocument.presentationml.slideLayout+xml"/>
  <Override PartName="/ppt/theme/theme11.xml" ContentType="application/vnd.openxmlformats-officedocument.theme+xml"/>
  <Override PartName="/ppt/slideLayouts/slideLayout16.xml" ContentType="application/vnd.openxmlformats-officedocument.presentationml.slideLayout+xml"/>
  <Override PartName="/ppt/theme/theme12.xml" ContentType="application/vnd.openxmlformats-officedocument.theme+xml"/>
  <Override PartName="/ppt/slideLayouts/slideLayout17.xml" ContentType="application/vnd.openxmlformats-officedocument.presentationml.slideLayout+xml"/>
  <Override PartName="/ppt/theme/theme13.xml" ContentType="application/vnd.openxmlformats-officedocument.theme+xml"/>
  <Override PartName="/ppt/slideLayouts/slideLayout18.xml" ContentType="application/vnd.openxmlformats-officedocument.presentationml.slideLayout+xml"/>
  <Override PartName="/ppt/theme/theme14.xml" ContentType="application/vnd.openxmlformats-officedocument.theme+xml"/>
  <Override PartName="/ppt/slideLayouts/slideLayout19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1"/>
    <p:sldMasterId id="2147483704" r:id="rId2"/>
    <p:sldMasterId id="2147483685" r:id="rId3"/>
    <p:sldMasterId id="2147483687" r:id="rId4"/>
    <p:sldMasterId id="2147483718" r:id="rId5"/>
    <p:sldMasterId id="2147483720" r:id="rId6"/>
    <p:sldMasterId id="2147483683" r:id="rId7"/>
    <p:sldMasterId id="2147483722" r:id="rId8"/>
    <p:sldMasterId id="2147483706" r:id="rId9"/>
    <p:sldMasterId id="2147483708" r:id="rId10"/>
    <p:sldMasterId id="2147483710" r:id="rId11"/>
    <p:sldMasterId id="2147483712" r:id="rId12"/>
    <p:sldMasterId id="2147483714" r:id="rId13"/>
    <p:sldMasterId id="2147483716" r:id="rId14"/>
    <p:sldMasterId id="2147483689" r:id="rId15"/>
  </p:sldMasterIdLst>
  <p:notesMasterIdLst>
    <p:notesMasterId r:id="rId36"/>
  </p:notesMasterIdLst>
  <p:sldIdLst>
    <p:sldId id="279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90" r:id="rId25"/>
    <p:sldId id="289" r:id="rId26"/>
    <p:sldId id="291" r:id="rId27"/>
    <p:sldId id="292" r:id="rId28"/>
    <p:sldId id="295" r:id="rId29"/>
    <p:sldId id="296" r:id="rId30"/>
    <p:sldId id="293" r:id="rId31"/>
    <p:sldId id="297" r:id="rId32"/>
    <p:sldId id="298" r:id="rId33"/>
    <p:sldId id="299" r:id="rId34"/>
    <p:sldId id="267" r:id="rId3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3C82"/>
    <a:srgbClr val="50AF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8319" autoAdjust="0"/>
  </p:normalViewPr>
  <p:slideViewPr>
    <p:cSldViewPr snapToGrid="0" snapToObjects="1">
      <p:cViewPr>
        <p:scale>
          <a:sx n="100" d="100"/>
          <a:sy n="100" d="100"/>
        </p:scale>
        <p:origin x="-870" y="-4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8BA3E66-8A13-4513-944D-B983345E9421}" type="datetimeFigureOut">
              <a:rPr lang="en-US"/>
              <a:pPr>
                <a:defRPr/>
              </a:pPr>
              <a:t>5/29/2015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 smtClean="0"/>
              <a:t>Click to edit Master text styles</a:t>
            </a:r>
          </a:p>
          <a:p>
            <a:pPr lvl="1"/>
            <a:r>
              <a:rPr lang="nl-NL" noProof="0" smtClean="0"/>
              <a:t>Second level</a:t>
            </a:r>
          </a:p>
          <a:p>
            <a:pPr lvl="2"/>
            <a:r>
              <a:rPr lang="nl-NL" noProof="0" smtClean="0"/>
              <a:t>Third level</a:t>
            </a:r>
          </a:p>
          <a:p>
            <a:pPr lvl="3"/>
            <a:r>
              <a:rPr lang="nl-NL" noProof="0" smtClean="0"/>
              <a:t>Fourth level</a:t>
            </a:r>
          </a:p>
          <a:p>
            <a:pPr lvl="4"/>
            <a:r>
              <a:rPr lang="nl-NL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0659B8F-761E-4043-845A-21E514C0CFBE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3999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9A960EC-2355-4BB4-996C-B2C434E76DAC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 smtClean="0"/>
              <a:t>also</a:t>
            </a:r>
            <a:r>
              <a:rPr lang="nl-NL" dirty="0" smtClean="0"/>
              <a:t> </a:t>
            </a:r>
            <a:r>
              <a:rPr lang="nl-NL" dirty="0" err="1" smtClean="0"/>
              <a:t>known</a:t>
            </a:r>
            <a:r>
              <a:rPr lang="nl-NL" dirty="0" smtClean="0"/>
              <a:t> as a ‘</a:t>
            </a:r>
            <a:r>
              <a:rPr lang="nl-NL" dirty="0" err="1" smtClean="0"/>
              <a:t>Fitts</a:t>
            </a:r>
            <a:r>
              <a:rPr lang="nl-NL" dirty="0" smtClean="0"/>
              <a:t>’ list (1950s) </a:t>
            </a:r>
            <a:r>
              <a:rPr lang="nl-NL" dirty="0" err="1" smtClean="0"/>
              <a:t>basically</a:t>
            </a:r>
            <a:r>
              <a:rPr lang="nl-NL" dirty="0" smtClean="0"/>
              <a:t> </a:t>
            </a:r>
            <a:r>
              <a:rPr lang="nl-NL" dirty="0" err="1" smtClean="0"/>
              <a:t>describing</a:t>
            </a:r>
            <a:r>
              <a:rPr lang="nl-NL" dirty="0" smtClean="0"/>
              <a:t> </a:t>
            </a:r>
            <a:r>
              <a:rPr lang="nl-NL" dirty="0" err="1" smtClean="0"/>
              <a:t>where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humans</a:t>
            </a:r>
            <a:r>
              <a:rPr lang="nl-NL" baseline="0" dirty="0" smtClean="0"/>
              <a:t> or machines </a:t>
            </a:r>
            <a:r>
              <a:rPr lang="nl-NL" baseline="0" dirty="0" err="1" smtClean="0"/>
              <a:t>excel</a:t>
            </a:r>
            <a:r>
              <a:rPr lang="nl-NL" baseline="0" dirty="0" smtClean="0"/>
              <a:t> in </a:t>
            </a:r>
            <a:r>
              <a:rPr lang="nl-NL" baseline="0" dirty="0" err="1" smtClean="0"/>
              <a:t>function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allocation</a:t>
            </a:r>
            <a:r>
              <a:rPr lang="nl-NL" baseline="0" dirty="0" smtClean="0"/>
              <a:t>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EF0E0-D3EE-434E-8503-D68F62D90C3D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0619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i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226032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83920" y="1376839"/>
            <a:ext cx="7152640" cy="86328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edit</a:t>
            </a:r>
            <a:r>
              <a:rPr lang="nl-NL" dirty="0" smtClean="0"/>
              <a:t> Master </a:t>
            </a:r>
            <a:r>
              <a:rPr lang="nl-NL" dirty="0" err="1" smtClean="0"/>
              <a:t>title</a:t>
            </a:r>
            <a:r>
              <a:rPr lang="nl-NL" dirty="0" smtClean="0"/>
              <a:t> </a:t>
            </a:r>
            <a:r>
              <a:rPr lang="nl-NL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253903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83920" y="1376839"/>
            <a:ext cx="7152640" cy="86328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edit</a:t>
            </a:r>
            <a:r>
              <a:rPr lang="nl-NL" dirty="0" smtClean="0"/>
              <a:t> Master </a:t>
            </a:r>
            <a:r>
              <a:rPr lang="nl-NL" dirty="0" err="1" smtClean="0"/>
              <a:t>title</a:t>
            </a:r>
            <a:r>
              <a:rPr lang="nl-NL" dirty="0" smtClean="0"/>
              <a:t> </a:t>
            </a:r>
            <a:r>
              <a:rPr lang="nl-NL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5707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83920" y="1376839"/>
            <a:ext cx="7152640" cy="86328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edit</a:t>
            </a:r>
            <a:r>
              <a:rPr lang="nl-NL" dirty="0" smtClean="0"/>
              <a:t> Master </a:t>
            </a:r>
            <a:r>
              <a:rPr lang="nl-NL" dirty="0" err="1" smtClean="0"/>
              <a:t>title</a:t>
            </a:r>
            <a:r>
              <a:rPr lang="nl-NL" dirty="0" smtClean="0"/>
              <a:t> </a:t>
            </a:r>
            <a:r>
              <a:rPr lang="nl-NL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2162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83920" y="1376839"/>
            <a:ext cx="7152640" cy="86328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edit</a:t>
            </a:r>
            <a:r>
              <a:rPr lang="nl-NL" dirty="0" smtClean="0"/>
              <a:t> Master </a:t>
            </a:r>
            <a:r>
              <a:rPr lang="nl-NL" dirty="0" err="1" smtClean="0"/>
              <a:t>title</a:t>
            </a:r>
            <a:r>
              <a:rPr lang="nl-NL" dirty="0" smtClean="0"/>
              <a:t> </a:t>
            </a:r>
            <a:r>
              <a:rPr lang="nl-NL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7766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83920" y="1376839"/>
            <a:ext cx="7152640" cy="86328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edit</a:t>
            </a:r>
            <a:r>
              <a:rPr lang="nl-NL" dirty="0" smtClean="0"/>
              <a:t> Master </a:t>
            </a:r>
            <a:r>
              <a:rPr lang="nl-NL" dirty="0" err="1" smtClean="0"/>
              <a:t>title</a:t>
            </a:r>
            <a:r>
              <a:rPr lang="nl-NL" dirty="0" smtClean="0"/>
              <a:t> </a:t>
            </a:r>
            <a:r>
              <a:rPr lang="nl-NL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8554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83920" y="1376839"/>
            <a:ext cx="7152640" cy="86328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edit</a:t>
            </a:r>
            <a:r>
              <a:rPr lang="nl-NL" dirty="0" smtClean="0"/>
              <a:t> Master </a:t>
            </a:r>
            <a:r>
              <a:rPr lang="nl-NL" dirty="0" err="1" smtClean="0"/>
              <a:t>title</a:t>
            </a:r>
            <a:r>
              <a:rPr lang="nl-NL" dirty="0" smtClean="0"/>
              <a:t> </a:t>
            </a:r>
            <a:r>
              <a:rPr lang="nl-NL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7558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83920" y="1376839"/>
            <a:ext cx="7152640" cy="86328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edit</a:t>
            </a:r>
            <a:r>
              <a:rPr lang="nl-NL" dirty="0" smtClean="0"/>
              <a:t> Master </a:t>
            </a:r>
            <a:r>
              <a:rPr lang="nl-NL" dirty="0" err="1" smtClean="0"/>
              <a:t>title</a:t>
            </a:r>
            <a:r>
              <a:rPr lang="nl-NL" dirty="0" smtClean="0"/>
              <a:t> </a:t>
            </a:r>
            <a:r>
              <a:rPr lang="nl-NL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2804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83920" y="1376839"/>
            <a:ext cx="7152640" cy="86328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edit</a:t>
            </a:r>
            <a:r>
              <a:rPr lang="nl-NL" dirty="0" smtClean="0"/>
              <a:t> Master </a:t>
            </a:r>
            <a:r>
              <a:rPr lang="nl-NL" dirty="0" err="1" smtClean="0"/>
              <a:t>title</a:t>
            </a:r>
            <a:r>
              <a:rPr lang="nl-NL" dirty="0" smtClean="0"/>
              <a:t> </a:t>
            </a:r>
            <a:r>
              <a:rPr lang="nl-NL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6219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83920" y="1376839"/>
            <a:ext cx="7152640" cy="86328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edit</a:t>
            </a:r>
            <a:r>
              <a:rPr lang="nl-NL" dirty="0" smtClean="0"/>
              <a:t> Master </a:t>
            </a:r>
            <a:r>
              <a:rPr lang="nl-NL" dirty="0" err="1" smtClean="0"/>
              <a:t>title</a:t>
            </a:r>
            <a:r>
              <a:rPr lang="nl-NL" dirty="0" smtClean="0"/>
              <a:t> </a:t>
            </a:r>
            <a:r>
              <a:rPr lang="nl-NL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9384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0883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7050" y="1765618"/>
            <a:ext cx="4064000" cy="4103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3450" y="1765618"/>
            <a:ext cx="4064000" cy="4103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949666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607592F-9288-453A-9EFD-F6BFC6CEEA57}" type="datetimeFigureOut">
              <a:rPr lang="nl-NL" smtClean="0"/>
              <a:t>29-5-2015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5C6E985-89CF-4781-9452-C2439391D0E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2091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607592F-9288-453A-9EFD-F6BFC6CEEA57}" type="datetimeFigureOut">
              <a:rPr lang="nl-NL" smtClean="0"/>
              <a:t>29-5-2015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5C6E985-89CF-4781-9452-C2439391D0E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22658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607592F-9288-453A-9EFD-F6BFC6CEEA57}" type="datetimeFigureOut">
              <a:rPr lang="nl-NL" smtClean="0"/>
              <a:t>29-5-2015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5C6E985-89CF-4781-9452-C2439391D0E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97037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chapt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046480" y="945198"/>
            <a:ext cx="7152640" cy="86328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edit</a:t>
            </a:r>
            <a:r>
              <a:rPr lang="nl-NL" dirty="0" smtClean="0"/>
              <a:t> Master </a:t>
            </a:r>
            <a:r>
              <a:rPr lang="nl-NL" dirty="0" err="1" smtClean="0"/>
              <a:t>title</a:t>
            </a:r>
            <a:r>
              <a:rPr lang="nl-NL" dirty="0" smtClean="0"/>
              <a:t> </a:t>
            </a:r>
            <a:r>
              <a:rPr lang="nl-NL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602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046480" y="945198"/>
            <a:ext cx="7152640" cy="86328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edit</a:t>
            </a:r>
            <a:r>
              <a:rPr lang="nl-NL" dirty="0" smtClean="0"/>
              <a:t> Master </a:t>
            </a:r>
            <a:r>
              <a:rPr lang="nl-NL" dirty="0" err="1" smtClean="0"/>
              <a:t>title</a:t>
            </a:r>
            <a:r>
              <a:rPr lang="nl-NL" dirty="0" smtClean="0"/>
              <a:t> </a:t>
            </a:r>
            <a:r>
              <a:rPr lang="nl-NL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287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6185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83920" y="1376839"/>
            <a:ext cx="7152640" cy="86328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edit</a:t>
            </a:r>
            <a:r>
              <a:rPr lang="nl-NL" dirty="0" smtClean="0"/>
              <a:t> Master </a:t>
            </a:r>
            <a:r>
              <a:rPr lang="nl-NL" dirty="0" err="1" smtClean="0"/>
              <a:t>title</a:t>
            </a:r>
            <a:r>
              <a:rPr lang="nl-NL" dirty="0" smtClean="0"/>
              <a:t> </a:t>
            </a:r>
            <a:r>
              <a:rPr lang="nl-NL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437424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4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5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6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17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18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1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8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9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0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1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2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ppt_beeld_txt_def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4607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 smtClean="0"/>
              <a:t>Klik om de stijl te bewerken</a:t>
            </a:r>
            <a:endParaRPr lang="en-US" dirty="0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smtClean="0"/>
          </a:p>
        </p:txBody>
      </p:sp>
      <p:sp>
        <p:nvSpPr>
          <p:cNvPr id="8" name="Date Placeholder 3"/>
          <p:cNvSpPr txBox="1">
            <a:spLocks/>
          </p:cNvSpPr>
          <p:nvPr/>
        </p:nvSpPr>
        <p:spPr>
          <a:xfrm>
            <a:off x="6869113" y="6472238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 smtClean="0">
                <a:solidFill>
                  <a:srgbClr val="1E3C82"/>
                </a:solidFill>
              </a:rPr>
              <a:t>J. Brüggen</a:t>
            </a:r>
            <a:endParaRPr lang="en-US" sz="900" dirty="0">
              <a:solidFill>
                <a:srgbClr val="1E3C82"/>
              </a:solidFill>
            </a:endParaRPr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3522663" y="646906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5E9E7727-1036-4DA5-A075-B3054A488DA0}" type="slidenum">
              <a:rPr lang="en-US" sz="900" smtClean="0">
                <a:solidFill>
                  <a:srgbClr val="1E3C82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US" sz="900" dirty="0">
              <a:solidFill>
                <a:srgbClr val="1E3C82"/>
              </a:solidFill>
            </a:endParaRPr>
          </a:p>
        </p:txBody>
      </p:sp>
      <p:sp>
        <p:nvSpPr>
          <p:cNvPr id="7" name="Date Placeholder 3"/>
          <p:cNvSpPr txBox="1">
            <a:spLocks/>
          </p:cNvSpPr>
          <p:nvPr/>
        </p:nvSpPr>
        <p:spPr>
          <a:xfrm>
            <a:off x="152400" y="6477000"/>
            <a:ext cx="3370263" cy="2698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 smtClean="0">
                <a:solidFill>
                  <a:srgbClr val="1E3C82"/>
                </a:solidFill>
              </a:rPr>
              <a:t>Will we ever automate the tasks of the ATCO?</a:t>
            </a:r>
            <a:endParaRPr lang="en-US" sz="900" dirty="0">
              <a:solidFill>
                <a:srgbClr val="1E3C8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6" r:id="rId2"/>
    <p:sldLayoutId id="2147483811" r:id="rId3"/>
    <p:sldLayoutId id="2147483812" r:id="rId4"/>
    <p:sldLayoutId id="2147483813" r:id="rId5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rgbClr val="50AF96"/>
          </a:solidFill>
          <a:latin typeface="Arial"/>
          <a:ea typeface="+mj-ea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50AF96"/>
          </a:solidFill>
          <a:latin typeface="Arial" charset="0"/>
          <a:cs typeface="Arial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50AF96"/>
          </a:solidFill>
          <a:latin typeface="Arial" charset="0"/>
          <a:cs typeface="Arial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50AF96"/>
          </a:solidFill>
          <a:latin typeface="Arial" charset="0"/>
          <a:cs typeface="Arial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50AF96"/>
          </a:solidFill>
          <a:latin typeface="Arial" charset="0"/>
          <a:cs typeface="Arial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50AF96"/>
          </a:solidFill>
          <a:latin typeface="Arial" charset="0"/>
          <a:cs typeface="Arial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50AF96"/>
          </a:solidFill>
          <a:latin typeface="Arial" charset="0"/>
          <a:cs typeface="Arial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50AF96"/>
          </a:solidFill>
          <a:latin typeface="Arial" charset="0"/>
          <a:cs typeface="Arial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50AF96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1E3C82"/>
          </a:solidFill>
          <a:latin typeface="Arial"/>
          <a:ea typeface="+mn-ea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1E3C82"/>
          </a:solidFill>
          <a:latin typeface="Arial"/>
          <a:ea typeface="+mn-ea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rgbClr val="1E3C82"/>
          </a:solidFill>
          <a:latin typeface="Arial"/>
          <a:ea typeface="+mn-ea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1E3C82"/>
          </a:solidFill>
          <a:latin typeface="Arial"/>
          <a:ea typeface="+mn-ea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rgbClr val="1E3C82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ppt_beeld_0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itle Placeholder 1"/>
          <p:cNvSpPr>
            <a:spLocks noGrp="1"/>
          </p:cNvSpPr>
          <p:nvPr>
            <p:ph type="title"/>
          </p:nvPr>
        </p:nvSpPr>
        <p:spPr bwMode="auto">
          <a:xfrm>
            <a:off x="904875" y="1376363"/>
            <a:ext cx="71516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Click to edit Master title style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800" b="1" kern="1200">
          <a:solidFill>
            <a:srgbClr val="FFFFFF"/>
          </a:solidFill>
          <a:latin typeface="Arial"/>
          <a:ea typeface="+mj-ea"/>
          <a:cs typeface="Arial"/>
        </a:defRPr>
      </a:lvl1pPr>
      <a:lvl2pPr algn="l" defTabSz="457200" rtl="0" fontAlgn="base">
        <a:spcBef>
          <a:spcPct val="0"/>
        </a:spcBef>
        <a:spcAft>
          <a:spcPct val="0"/>
        </a:spcAft>
        <a:defRPr sz="3800" b="1">
          <a:solidFill>
            <a:srgbClr val="FFFFFF"/>
          </a:solidFill>
          <a:latin typeface="Arial" charset="0"/>
          <a:cs typeface="Arial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800" b="1">
          <a:solidFill>
            <a:srgbClr val="FFFFFF"/>
          </a:solidFill>
          <a:latin typeface="Arial" charset="0"/>
          <a:cs typeface="Arial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800" b="1">
          <a:solidFill>
            <a:srgbClr val="FFFFFF"/>
          </a:solidFill>
          <a:latin typeface="Arial" charset="0"/>
          <a:cs typeface="Arial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800" b="1">
          <a:solidFill>
            <a:srgbClr val="FFFFFF"/>
          </a:solidFill>
          <a:latin typeface="Arial" charset="0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800" b="1">
          <a:solidFill>
            <a:srgbClr val="FFFFFF"/>
          </a:solidFill>
          <a:latin typeface="Arial" charset="0"/>
          <a:cs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800" b="1">
          <a:solidFill>
            <a:srgbClr val="FFFFFF"/>
          </a:solidFill>
          <a:latin typeface="Arial" charset="0"/>
          <a:cs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800" b="1">
          <a:solidFill>
            <a:srgbClr val="FFFFFF"/>
          </a:solidFill>
          <a:latin typeface="Arial" charset="0"/>
          <a:cs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800" b="1">
          <a:solidFill>
            <a:srgbClr val="FFFFFF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ppt_beeld_0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itle Placeholder 1"/>
          <p:cNvSpPr>
            <a:spLocks noGrp="1"/>
          </p:cNvSpPr>
          <p:nvPr>
            <p:ph type="title"/>
          </p:nvPr>
        </p:nvSpPr>
        <p:spPr bwMode="auto">
          <a:xfrm>
            <a:off x="904875" y="1376363"/>
            <a:ext cx="71516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Click to edit Master title style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800" b="1" kern="1200">
          <a:solidFill>
            <a:srgbClr val="FFFFFF"/>
          </a:solidFill>
          <a:latin typeface="Arial"/>
          <a:ea typeface="+mj-ea"/>
          <a:cs typeface="Arial"/>
        </a:defRPr>
      </a:lvl1pPr>
      <a:lvl2pPr algn="l" defTabSz="457200" rtl="0" fontAlgn="base">
        <a:spcBef>
          <a:spcPct val="0"/>
        </a:spcBef>
        <a:spcAft>
          <a:spcPct val="0"/>
        </a:spcAft>
        <a:defRPr sz="3800" b="1">
          <a:solidFill>
            <a:srgbClr val="FFFFFF"/>
          </a:solidFill>
          <a:latin typeface="Arial" charset="0"/>
          <a:cs typeface="Arial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800" b="1">
          <a:solidFill>
            <a:srgbClr val="FFFFFF"/>
          </a:solidFill>
          <a:latin typeface="Arial" charset="0"/>
          <a:cs typeface="Arial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800" b="1">
          <a:solidFill>
            <a:srgbClr val="FFFFFF"/>
          </a:solidFill>
          <a:latin typeface="Arial" charset="0"/>
          <a:cs typeface="Arial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800" b="1">
          <a:solidFill>
            <a:srgbClr val="FFFFFF"/>
          </a:solidFill>
          <a:latin typeface="Arial" charset="0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800" b="1">
          <a:solidFill>
            <a:srgbClr val="FFFFFF"/>
          </a:solidFill>
          <a:latin typeface="Arial" charset="0"/>
          <a:cs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800" b="1">
          <a:solidFill>
            <a:srgbClr val="FFFFFF"/>
          </a:solidFill>
          <a:latin typeface="Arial" charset="0"/>
          <a:cs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800" b="1">
          <a:solidFill>
            <a:srgbClr val="FFFFFF"/>
          </a:solidFill>
          <a:latin typeface="Arial" charset="0"/>
          <a:cs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800" b="1">
          <a:solidFill>
            <a:srgbClr val="FFFFFF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ppt_beeld_0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itle Placeholder 1"/>
          <p:cNvSpPr>
            <a:spLocks noGrp="1"/>
          </p:cNvSpPr>
          <p:nvPr>
            <p:ph type="title"/>
          </p:nvPr>
        </p:nvSpPr>
        <p:spPr bwMode="auto">
          <a:xfrm>
            <a:off x="904875" y="1376363"/>
            <a:ext cx="71516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Click to edit Master title style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800" b="1" kern="1200">
          <a:solidFill>
            <a:srgbClr val="FFFFFF"/>
          </a:solidFill>
          <a:latin typeface="Arial"/>
          <a:ea typeface="+mj-ea"/>
          <a:cs typeface="Arial"/>
        </a:defRPr>
      </a:lvl1pPr>
      <a:lvl2pPr algn="l" defTabSz="457200" rtl="0" fontAlgn="base">
        <a:spcBef>
          <a:spcPct val="0"/>
        </a:spcBef>
        <a:spcAft>
          <a:spcPct val="0"/>
        </a:spcAft>
        <a:defRPr sz="3800" b="1">
          <a:solidFill>
            <a:srgbClr val="FFFFFF"/>
          </a:solidFill>
          <a:latin typeface="Arial" charset="0"/>
          <a:cs typeface="Arial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800" b="1">
          <a:solidFill>
            <a:srgbClr val="FFFFFF"/>
          </a:solidFill>
          <a:latin typeface="Arial" charset="0"/>
          <a:cs typeface="Arial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800" b="1">
          <a:solidFill>
            <a:srgbClr val="FFFFFF"/>
          </a:solidFill>
          <a:latin typeface="Arial" charset="0"/>
          <a:cs typeface="Arial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800" b="1">
          <a:solidFill>
            <a:srgbClr val="FFFFFF"/>
          </a:solidFill>
          <a:latin typeface="Arial" charset="0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800" b="1">
          <a:solidFill>
            <a:srgbClr val="FFFFFF"/>
          </a:solidFill>
          <a:latin typeface="Arial" charset="0"/>
          <a:cs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800" b="1">
          <a:solidFill>
            <a:srgbClr val="FFFFFF"/>
          </a:solidFill>
          <a:latin typeface="Arial" charset="0"/>
          <a:cs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800" b="1">
          <a:solidFill>
            <a:srgbClr val="FFFFFF"/>
          </a:solidFill>
          <a:latin typeface="Arial" charset="0"/>
          <a:cs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800" b="1">
          <a:solidFill>
            <a:srgbClr val="FFFFFF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ppt_beeld_0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itle Placeholder 1"/>
          <p:cNvSpPr>
            <a:spLocks noGrp="1"/>
          </p:cNvSpPr>
          <p:nvPr>
            <p:ph type="title"/>
          </p:nvPr>
        </p:nvSpPr>
        <p:spPr bwMode="auto">
          <a:xfrm>
            <a:off x="904875" y="1376363"/>
            <a:ext cx="71516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Click to edit Master title style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800" b="1" kern="1200">
          <a:solidFill>
            <a:srgbClr val="FFFFFF"/>
          </a:solidFill>
          <a:latin typeface="Arial"/>
          <a:ea typeface="+mj-ea"/>
          <a:cs typeface="Arial"/>
        </a:defRPr>
      </a:lvl1pPr>
      <a:lvl2pPr algn="l" defTabSz="457200" rtl="0" fontAlgn="base">
        <a:spcBef>
          <a:spcPct val="0"/>
        </a:spcBef>
        <a:spcAft>
          <a:spcPct val="0"/>
        </a:spcAft>
        <a:defRPr sz="3800" b="1">
          <a:solidFill>
            <a:srgbClr val="FFFFFF"/>
          </a:solidFill>
          <a:latin typeface="Arial" charset="0"/>
          <a:cs typeface="Arial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800" b="1">
          <a:solidFill>
            <a:srgbClr val="FFFFFF"/>
          </a:solidFill>
          <a:latin typeface="Arial" charset="0"/>
          <a:cs typeface="Arial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800" b="1">
          <a:solidFill>
            <a:srgbClr val="FFFFFF"/>
          </a:solidFill>
          <a:latin typeface="Arial" charset="0"/>
          <a:cs typeface="Arial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800" b="1">
          <a:solidFill>
            <a:srgbClr val="FFFFFF"/>
          </a:solidFill>
          <a:latin typeface="Arial" charset="0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800" b="1">
          <a:solidFill>
            <a:srgbClr val="FFFFFF"/>
          </a:solidFill>
          <a:latin typeface="Arial" charset="0"/>
          <a:cs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800" b="1">
          <a:solidFill>
            <a:srgbClr val="FFFFFF"/>
          </a:solidFill>
          <a:latin typeface="Arial" charset="0"/>
          <a:cs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800" b="1">
          <a:solidFill>
            <a:srgbClr val="FFFFFF"/>
          </a:solidFill>
          <a:latin typeface="Arial" charset="0"/>
          <a:cs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800" b="1">
          <a:solidFill>
            <a:srgbClr val="FFFFFF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ppt_beeld_0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itle Placeholder 1"/>
          <p:cNvSpPr>
            <a:spLocks noGrp="1"/>
          </p:cNvSpPr>
          <p:nvPr>
            <p:ph type="title"/>
          </p:nvPr>
        </p:nvSpPr>
        <p:spPr bwMode="auto">
          <a:xfrm>
            <a:off x="904875" y="1376363"/>
            <a:ext cx="71516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Click to edit Master title style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800" b="1" kern="1200">
          <a:solidFill>
            <a:srgbClr val="FFFFFF"/>
          </a:solidFill>
          <a:latin typeface="Arial"/>
          <a:ea typeface="+mj-ea"/>
          <a:cs typeface="Arial"/>
        </a:defRPr>
      </a:lvl1pPr>
      <a:lvl2pPr algn="l" defTabSz="457200" rtl="0" fontAlgn="base">
        <a:spcBef>
          <a:spcPct val="0"/>
        </a:spcBef>
        <a:spcAft>
          <a:spcPct val="0"/>
        </a:spcAft>
        <a:defRPr sz="3800" b="1">
          <a:solidFill>
            <a:srgbClr val="FFFFFF"/>
          </a:solidFill>
          <a:latin typeface="Arial" charset="0"/>
          <a:cs typeface="Arial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800" b="1">
          <a:solidFill>
            <a:srgbClr val="FFFFFF"/>
          </a:solidFill>
          <a:latin typeface="Arial" charset="0"/>
          <a:cs typeface="Arial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800" b="1">
          <a:solidFill>
            <a:srgbClr val="FFFFFF"/>
          </a:solidFill>
          <a:latin typeface="Arial" charset="0"/>
          <a:cs typeface="Arial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800" b="1">
          <a:solidFill>
            <a:srgbClr val="FFFFFF"/>
          </a:solidFill>
          <a:latin typeface="Arial" charset="0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800" b="1">
          <a:solidFill>
            <a:srgbClr val="FFFFFF"/>
          </a:solidFill>
          <a:latin typeface="Arial" charset="0"/>
          <a:cs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800" b="1">
          <a:solidFill>
            <a:srgbClr val="FFFFFF"/>
          </a:solidFill>
          <a:latin typeface="Arial" charset="0"/>
          <a:cs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800" b="1">
          <a:solidFill>
            <a:srgbClr val="FFFFFF"/>
          </a:solidFill>
          <a:latin typeface="Arial" charset="0"/>
          <a:cs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800" b="1">
          <a:solidFill>
            <a:srgbClr val="FFFFFF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6" descr="ppt_beeld_txt_def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Box 9"/>
          <p:cNvSpPr txBox="1">
            <a:spLocks noChangeArrowheads="1"/>
          </p:cNvSpPr>
          <p:nvPr/>
        </p:nvSpPr>
        <p:spPr bwMode="auto">
          <a:xfrm>
            <a:off x="681038" y="600075"/>
            <a:ext cx="5872162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nl-NL" b="1">
                <a:solidFill>
                  <a:srgbClr val="1E3C82"/>
                </a:solidFill>
                <a:latin typeface="Arial" charset="0"/>
              </a:rPr>
              <a:t>Luchtverkeersleiding</a:t>
            </a:r>
          </a:p>
          <a:p>
            <a:r>
              <a:rPr lang="nl-NL" b="1">
                <a:solidFill>
                  <a:srgbClr val="1E3C82"/>
                </a:solidFill>
                <a:latin typeface="Arial" charset="0"/>
              </a:rPr>
              <a:t>Nederland</a:t>
            </a:r>
          </a:p>
          <a:p>
            <a:endParaRPr lang="nl-NL">
              <a:solidFill>
                <a:srgbClr val="1E3C82"/>
              </a:solidFill>
              <a:latin typeface="Arial" charset="0"/>
            </a:endParaRPr>
          </a:p>
          <a:p>
            <a:r>
              <a:rPr lang="nl-NL">
                <a:solidFill>
                  <a:srgbClr val="50AF96"/>
                </a:solidFill>
                <a:latin typeface="Arial" charset="0"/>
              </a:rPr>
              <a:t>Bezoekadres</a:t>
            </a:r>
          </a:p>
          <a:p>
            <a:r>
              <a:rPr lang="nl-NL">
                <a:solidFill>
                  <a:srgbClr val="1E3C82"/>
                </a:solidFill>
                <a:latin typeface="Arial" charset="0"/>
              </a:rPr>
              <a:t>Stationsplein ZuidWest 1001</a:t>
            </a:r>
          </a:p>
          <a:p>
            <a:r>
              <a:rPr lang="nl-NL">
                <a:solidFill>
                  <a:srgbClr val="1E3C82"/>
                </a:solidFill>
                <a:latin typeface="Arial" charset="0"/>
              </a:rPr>
              <a:t>1117 CV SCHIPHOL</a:t>
            </a:r>
          </a:p>
          <a:p>
            <a:endParaRPr lang="nl-NL">
              <a:solidFill>
                <a:srgbClr val="50AF96"/>
              </a:solidFill>
              <a:latin typeface="Arial" charset="0"/>
            </a:endParaRPr>
          </a:p>
          <a:p>
            <a:r>
              <a:rPr lang="nl-NL">
                <a:solidFill>
                  <a:srgbClr val="50AF96"/>
                </a:solidFill>
                <a:latin typeface="Arial" charset="0"/>
              </a:rPr>
              <a:t>Postadres</a:t>
            </a:r>
          </a:p>
          <a:p>
            <a:r>
              <a:rPr lang="nl-NL">
                <a:solidFill>
                  <a:srgbClr val="1E3C82"/>
                </a:solidFill>
                <a:latin typeface="Arial" charset="0"/>
              </a:rPr>
              <a:t>Postbus 75200</a:t>
            </a:r>
          </a:p>
          <a:p>
            <a:r>
              <a:rPr lang="nl-NL">
                <a:solidFill>
                  <a:srgbClr val="1E3C82"/>
                </a:solidFill>
                <a:latin typeface="Arial" charset="0"/>
              </a:rPr>
              <a:t>1117 ZT SCHIPHOL</a:t>
            </a:r>
          </a:p>
          <a:p>
            <a:endParaRPr lang="nl-NL">
              <a:solidFill>
                <a:srgbClr val="1E3C82"/>
              </a:solidFill>
              <a:latin typeface="Arial" charset="0"/>
            </a:endParaRPr>
          </a:p>
          <a:p>
            <a:r>
              <a:rPr lang="nl-NL">
                <a:solidFill>
                  <a:srgbClr val="50AF96"/>
                </a:solidFill>
                <a:latin typeface="Arial" charset="0"/>
              </a:rPr>
              <a:t>T</a:t>
            </a:r>
            <a:r>
              <a:rPr lang="nl-NL">
                <a:solidFill>
                  <a:srgbClr val="1E3C82"/>
                </a:solidFill>
                <a:latin typeface="Arial" charset="0"/>
              </a:rPr>
              <a:t> +31 (0)20 4062000 </a:t>
            </a:r>
          </a:p>
          <a:p>
            <a:r>
              <a:rPr lang="nl-NL">
                <a:solidFill>
                  <a:srgbClr val="50AF96"/>
                </a:solidFill>
                <a:latin typeface="Arial" charset="0"/>
              </a:rPr>
              <a:t>F</a:t>
            </a:r>
            <a:r>
              <a:rPr lang="nl-NL">
                <a:solidFill>
                  <a:srgbClr val="1E3C82"/>
                </a:solidFill>
                <a:latin typeface="Arial" charset="0"/>
              </a:rPr>
              <a:t> +31 (0)20 6484999</a:t>
            </a:r>
          </a:p>
          <a:p>
            <a:endParaRPr lang="nl-NL">
              <a:solidFill>
                <a:srgbClr val="1E3C82"/>
              </a:solidFill>
              <a:latin typeface="Arial" charset="0"/>
            </a:endParaRPr>
          </a:p>
          <a:p>
            <a:r>
              <a:rPr lang="nl-NL">
                <a:solidFill>
                  <a:srgbClr val="50AF96"/>
                </a:solidFill>
                <a:latin typeface="Arial" charset="0"/>
              </a:rPr>
              <a:t>E</a:t>
            </a:r>
            <a:r>
              <a:rPr lang="nl-NL">
                <a:solidFill>
                  <a:srgbClr val="1E3C82"/>
                </a:solidFill>
                <a:latin typeface="Arial" charset="0"/>
              </a:rPr>
              <a:t> communications@lvnl.nl</a:t>
            </a:r>
          </a:p>
          <a:p>
            <a:r>
              <a:rPr lang="nl-NL">
                <a:solidFill>
                  <a:srgbClr val="50AF96"/>
                </a:solidFill>
                <a:latin typeface="Arial" charset="0"/>
              </a:rPr>
              <a:t>W</a:t>
            </a:r>
            <a:r>
              <a:rPr lang="nl-NL">
                <a:solidFill>
                  <a:srgbClr val="1E3C82"/>
                </a:solidFill>
                <a:latin typeface="Arial" charset="0"/>
              </a:rPr>
              <a:t> www.lvnl.nl</a:t>
            </a:r>
          </a:p>
          <a:p>
            <a:r>
              <a:rPr lang="en-US">
                <a:solidFill>
                  <a:srgbClr val="1E3C82"/>
                </a:solidFill>
                <a:latin typeface="Arial" charset="0"/>
              </a:rPr>
              <a:t>    www.luchtverkeersleider.nl</a:t>
            </a:r>
          </a:p>
          <a:p>
            <a:endParaRPr lang="en-US">
              <a:solidFill>
                <a:srgbClr val="1E3C82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2" descr="ppt_tussen_beel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ate Placeholder 3"/>
          <p:cNvSpPr txBox="1">
            <a:spLocks/>
          </p:cNvSpPr>
          <p:nvPr/>
        </p:nvSpPr>
        <p:spPr>
          <a:xfrm>
            <a:off x="6869113" y="6472238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A62484F5-87AD-8243-8878-7B443A41B1C6}" type="datetimeFigureOut">
              <a:rPr lang="en-US" sz="900" smtClean="0">
                <a:solidFill>
                  <a:srgbClr val="1E3C82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5/29/2015</a:t>
            </a:fld>
            <a:endParaRPr lang="en-US" sz="900" dirty="0">
              <a:solidFill>
                <a:srgbClr val="1E3C82"/>
              </a:solidFill>
            </a:endParaRPr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3522663" y="646906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F78A9E86-1F9B-4E89-B4C7-8566D20C40E0}" type="slidenum">
              <a:rPr lang="en-US" sz="900" smtClean="0">
                <a:solidFill>
                  <a:srgbClr val="1E3C82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US" sz="900" dirty="0">
              <a:solidFill>
                <a:srgbClr val="1E3C82"/>
              </a:solidFill>
            </a:endParaRPr>
          </a:p>
        </p:txBody>
      </p:sp>
      <p:sp>
        <p:nvSpPr>
          <p:cNvPr id="2053" name="Title Placeholder 1"/>
          <p:cNvSpPr>
            <a:spLocks noGrp="1"/>
          </p:cNvSpPr>
          <p:nvPr>
            <p:ph type="title"/>
          </p:nvPr>
        </p:nvSpPr>
        <p:spPr bwMode="auto">
          <a:xfrm>
            <a:off x="1046163" y="944563"/>
            <a:ext cx="715327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Click to edit Master title style</a:t>
            </a:r>
            <a:endParaRPr lang="en-US" smtClean="0"/>
          </a:p>
        </p:txBody>
      </p:sp>
      <p:sp>
        <p:nvSpPr>
          <p:cNvPr id="6" name="Date Placeholder 3"/>
          <p:cNvSpPr txBox="1">
            <a:spLocks/>
          </p:cNvSpPr>
          <p:nvPr/>
        </p:nvSpPr>
        <p:spPr>
          <a:xfrm>
            <a:off x="152400" y="6477000"/>
            <a:ext cx="3606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 err="1" smtClean="0">
                <a:solidFill>
                  <a:srgbClr val="1E3C82"/>
                </a:solidFill>
              </a:rPr>
              <a:t>Titel</a:t>
            </a:r>
            <a:r>
              <a:rPr lang="en-US" sz="900" dirty="0" smtClean="0">
                <a:solidFill>
                  <a:srgbClr val="1E3C82"/>
                </a:solidFill>
              </a:rPr>
              <a:t> </a:t>
            </a:r>
            <a:r>
              <a:rPr lang="en-US" sz="900" dirty="0" err="1" smtClean="0">
                <a:solidFill>
                  <a:srgbClr val="1E3C82"/>
                </a:solidFill>
              </a:rPr>
              <a:t>presentatie</a:t>
            </a:r>
            <a:r>
              <a:rPr lang="en-US" sz="900" dirty="0" smtClean="0">
                <a:solidFill>
                  <a:srgbClr val="1E3C82"/>
                </a:solidFill>
              </a:rPr>
              <a:t> </a:t>
            </a:r>
            <a:r>
              <a:rPr lang="en-US" sz="900" dirty="0" err="1" smtClean="0">
                <a:solidFill>
                  <a:srgbClr val="1E3C82"/>
                </a:solidFill>
              </a:rPr>
              <a:t>invoeren</a:t>
            </a:r>
            <a:r>
              <a:rPr lang="en-US" sz="900" dirty="0" smtClean="0">
                <a:solidFill>
                  <a:srgbClr val="1E3C82"/>
                </a:solidFill>
              </a:rPr>
              <a:t> in de master slide</a:t>
            </a:r>
            <a:endParaRPr lang="en-US" sz="900" dirty="0">
              <a:solidFill>
                <a:srgbClr val="1E3C8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800" b="1" kern="1200">
          <a:solidFill>
            <a:srgbClr val="FFFFFF"/>
          </a:solidFill>
          <a:latin typeface="Arial"/>
          <a:ea typeface="+mj-ea"/>
          <a:cs typeface="Arial"/>
        </a:defRPr>
      </a:lvl1pPr>
      <a:lvl2pPr algn="l" defTabSz="457200" rtl="0" fontAlgn="base">
        <a:spcBef>
          <a:spcPct val="0"/>
        </a:spcBef>
        <a:spcAft>
          <a:spcPct val="0"/>
        </a:spcAft>
        <a:defRPr sz="3800" b="1">
          <a:solidFill>
            <a:srgbClr val="FFFFFF"/>
          </a:solidFill>
          <a:latin typeface="Arial" charset="0"/>
          <a:cs typeface="Arial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800" b="1">
          <a:solidFill>
            <a:srgbClr val="FFFFFF"/>
          </a:solidFill>
          <a:latin typeface="Arial" charset="0"/>
          <a:cs typeface="Arial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800" b="1">
          <a:solidFill>
            <a:srgbClr val="FFFFFF"/>
          </a:solidFill>
          <a:latin typeface="Arial" charset="0"/>
          <a:cs typeface="Arial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800" b="1">
          <a:solidFill>
            <a:srgbClr val="FFFFFF"/>
          </a:solidFill>
          <a:latin typeface="Arial" charset="0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800" b="1">
          <a:solidFill>
            <a:srgbClr val="FFFFFF"/>
          </a:solidFill>
          <a:latin typeface="Arial" charset="0"/>
          <a:cs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800" b="1">
          <a:solidFill>
            <a:srgbClr val="FFFFFF"/>
          </a:solidFill>
          <a:latin typeface="Arial" charset="0"/>
          <a:cs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800" b="1">
          <a:solidFill>
            <a:srgbClr val="FFFFFF"/>
          </a:solidFill>
          <a:latin typeface="Arial" charset="0"/>
          <a:cs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800" b="1">
          <a:solidFill>
            <a:srgbClr val="FFFFFF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1" descr="ppt_tussen_beeld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ate Placeholder 3"/>
          <p:cNvSpPr txBox="1">
            <a:spLocks/>
          </p:cNvSpPr>
          <p:nvPr/>
        </p:nvSpPr>
        <p:spPr>
          <a:xfrm>
            <a:off x="6869113" y="6472238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A62484F5-87AD-8243-8878-7B443A41B1C6}" type="datetimeFigureOut">
              <a:rPr lang="en-US" sz="900" smtClean="0">
                <a:solidFill>
                  <a:srgbClr val="1E3C82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5/29/2015</a:t>
            </a:fld>
            <a:endParaRPr lang="en-US" sz="900" dirty="0">
              <a:solidFill>
                <a:srgbClr val="1E3C82"/>
              </a:solidFill>
            </a:endParaRPr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3522663" y="646906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F760DBC3-C03C-458D-B542-1C2CD8FA08CC}" type="slidenum">
              <a:rPr lang="en-US" sz="900" smtClean="0">
                <a:solidFill>
                  <a:srgbClr val="1E3C82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US" sz="900" dirty="0">
              <a:solidFill>
                <a:srgbClr val="1E3C82"/>
              </a:solidFill>
            </a:endParaRPr>
          </a:p>
        </p:txBody>
      </p:sp>
      <p:sp>
        <p:nvSpPr>
          <p:cNvPr id="3077" name="Title Placeholder 1"/>
          <p:cNvSpPr>
            <a:spLocks noGrp="1"/>
          </p:cNvSpPr>
          <p:nvPr>
            <p:ph type="title"/>
          </p:nvPr>
        </p:nvSpPr>
        <p:spPr bwMode="auto">
          <a:xfrm>
            <a:off x="1046163" y="944563"/>
            <a:ext cx="715327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Click to edit Master title style</a:t>
            </a:r>
            <a:endParaRPr lang="en-US" smtClean="0"/>
          </a:p>
        </p:txBody>
      </p:sp>
      <p:sp>
        <p:nvSpPr>
          <p:cNvPr id="6" name="Date Placeholder 3"/>
          <p:cNvSpPr txBox="1">
            <a:spLocks/>
          </p:cNvSpPr>
          <p:nvPr/>
        </p:nvSpPr>
        <p:spPr>
          <a:xfrm>
            <a:off x="152400" y="6477000"/>
            <a:ext cx="363696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 err="1" smtClean="0">
                <a:solidFill>
                  <a:srgbClr val="1E3C82"/>
                </a:solidFill>
              </a:rPr>
              <a:t>Titel</a:t>
            </a:r>
            <a:r>
              <a:rPr lang="en-US" sz="900" dirty="0" smtClean="0">
                <a:solidFill>
                  <a:srgbClr val="1E3C82"/>
                </a:solidFill>
              </a:rPr>
              <a:t> </a:t>
            </a:r>
            <a:r>
              <a:rPr lang="en-US" sz="900" dirty="0" err="1" smtClean="0">
                <a:solidFill>
                  <a:srgbClr val="1E3C82"/>
                </a:solidFill>
              </a:rPr>
              <a:t>presentatie</a:t>
            </a:r>
            <a:r>
              <a:rPr lang="en-US" sz="900" dirty="0" smtClean="0">
                <a:solidFill>
                  <a:srgbClr val="1E3C82"/>
                </a:solidFill>
              </a:rPr>
              <a:t> </a:t>
            </a:r>
            <a:r>
              <a:rPr lang="en-US" sz="900" dirty="0" err="1" smtClean="0">
                <a:solidFill>
                  <a:srgbClr val="1E3C82"/>
                </a:solidFill>
              </a:rPr>
              <a:t>invoeren</a:t>
            </a:r>
            <a:r>
              <a:rPr lang="en-US" sz="900" dirty="0" smtClean="0">
                <a:solidFill>
                  <a:srgbClr val="1E3C82"/>
                </a:solidFill>
              </a:rPr>
              <a:t> in de master slide</a:t>
            </a:r>
            <a:endParaRPr lang="en-US" sz="900" dirty="0">
              <a:solidFill>
                <a:srgbClr val="1E3C8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800" b="1" kern="1200">
          <a:solidFill>
            <a:srgbClr val="FFFFFF"/>
          </a:solidFill>
          <a:latin typeface="Arial"/>
          <a:ea typeface="+mj-ea"/>
          <a:cs typeface="Arial"/>
        </a:defRPr>
      </a:lvl1pPr>
      <a:lvl2pPr algn="l" defTabSz="457200" rtl="0" fontAlgn="base">
        <a:spcBef>
          <a:spcPct val="0"/>
        </a:spcBef>
        <a:spcAft>
          <a:spcPct val="0"/>
        </a:spcAft>
        <a:defRPr sz="3800" b="1">
          <a:solidFill>
            <a:srgbClr val="FFFFFF"/>
          </a:solidFill>
          <a:latin typeface="Arial" charset="0"/>
          <a:cs typeface="Arial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800" b="1">
          <a:solidFill>
            <a:srgbClr val="FFFFFF"/>
          </a:solidFill>
          <a:latin typeface="Arial" charset="0"/>
          <a:cs typeface="Arial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800" b="1">
          <a:solidFill>
            <a:srgbClr val="FFFFFF"/>
          </a:solidFill>
          <a:latin typeface="Arial" charset="0"/>
          <a:cs typeface="Arial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800" b="1">
          <a:solidFill>
            <a:srgbClr val="FFFFFF"/>
          </a:solidFill>
          <a:latin typeface="Arial" charset="0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800" b="1">
          <a:solidFill>
            <a:srgbClr val="FFFFFF"/>
          </a:solidFill>
          <a:latin typeface="Arial" charset="0"/>
          <a:cs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800" b="1">
          <a:solidFill>
            <a:srgbClr val="FFFFFF"/>
          </a:solidFill>
          <a:latin typeface="Arial" charset="0"/>
          <a:cs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800" b="1">
          <a:solidFill>
            <a:srgbClr val="FFFFFF"/>
          </a:solidFill>
          <a:latin typeface="Arial" charset="0"/>
          <a:cs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800" b="1">
          <a:solidFill>
            <a:srgbClr val="FFFFFF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1" descr="beeldwint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ate Placeholder 3"/>
          <p:cNvSpPr txBox="1">
            <a:spLocks/>
          </p:cNvSpPr>
          <p:nvPr/>
        </p:nvSpPr>
        <p:spPr>
          <a:xfrm>
            <a:off x="6869113" y="6472238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A62484F5-87AD-8243-8878-7B443A41B1C6}" type="datetimeFigureOut">
              <a:rPr lang="en-US" sz="900" smtClean="0">
                <a:solidFill>
                  <a:srgbClr val="1E3C82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5/29/2015</a:t>
            </a:fld>
            <a:endParaRPr lang="en-US" sz="900" dirty="0">
              <a:solidFill>
                <a:srgbClr val="1E3C82"/>
              </a:solidFill>
            </a:endParaRPr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3522663" y="646906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E74199D4-6EBA-4BA8-8C76-1D2DFEB7134B}" type="slidenum">
              <a:rPr lang="en-US" sz="900" smtClean="0">
                <a:solidFill>
                  <a:srgbClr val="1E3C82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US" sz="900" dirty="0">
              <a:solidFill>
                <a:srgbClr val="1E3C82"/>
              </a:solidFill>
            </a:endParaRPr>
          </a:p>
        </p:txBody>
      </p:sp>
      <p:sp>
        <p:nvSpPr>
          <p:cNvPr id="4101" name="Title Placeholder 1"/>
          <p:cNvSpPr>
            <a:spLocks noGrp="1"/>
          </p:cNvSpPr>
          <p:nvPr>
            <p:ph type="title"/>
          </p:nvPr>
        </p:nvSpPr>
        <p:spPr bwMode="auto">
          <a:xfrm>
            <a:off x="415925" y="385763"/>
            <a:ext cx="715327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Click to edit Master title style</a:t>
            </a:r>
            <a:endParaRPr lang="en-US" smtClean="0"/>
          </a:p>
        </p:txBody>
      </p:sp>
      <p:sp>
        <p:nvSpPr>
          <p:cNvPr id="6" name="Date Placeholder 3"/>
          <p:cNvSpPr txBox="1">
            <a:spLocks/>
          </p:cNvSpPr>
          <p:nvPr/>
        </p:nvSpPr>
        <p:spPr>
          <a:xfrm>
            <a:off x="152400" y="6477000"/>
            <a:ext cx="390207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 err="1" smtClean="0">
                <a:solidFill>
                  <a:srgbClr val="1E3C82"/>
                </a:solidFill>
              </a:rPr>
              <a:t>Titel</a:t>
            </a:r>
            <a:r>
              <a:rPr lang="en-US" sz="900" dirty="0" smtClean="0">
                <a:solidFill>
                  <a:srgbClr val="1E3C82"/>
                </a:solidFill>
              </a:rPr>
              <a:t> </a:t>
            </a:r>
            <a:r>
              <a:rPr lang="en-US" sz="900" dirty="0" err="1" smtClean="0">
                <a:solidFill>
                  <a:srgbClr val="1E3C82"/>
                </a:solidFill>
              </a:rPr>
              <a:t>presentatie</a:t>
            </a:r>
            <a:r>
              <a:rPr lang="en-US" sz="900" dirty="0" smtClean="0">
                <a:solidFill>
                  <a:srgbClr val="1E3C82"/>
                </a:solidFill>
              </a:rPr>
              <a:t> </a:t>
            </a:r>
            <a:r>
              <a:rPr lang="en-US" sz="900" dirty="0" err="1" smtClean="0">
                <a:solidFill>
                  <a:srgbClr val="1E3C82"/>
                </a:solidFill>
              </a:rPr>
              <a:t>invoeren</a:t>
            </a:r>
            <a:r>
              <a:rPr lang="en-US" sz="900" dirty="0" smtClean="0">
                <a:solidFill>
                  <a:srgbClr val="1E3C82"/>
                </a:solidFill>
              </a:rPr>
              <a:t> in de master slide</a:t>
            </a:r>
            <a:endParaRPr lang="en-US" sz="900" dirty="0">
              <a:solidFill>
                <a:srgbClr val="1E3C8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800" b="1" kern="1200">
          <a:solidFill>
            <a:srgbClr val="FFFFFF"/>
          </a:solidFill>
          <a:latin typeface="Arial"/>
          <a:ea typeface="+mj-ea"/>
          <a:cs typeface="Arial"/>
        </a:defRPr>
      </a:lvl1pPr>
      <a:lvl2pPr algn="l" defTabSz="457200" rtl="0" fontAlgn="base">
        <a:spcBef>
          <a:spcPct val="0"/>
        </a:spcBef>
        <a:spcAft>
          <a:spcPct val="0"/>
        </a:spcAft>
        <a:defRPr sz="3800" b="1">
          <a:solidFill>
            <a:srgbClr val="FFFFFF"/>
          </a:solidFill>
          <a:latin typeface="Arial" charset="0"/>
          <a:cs typeface="Arial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800" b="1">
          <a:solidFill>
            <a:srgbClr val="FFFFFF"/>
          </a:solidFill>
          <a:latin typeface="Arial" charset="0"/>
          <a:cs typeface="Arial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800" b="1">
          <a:solidFill>
            <a:srgbClr val="FFFFFF"/>
          </a:solidFill>
          <a:latin typeface="Arial" charset="0"/>
          <a:cs typeface="Arial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800" b="1">
          <a:solidFill>
            <a:srgbClr val="FFFFFF"/>
          </a:solidFill>
          <a:latin typeface="Arial" charset="0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800" b="1">
          <a:solidFill>
            <a:srgbClr val="FFFFFF"/>
          </a:solidFill>
          <a:latin typeface="Arial" charset="0"/>
          <a:cs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800" b="1">
          <a:solidFill>
            <a:srgbClr val="FFFFFF"/>
          </a:solidFill>
          <a:latin typeface="Arial" charset="0"/>
          <a:cs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800" b="1">
          <a:solidFill>
            <a:srgbClr val="FFFFFF"/>
          </a:solidFill>
          <a:latin typeface="Arial" charset="0"/>
          <a:cs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800" b="1">
          <a:solidFill>
            <a:srgbClr val="FFFFFF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pt_beeld_blau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itle Placeholder 1"/>
          <p:cNvSpPr>
            <a:spLocks noGrp="1"/>
          </p:cNvSpPr>
          <p:nvPr>
            <p:ph type="title"/>
          </p:nvPr>
        </p:nvSpPr>
        <p:spPr bwMode="auto">
          <a:xfrm>
            <a:off x="904875" y="1376363"/>
            <a:ext cx="71516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Click to edit Master title style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defTabSz="457200" rtl="0" fontAlgn="base">
        <a:spcBef>
          <a:spcPct val="0"/>
        </a:spcBef>
        <a:spcAft>
          <a:spcPct val="0"/>
        </a:spcAft>
        <a:defRPr sz="3800" b="1" kern="1200">
          <a:solidFill>
            <a:srgbClr val="FFFFFF"/>
          </a:solidFill>
          <a:latin typeface="Arial"/>
          <a:ea typeface="+mj-ea"/>
          <a:cs typeface="Arial"/>
        </a:defRPr>
      </a:lvl1pPr>
      <a:lvl2pPr algn="l" defTabSz="457200" rtl="0" fontAlgn="base">
        <a:spcBef>
          <a:spcPct val="0"/>
        </a:spcBef>
        <a:spcAft>
          <a:spcPct val="0"/>
        </a:spcAft>
        <a:defRPr sz="3800" b="1">
          <a:solidFill>
            <a:srgbClr val="FFFFFF"/>
          </a:solidFill>
          <a:latin typeface="Arial" charset="0"/>
          <a:cs typeface="Arial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800" b="1">
          <a:solidFill>
            <a:srgbClr val="FFFFFF"/>
          </a:solidFill>
          <a:latin typeface="Arial" charset="0"/>
          <a:cs typeface="Arial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800" b="1">
          <a:solidFill>
            <a:srgbClr val="FFFFFF"/>
          </a:solidFill>
          <a:latin typeface="Arial" charset="0"/>
          <a:cs typeface="Arial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800" b="1">
          <a:solidFill>
            <a:srgbClr val="FFFFFF"/>
          </a:solidFill>
          <a:latin typeface="Arial" charset="0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800" b="1">
          <a:solidFill>
            <a:srgbClr val="FFFFFF"/>
          </a:solidFill>
          <a:latin typeface="Arial" charset="0"/>
          <a:cs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800" b="1">
          <a:solidFill>
            <a:srgbClr val="FFFFFF"/>
          </a:solidFill>
          <a:latin typeface="Arial" charset="0"/>
          <a:cs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800" b="1">
          <a:solidFill>
            <a:srgbClr val="FFFFFF"/>
          </a:solidFill>
          <a:latin typeface="Arial" charset="0"/>
          <a:cs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800" b="1">
          <a:solidFill>
            <a:srgbClr val="FFFFFF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pt_beeld_groe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itle Placeholder 1"/>
          <p:cNvSpPr>
            <a:spLocks noGrp="1"/>
          </p:cNvSpPr>
          <p:nvPr>
            <p:ph type="title"/>
          </p:nvPr>
        </p:nvSpPr>
        <p:spPr bwMode="auto">
          <a:xfrm>
            <a:off x="904875" y="1376363"/>
            <a:ext cx="71516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Click to edit Master title style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defTabSz="457200" rtl="0" fontAlgn="base">
        <a:spcBef>
          <a:spcPct val="0"/>
        </a:spcBef>
        <a:spcAft>
          <a:spcPct val="0"/>
        </a:spcAft>
        <a:defRPr sz="3800" b="1" kern="1200">
          <a:solidFill>
            <a:srgbClr val="FFFFFF"/>
          </a:solidFill>
          <a:latin typeface="Arial"/>
          <a:ea typeface="+mj-ea"/>
          <a:cs typeface="Arial"/>
        </a:defRPr>
      </a:lvl1pPr>
      <a:lvl2pPr algn="l" defTabSz="457200" rtl="0" fontAlgn="base">
        <a:spcBef>
          <a:spcPct val="0"/>
        </a:spcBef>
        <a:spcAft>
          <a:spcPct val="0"/>
        </a:spcAft>
        <a:defRPr sz="3800" b="1">
          <a:solidFill>
            <a:srgbClr val="FFFFFF"/>
          </a:solidFill>
          <a:latin typeface="Arial" charset="0"/>
          <a:cs typeface="Arial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800" b="1">
          <a:solidFill>
            <a:srgbClr val="FFFFFF"/>
          </a:solidFill>
          <a:latin typeface="Arial" charset="0"/>
          <a:cs typeface="Arial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800" b="1">
          <a:solidFill>
            <a:srgbClr val="FFFFFF"/>
          </a:solidFill>
          <a:latin typeface="Arial" charset="0"/>
          <a:cs typeface="Arial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800" b="1">
          <a:solidFill>
            <a:srgbClr val="FFFFFF"/>
          </a:solidFill>
          <a:latin typeface="Arial" charset="0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800" b="1">
          <a:solidFill>
            <a:srgbClr val="FFFFFF"/>
          </a:solidFill>
          <a:latin typeface="Arial" charset="0"/>
          <a:cs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800" b="1">
          <a:solidFill>
            <a:srgbClr val="FFFFFF"/>
          </a:solidFill>
          <a:latin typeface="Arial" charset="0"/>
          <a:cs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800" b="1">
          <a:solidFill>
            <a:srgbClr val="FFFFFF"/>
          </a:solidFill>
          <a:latin typeface="Arial" charset="0"/>
          <a:cs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800" b="1">
          <a:solidFill>
            <a:srgbClr val="FFFFFF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3" descr="ppt_beeld_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itle Placeholder 1"/>
          <p:cNvSpPr>
            <a:spLocks noGrp="1"/>
          </p:cNvSpPr>
          <p:nvPr>
            <p:ph type="title"/>
          </p:nvPr>
        </p:nvSpPr>
        <p:spPr bwMode="auto">
          <a:xfrm>
            <a:off x="904875" y="1376363"/>
            <a:ext cx="71516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Click to edit Master title style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800" b="1" kern="1200">
          <a:solidFill>
            <a:srgbClr val="FFFFFF"/>
          </a:solidFill>
          <a:latin typeface="Arial"/>
          <a:ea typeface="+mj-ea"/>
          <a:cs typeface="Arial"/>
        </a:defRPr>
      </a:lvl1pPr>
      <a:lvl2pPr algn="l" defTabSz="457200" rtl="0" fontAlgn="base">
        <a:spcBef>
          <a:spcPct val="0"/>
        </a:spcBef>
        <a:spcAft>
          <a:spcPct val="0"/>
        </a:spcAft>
        <a:defRPr sz="3800" b="1">
          <a:solidFill>
            <a:srgbClr val="FFFFFF"/>
          </a:solidFill>
          <a:latin typeface="Arial" charset="0"/>
          <a:cs typeface="Arial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800" b="1">
          <a:solidFill>
            <a:srgbClr val="FFFFFF"/>
          </a:solidFill>
          <a:latin typeface="Arial" charset="0"/>
          <a:cs typeface="Arial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800" b="1">
          <a:solidFill>
            <a:srgbClr val="FFFFFF"/>
          </a:solidFill>
          <a:latin typeface="Arial" charset="0"/>
          <a:cs typeface="Arial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800" b="1">
          <a:solidFill>
            <a:srgbClr val="FFFFFF"/>
          </a:solidFill>
          <a:latin typeface="Arial" charset="0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800" b="1">
          <a:solidFill>
            <a:srgbClr val="FFFFFF"/>
          </a:solidFill>
          <a:latin typeface="Arial" charset="0"/>
          <a:cs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800" b="1">
          <a:solidFill>
            <a:srgbClr val="FFFFFF"/>
          </a:solidFill>
          <a:latin typeface="Arial" charset="0"/>
          <a:cs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800" b="1">
          <a:solidFill>
            <a:srgbClr val="FFFFFF"/>
          </a:solidFill>
          <a:latin typeface="Arial" charset="0"/>
          <a:cs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800" b="1">
          <a:solidFill>
            <a:srgbClr val="FFFFFF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 descr="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itle Placeholder 1"/>
          <p:cNvSpPr>
            <a:spLocks noGrp="1"/>
          </p:cNvSpPr>
          <p:nvPr>
            <p:ph type="title"/>
          </p:nvPr>
        </p:nvSpPr>
        <p:spPr bwMode="auto">
          <a:xfrm>
            <a:off x="904875" y="1376363"/>
            <a:ext cx="71516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Click to edit Master title style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800" b="1" kern="1200">
          <a:solidFill>
            <a:srgbClr val="FFFFFF"/>
          </a:solidFill>
          <a:latin typeface="Arial"/>
          <a:ea typeface="+mj-ea"/>
          <a:cs typeface="Arial"/>
        </a:defRPr>
      </a:lvl1pPr>
      <a:lvl2pPr algn="l" defTabSz="457200" rtl="0" fontAlgn="base">
        <a:spcBef>
          <a:spcPct val="0"/>
        </a:spcBef>
        <a:spcAft>
          <a:spcPct val="0"/>
        </a:spcAft>
        <a:defRPr sz="3800" b="1">
          <a:solidFill>
            <a:srgbClr val="FFFFFF"/>
          </a:solidFill>
          <a:latin typeface="Arial" charset="0"/>
          <a:cs typeface="Arial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800" b="1">
          <a:solidFill>
            <a:srgbClr val="FFFFFF"/>
          </a:solidFill>
          <a:latin typeface="Arial" charset="0"/>
          <a:cs typeface="Arial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800" b="1">
          <a:solidFill>
            <a:srgbClr val="FFFFFF"/>
          </a:solidFill>
          <a:latin typeface="Arial" charset="0"/>
          <a:cs typeface="Arial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800" b="1">
          <a:solidFill>
            <a:srgbClr val="FFFFFF"/>
          </a:solidFill>
          <a:latin typeface="Arial" charset="0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800" b="1">
          <a:solidFill>
            <a:srgbClr val="FFFFFF"/>
          </a:solidFill>
          <a:latin typeface="Arial" charset="0"/>
          <a:cs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800" b="1">
          <a:solidFill>
            <a:srgbClr val="FFFFFF"/>
          </a:solidFill>
          <a:latin typeface="Arial" charset="0"/>
          <a:cs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800" b="1">
          <a:solidFill>
            <a:srgbClr val="FFFFFF"/>
          </a:solidFill>
          <a:latin typeface="Arial" charset="0"/>
          <a:cs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800" b="1">
          <a:solidFill>
            <a:srgbClr val="FFFFFF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 descr="ppt_beeld_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itle Placeholder 1"/>
          <p:cNvSpPr>
            <a:spLocks noGrp="1"/>
          </p:cNvSpPr>
          <p:nvPr>
            <p:ph type="title"/>
          </p:nvPr>
        </p:nvSpPr>
        <p:spPr bwMode="auto">
          <a:xfrm>
            <a:off x="904875" y="1376363"/>
            <a:ext cx="71516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Click to edit Master title style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800" b="1" kern="1200">
          <a:solidFill>
            <a:srgbClr val="FFFFFF"/>
          </a:solidFill>
          <a:latin typeface="Arial"/>
          <a:ea typeface="+mj-ea"/>
          <a:cs typeface="Arial"/>
        </a:defRPr>
      </a:lvl1pPr>
      <a:lvl2pPr algn="l" defTabSz="457200" rtl="0" fontAlgn="base">
        <a:spcBef>
          <a:spcPct val="0"/>
        </a:spcBef>
        <a:spcAft>
          <a:spcPct val="0"/>
        </a:spcAft>
        <a:defRPr sz="3800" b="1">
          <a:solidFill>
            <a:srgbClr val="FFFFFF"/>
          </a:solidFill>
          <a:latin typeface="Arial" charset="0"/>
          <a:cs typeface="Arial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800" b="1">
          <a:solidFill>
            <a:srgbClr val="FFFFFF"/>
          </a:solidFill>
          <a:latin typeface="Arial" charset="0"/>
          <a:cs typeface="Arial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800" b="1">
          <a:solidFill>
            <a:srgbClr val="FFFFFF"/>
          </a:solidFill>
          <a:latin typeface="Arial" charset="0"/>
          <a:cs typeface="Arial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800" b="1">
          <a:solidFill>
            <a:srgbClr val="FFFFFF"/>
          </a:solidFill>
          <a:latin typeface="Arial" charset="0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800" b="1">
          <a:solidFill>
            <a:srgbClr val="FFFFFF"/>
          </a:solidFill>
          <a:latin typeface="Arial" charset="0"/>
          <a:cs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800" b="1">
          <a:solidFill>
            <a:srgbClr val="FFFFFF"/>
          </a:solidFill>
          <a:latin typeface="Arial" charset="0"/>
          <a:cs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800" b="1">
          <a:solidFill>
            <a:srgbClr val="FFFFFF"/>
          </a:solidFill>
          <a:latin typeface="Arial" charset="0"/>
          <a:cs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800" b="1">
          <a:solidFill>
            <a:srgbClr val="FFFFFF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17.png"/><Relationship Id="rId18" Type="http://schemas.openxmlformats.org/officeDocument/2006/relationships/image" Target="../media/image32.jpeg"/><Relationship Id="rId3" Type="http://schemas.openxmlformats.org/officeDocument/2006/relationships/image" Target="../media/image19.png"/><Relationship Id="rId7" Type="http://schemas.openxmlformats.org/officeDocument/2006/relationships/image" Target="../media/image26.png"/><Relationship Id="rId12" Type="http://schemas.openxmlformats.org/officeDocument/2006/relationships/image" Target="../media/image41.png"/><Relationship Id="rId17" Type="http://schemas.openxmlformats.org/officeDocument/2006/relationships/image" Target="../media/image31.png"/><Relationship Id="rId2" Type="http://schemas.openxmlformats.org/officeDocument/2006/relationships/image" Target="../media/image18.pn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jpeg"/><Relationship Id="rId11" Type="http://schemas.openxmlformats.org/officeDocument/2006/relationships/image" Target="../media/image30.png"/><Relationship Id="rId5" Type="http://schemas.openxmlformats.org/officeDocument/2006/relationships/image" Target="../media/image21.png"/><Relationship Id="rId15" Type="http://schemas.openxmlformats.org/officeDocument/2006/relationships/image" Target="../media/image24.png"/><Relationship Id="rId10" Type="http://schemas.openxmlformats.org/officeDocument/2006/relationships/image" Target="../media/image29.jpeg"/><Relationship Id="rId4" Type="http://schemas.openxmlformats.org/officeDocument/2006/relationships/image" Target="../media/image20.png"/><Relationship Id="rId9" Type="http://schemas.openxmlformats.org/officeDocument/2006/relationships/image" Target="../media/image28.png"/><Relationship Id="rId1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jpeg"/><Relationship Id="rId2" Type="http://schemas.openxmlformats.org/officeDocument/2006/relationships/image" Target="../media/image17.pn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nl-NL" dirty="0"/>
              <a:t>Will we ever </a:t>
            </a:r>
            <a:r>
              <a:rPr lang="nl-NL" dirty="0" err="1"/>
              <a:t>automate</a:t>
            </a:r>
            <a:r>
              <a:rPr lang="nl-NL" dirty="0"/>
              <a:t> the </a:t>
            </a:r>
            <a:r>
              <a:rPr lang="nl-NL" dirty="0" err="1"/>
              <a:t>tasks</a:t>
            </a:r>
            <a:r>
              <a:rPr lang="nl-NL" dirty="0"/>
              <a:t> of the ATCO</a:t>
            </a:r>
            <a:r>
              <a:rPr lang="nl-NL" dirty="0" smtClean="0"/>
              <a:t>?</a:t>
            </a:r>
            <a:br>
              <a:rPr lang="nl-NL" dirty="0" smtClean="0"/>
            </a:br>
            <a:r>
              <a:rPr lang="nl-NL" dirty="0"/>
              <a:t/>
            </a:r>
            <a:br>
              <a:rPr lang="nl-NL" dirty="0"/>
            </a:br>
            <a:r>
              <a:rPr lang="nl-NL" sz="2700" dirty="0" smtClean="0"/>
              <a:t>Job Brüggen</a:t>
            </a:r>
            <a:br>
              <a:rPr lang="nl-NL" sz="2700" dirty="0" smtClean="0"/>
            </a:br>
            <a:r>
              <a:rPr lang="nl-NL" sz="2700" dirty="0" smtClean="0"/>
              <a:t>Safety Manager </a:t>
            </a:r>
            <a:br>
              <a:rPr lang="nl-NL" sz="2700" dirty="0" smtClean="0"/>
            </a:br>
            <a:r>
              <a:rPr lang="nl-NL" sz="2700" dirty="0" smtClean="0"/>
              <a:t>LVNL</a:t>
            </a:r>
            <a:endParaRPr lang="en-US" sz="2700" b="1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26627" name="Date Placeholder 3"/>
          <p:cNvSpPr>
            <a:spLocks noGrp="1"/>
          </p:cNvSpPr>
          <p:nvPr>
            <p:ph type="dt" sz="quarter" idx="4294967295"/>
          </p:nvPr>
        </p:nvSpPr>
        <p:spPr bwMode="auto">
          <a:xfrm>
            <a:off x="0" y="6230938"/>
            <a:ext cx="3022600" cy="28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sz="1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Will we ever </a:t>
            </a:r>
            <a:r>
              <a:rPr lang="nl-NL" sz="1000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automate</a:t>
            </a:r>
            <a:r>
              <a:rPr lang="nl-NL" sz="1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the </a:t>
            </a:r>
            <a:r>
              <a:rPr lang="nl-NL" sz="1000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tasks</a:t>
            </a:r>
            <a:r>
              <a:rPr lang="nl-NL" sz="1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of the ATCO?</a:t>
            </a:r>
            <a:endParaRPr lang="en-US" sz="10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26628" name="Date Placeholder 3"/>
          <p:cNvSpPr txBox="1">
            <a:spLocks/>
          </p:cNvSpPr>
          <p:nvPr/>
        </p:nvSpPr>
        <p:spPr bwMode="auto">
          <a:xfrm>
            <a:off x="4992688" y="6224588"/>
            <a:ext cx="3021012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nl-NL" sz="1000" dirty="0" smtClean="0">
                <a:solidFill>
                  <a:srgbClr val="FFFFFF"/>
                </a:solidFill>
                <a:latin typeface="Arial" charset="0"/>
              </a:rPr>
              <a:t>Ir. Job Brüggen</a:t>
            </a:r>
            <a:endParaRPr lang="en-US" sz="1000" dirty="0">
              <a:solidFill>
                <a:srgbClr val="FFFF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Example</a:t>
            </a:r>
            <a:r>
              <a:rPr lang="nl-NL" dirty="0"/>
              <a:t>: Center </a:t>
            </a:r>
            <a:r>
              <a:rPr lang="nl-NL" dirty="0" err="1"/>
              <a:t>Tracon</a:t>
            </a:r>
            <a:r>
              <a:rPr lang="nl-NL" dirty="0"/>
              <a:t> Automation System (CTAS)</a:t>
            </a:r>
            <a:br>
              <a:rPr lang="nl-NL" dirty="0"/>
            </a:br>
            <a:endParaRPr lang="nl-N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1000" contras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09620" y="1300163"/>
            <a:ext cx="5341501" cy="415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75707"/>
            <a:ext cx="2939143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89858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Other</a:t>
            </a:r>
            <a:r>
              <a:rPr lang="nl-NL" dirty="0" smtClean="0"/>
              <a:t> </a:t>
            </a:r>
            <a:r>
              <a:rPr lang="nl-NL" dirty="0" err="1" smtClean="0"/>
              <a:t>examples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ERATO 	(</a:t>
            </a:r>
            <a:r>
              <a:rPr lang="fr-FR" dirty="0"/>
              <a:t>En Route Air Traffic </a:t>
            </a:r>
            <a:r>
              <a:rPr lang="fr-FR" dirty="0" smtClean="0"/>
              <a:t>Organiser)</a:t>
            </a:r>
            <a:endParaRPr lang="nl-NL" dirty="0" smtClean="0"/>
          </a:p>
          <a:p>
            <a:r>
              <a:rPr lang="nl-NL" dirty="0" smtClean="0"/>
              <a:t>COMPAS 	(</a:t>
            </a:r>
            <a:r>
              <a:rPr lang="en-US" dirty="0"/>
              <a:t>Computer Oriented Metering, Planning and </a:t>
            </a:r>
            <a:r>
              <a:rPr lang="en-US" dirty="0" smtClean="0"/>
              <a:t>				Advisory System</a:t>
            </a:r>
            <a:r>
              <a:rPr lang="en-US" dirty="0" smtClean="0"/>
              <a:t>)</a:t>
            </a:r>
            <a:endParaRPr lang="nl-NL" dirty="0" smtClean="0"/>
          </a:p>
          <a:p>
            <a:r>
              <a:rPr lang="nl-NL" dirty="0" smtClean="0"/>
              <a:t>FAST 	</a:t>
            </a:r>
            <a:r>
              <a:rPr lang="nl-NL" dirty="0" smtClean="0"/>
              <a:t>	(</a:t>
            </a:r>
            <a:r>
              <a:rPr lang="nl-NL" dirty="0" err="1" smtClean="0"/>
              <a:t>Final</a:t>
            </a:r>
            <a:r>
              <a:rPr lang="nl-NL" dirty="0" smtClean="0"/>
              <a:t> Approach </a:t>
            </a:r>
            <a:r>
              <a:rPr lang="nl-NL" dirty="0" err="1" smtClean="0"/>
              <a:t>Spacing</a:t>
            </a:r>
            <a:r>
              <a:rPr lang="nl-NL" dirty="0" smtClean="0"/>
              <a:t> Tool)</a:t>
            </a:r>
          </a:p>
          <a:p>
            <a:r>
              <a:rPr lang="nl-NL" dirty="0" smtClean="0"/>
              <a:t>ARC2000</a:t>
            </a:r>
          </a:p>
          <a:p>
            <a:r>
              <a:rPr lang="nl-NL" dirty="0" smtClean="0"/>
              <a:t>URET 	</a:t>
            </a:r>
            <a:r>
              <a:rPr lang="nl-NL" dirty="0" smtClean="0"/>
              <a:t>	(</a:t>
            </a:r>
            <a:r>
              <a:rPr lang="nl-NL" dirty="0" smtClean="0"/>
              <a:t>User </a:t>
            </a:r>
            <a:r>
              <a:rPr lang="nl-NL" dirty="0" err="1" smtClean="0"/>
              <a:t>Request</a:t>
            </a:r>
            <a:r>
              <a:rPr lang="nl-NL" dirty="0" smtClean="0"/>
              <a:t> Evaluation Tool)</a:t>
            </a:r>
          </a:p>
          <a:p>
            <a:r>
              <a:rPr lang="nl-NL" dirty="0" smtClean="0"/>
              <a:t>AMAN 	</a:t>
            </a:r>
            <a:r>
              <a:rPr lang="nl-NL" dirty="0" smtClean="0"/>
              <a:t>	(</a:t>
            </a:r>
            <a:r>
              <a:rPr lang="nl-NL" dirty="0" err="1" smtClean="0"/>
              <a:t>Arrival</a:t>
            </a:r>
            <a:r>
              <a:rPr lang="nl-NL" dirty="0" smtClean="0"/>
              <a:t> Manager)</a:t>
            </a:r>
          </a:p>
          <a:p>
            <a:r>
              <a:rPr lang="nl-NL" dirty="0" smtClean="0"/>
              <a:t>CTAS 	</a:t>
            </a:r>
            <a:r>
              <a:rPr lang="nl-NL" dirty="0" smtClean="0"/>
              <a:t>	(</a:t>
            </a:r>
            <a:r>
              <a:rPr lang="nl-NL" dirty="0" smtClean="0"/>
              <a:t>Center </a:t>
            </a:r>
            <a:r>
              <a:rPr lang="nl-NL" dirty="0" err="1" smtClean="0"/>
              <a:t>Tracon</a:t>
            </a:r>
            <a:r>
              <a:rPr lang="nl-NL" dirty="0" smtClean="0"/>
              <a:t> Automation System)</a:t>
            </a:r>
          </a:p>
          <a:p>
            <a:r>
              <a:rPr lang="nl-NL" dirty="0" smtClean="0"/>
              <a:t>…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many</a:t>
            </a:r>
            <a:r>
              <a:rPr lang="nl-NL" dirty="0" smtClean="0"/>
              <a:t> more!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84270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The </a:t>
            </a:r>
            <a:r>
              <a:rPr lang="nl-NL" dirty="0" err="1" smtClean="0"/>
              <a:t>automated</a:t>
            </a:r>
            <a:r>
              <a:rPr lang="nl-NL" dirty="0" smtClean="0"/>
              <a:t> </a:t>
            </a:r>
            <a:r>
              <a:rPr lang="nl-NL" dirty="0" err="1" smtClean="0"/>
              <a:t>Airspace</a:t>
            </a:r>
            <a:r>
              <a:rPr lang="nl-NL" dirty="0" smtClean="0"/>
              <a:t> </a:t>
            </a:r>
            <a:r>
              <a:rPr lang="nl-NL" dirty="0" smtClean="0"/>
              <a:t>Concept (2001)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2678" y="1161975"/>
            <a:ext cx="3053257" cy="1132189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358721"/>
            <a:ext cx="3082360" cy="323739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2261" y="2358721"/>
            <a:ext cx="4052942" cy="323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18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Quotes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“Moreover, human controllers excel at adapting their control strategies to completely new situations, a capability that is beyond existing software design.”</a:t>
            </a:r>
            <a:endParaRPr lang="nl-NL" i="1" dirty="0" smtClean="0"/>
          </a:p>
          <a:p>
            <a:r>
              <a:rPr lang="en-US" i="1" dirty="0" smtClean="0"/>
              <a:t>“By reusing software components and infrastructure technologies developed in support of other programs, an experimental version of the concept could be built and evaluated within a relatively short time</a:t>
            </a:r>
            <a:r>
              <a:rPr lang="en-US" i="1" dirty="0" smtClean="0"/>
              <a:t>.”</a:t>
            </a:r>
            <a:br>
              <a:rPr lang="en-US" i="1" dirty="0" smtClean="0"/>
            </a:br>
            <a:endParaRPr lang="en-US" i="1" dirty="0" smtClean="0"/>
          </a:p>
          <a:p>
            <a:r>
              <a:rPr lang="en-US" dirty="0" smtClean="0"/>
              <a:t>Paper from 2001 (!)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1386529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16" y="2203722"/>
            <a:ext cx="1275978" cy="1020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16" y="3311546"/>
            <a:ext cx="1275978" cy="61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01" y="1090613"/>
            <a:ext cx="1274192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 descr="http://www.wowinsync.org/wp-content/uploads/2013/01/inclement_weathe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14" y="4070581"/>
            <a:ext cx="1275979" cy="969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04275" y="1090615"/>
            <a:ext cx="1853261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Gebogen verbindingslijn 12"/>
          <p:cNvCxnSpPr>
            <a:stCxn id="8" idx="3"/>
            <a:endCxn id="7170" idx="1"/>
          </p:cNvCxnSpPr>
          <p:nvPr/>
        </p:nvCxnSpPr>
        <p:spPr>
          <a:xfrm>
            <a:off x="1578793" y="1612107"/>
            <a:ext cx="802457" cy="1826300"/>
          </a:xfrm>
          <a:prstGeom prst="bentConnector3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bogen verbindingslijn 13"/>
          <p:cNvCxnSpPr>
            <a:stCxn id="6" idx="3"/>
            <a:endCxn id="7170" idx="1"/>
          </p:cNvCxnSpPr>
          <p:nvPr/>
        </p:nvCxnSpPr>
        <p:spPr>
          <a:xfrm>
            <a:off x="1578795" y="2714114"/>
            <a:ext cx="802456" cy="724293"/>
          </a:xfrm>
          <a:prstGeom prst="bentConnector3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bogen verbindingslijn 14"/>
          <p:cNvCxnSpPr>
            <a:stCxn id="7" idx="3"/>
            <a:endCxn id="7170" idx="1"/>
          </p:cNvCxnSpPr>
          <p:nvPr/>
        </p:nvCxnSpPr>
        <p:spPr>
          <a:xfrm flipV="1">
            <a:off x="1578794" y="3438409"/>
            <a:ext cx="802455" cy="182444"/>
          </a:xfrm>
          <a:prstGeom prst="bentConnector3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bogen verbindingslijn 15"/>
          <p:cNvCxnSpPr>
            <a:stCxn id="9" idx="3"/>
            <a:endCxn id="7170" idx="1"/>
          </p:cNvCxnSpPr>
          <p:nvPr/>
        </p:nvCxnSpPr>
        <p:spPr>
          <a:xfrm flipV="1">
            <a:off x="1578793" y="3438409"/>
            <a:ext cx="802457" cy="1117046"/>
          </a:xfrm>
          <a:prstGeom prst="bentConnector3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1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14" y="5164931"/>
            <a:ext cx="1275979" cy="727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Gebogen verbindingslijn 23"/>
          <p:cNvCxnSpPr>
            <a:stCxn id="23" idx="3"/>
            <a:endCxn id="7170" idx="1"/>
          </p:cNvCxnSpPr>
          <p:nvPr/>
        </p:nvCxnSpPr>
        <p:spPr>
          <a:xfrm flipV="1">
            <a:off x="1578794" y="3438407"/>
            <a:ext cx="802457" cy="2090253"/>
          </a:xfrm>
          <a:prstGeom prst="bentConnector3">
            <a:avLst>
              <a:gd name="adj1" fmla="val 50000"/>
            </a:avLst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277" y="4909808"/>
            <a:ext cx="1820600" cy="982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275" y="2216176"/>
            <a:ext cx="1083011" cy="1094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3" descr="http://blog.cheetahlearning.com/wp-content/uploads/2011/10/EarningGrowth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275" y="3372369"/>
            <a:ext cx="1231031" cy="61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092" y="3983783"/>
            <a:ext cx="1206213" cy="844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9" name="Gebogen verbindingslijn 28"/>
          <p:cNvCxnSpPr>
            <a:stCxn id="7170" idx="3"/>
            <a:endCxn id="12" idx="3"/>
          </p:cNvCxnSpPr>
          <p:nvPr/>
        </p:nvCxnSpPr>
        <p:spPr>
          <a:xfrm flipV="1">
            <a:off x="5939813" y="1612107"/>
            <a:ext cx="764464" cy="1826300"/>
          </a:xfrm>
          <a:prstGeom prst="bentConnector3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bogen verbindingslijn 29"/>
          <p:cNvCxnSpPr>
            <a:stCxn id="7170" idx="3"/>
            <a:endCxn id="26" idx="1"/>
          </p:cNvCxnSpPr>
          <p:nvPr/>
        </p:nvCxnSpPr>
        <p:spPr>
          <a:xfrm flipV="1">
            <a:off x="5939813" y="2763366"/>
            <a:ext cx="764464" cy="675041"/>
          </a:xfrm>
          <a:prstGeom prst="bentConnector3">
            <a:avLst>
              <a:gd name="adj1" fmla="val 50000"/>
            </a:avLst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bogen verbindingslijn 30"/>
          <p:cNvCxnSpPr>
            <a:stCxn id="7170" idx="3"/>
            <a:endCxn id="27" idx="1"/>
          </p:cNvCxnSpPr>
          <p:nvPr/>
        </p:nvCxnSpPr>
        <p:spPr>
          <a:xfrm>
            <a:off x="5939813" y="3438406"/>
            <a:ext cx="764464" cy="239669"/>
          </a:xfrm>
          <a:prstGeom prst="bentConnector3">
            <a:avLst>
              <a:gd name="adj1" fmla="val 50000"/>
            </a:avLst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bogen verbindingslijn 31"/>
          <p:cNvCxnSpPr>
            <a:stCxn id="7170" idx="3"/>
            <a:endCxn id="28" idx="1"/>
          </p:cNvCxnSpPr>
          <p:nvPr/>
        </p:nvCxnSpPr>
        <p:spPr>
          <a:xfrm>
            <a:off x="5939813" y="3438406"/>
            <a:ext cx="789281" cy="967550"/>
          </a:xfrm>
          <a:prstGeom prst="bentConnector3">
            <a:avLst>
              <a:gd name="adj1" fmla="val 50000"/>
            </a:avLst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bogen verbindingslijn 32"/>
          <p:cNvCxnSpPr>
            <a:stCxn id="7170" idx="3"/>
            <a:endCxn id="25" idx="1"/>
          </p:cNvCxnSpPr>
          <p:nvPr/>
        </p:nvCxnSpPr>
        <p:spPr>
          <a:xfrm>
            <a:off x="5939813" y="3438408"/>
            <a:ext cx="764464" cy="1962691"/>
          </a:xfrm>
          <a:prstGeom prst="bentConnector3">
            <a:avLst>
              <a:gd name="adj1" fmla="val 50000"/>
            </a:avLst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bogen verbindingslijn 33"/>
          <p:cNvCxnSpPr>
            <a:stCxn id="7170" idx="3"/>
            <a:endCxn id="26" idx="1"/>
          </p:cNvCxnSpPr>
          <p:nvPr/>
        </p:nvCxnSpPr>
        <p:spPr>
          <a:xfrm flipV="1">
            <a:off x="5939813" y="2763366"/>
            <a:ext cx="764464" cy="675041"/>
          </a:xfrm>
          <a:prstGeom prst="bentConnector3">
            <a:avLst>
              <a:gd name="adj1" fmla="val 50000"/>
            </a:avLst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1" y="2287488"/>
            <a:ext cx="3558562" cy="230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"/>
          <p:cNvPicPr>
            <a:picLocks noChangeAspect="1" noChangeArrowheads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405" t="12630" r="9506"/>
          <a:stretch/>
        </p:blipFill>
        <p:spPr bwMode="auto">
          <a:xfrm flipH="1">
            <a:off x="4121943" y="3248756"/>
            <a:ext cx="391120" cy="40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1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526" y="3819238"/>
            <a:ext cx="1128934" cy="846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8" name="Gebogen verbindingslijn 37"/>
          <p:cNvCxnSpPr>
            <a:stCxn id="36" idx="3"/>
            <a:endCxn id="35" idx="3"/>
          </p:cNvCxnSpPr>
          <p:nvPr/>
        </p:nvCxnSpPr>
        <p:spPr>
          <a:xfrm flipV="1">
            <a:off x="3441460" y="3451877"/>
            <a:ext cx="680483" cy="790714"/>
          </a:xfrm>
          <a:prstGeom prst="bentConnector3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bogen verbindingslijn 38"/>
          <p:cNvCxnSpPr>
            <a:endCxn id="35" idx="3"/>
          </p:cNvCxnSpPr>
          <p:nvPr/>
        </p:nvCxnSpPr>
        <p:spPr>
          <a:xfrm>
            <a:off x="3441460" y="2614191"/>
            <a:ext cx="680483" cy="837684"/>
          </a:xfrm>
          <a:prstGeom prst="bentConnector3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bogen verbindingslijn 39"/>
          <p:cNvCxnSpPr>
            <a:stCxn id="35" idx="1"/>
            <a:endCxn id="41" idx="1"/>
          </p:cNvCxnSpPr>
          <p:nvPr/>
        </p:nvCxnSpPr>
        <p:spPr>
          <a:xfrm flipV="1">
            <a:off x="4513063" y="2962869"/>
            <a:ext cx="920951" cy="489006"/>
          </a:xfrm>
          <a:prstGeom prst="bentConnector3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15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77" r="25269"/>
          <a:stretch/>
        </p:blipFill>
        <p:spPr bwMode="auto">
          <a:xfrm>
            <a:off x="5434012" y="2614193"/>
            <a:ext cx="347663" cy="697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18" descr="http://images.clipartpanda.com/computer-keyboard-clipart-659-keyboard-design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089" y="3654994"/>
            <a:ext cx="683419" cy="485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3" name="Gebogen verbindingslijn 42"/>
          <p:cNvCxnSpPr>
            <a:stCxn id="35" idx="1"/>
            <a:endCxn id="42" idx="1"/>
          </p:cNvCxnSpPr>
          <p:nvPr/>
        </p:nvCxnSpPr>
        <p:spPr>
          <a:xfrm>
            <a:off x="4513061" y="3451875"/>
            <a:ext cx="883026" cy="445733"/>
          </a:xfrm>
          <a:prstGeom prst="bentConnector3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26" descr="http://www.clker.com/cliparts/q/v/M/t/5/g/computer-server-md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440" y="4802387"/>
            <a:ext cx="1247072" cy="1104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5" name="Gekromde verbindingslijn 44"/>
          <p:cNvCxnSpPr>
            <a:stCxn id="42" idx="2"/>
            <a:endCxn id="44" idx="3"/>
          </p:cNvCxnSpPr>
          <p:nvPr/>
        </p:nvCxnSpPr>
        <p:spPr>
          <a:xfrm rot="5400000">
            <a:off x="4798873" y="4415858"/>
            <a:ext cx="1214561" cy="663287"/>
          </a:xfrm>
          <a:prstGeom prst="curvedConnector2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kromde verbindingslijn 45"/>
          <p:cNvCxnSpPr>
            <a:stCxn id="44" idx="1"/>
            <a:endCxn id="36" idx="2"/>
          </p:cNvCxnSpPr>
          <p:nvPr/>
        </p:nvCxnSpPr>
        <p:spPr>
          <a:xfrm rot="10800000">
            <a:off x="2876992" y="4665942"/>
            <a:ext cx="950447" cy="688843"/>
          </a:xfrm>
          <a:prstGeom prst="curvedConnector2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2" descr="http://www4.ncsu.edu/~amturbev/project/Speaker.jp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597" y="2115669"/>
            <a:ext cx="1039690" cy="1039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Adding</a:t>
            </a:r>
            <a:r>
              <a:rPr lang="nl-NL" dirty="0" smtClean="0"/>
              <a:t> </a:t>
            </a:r>
            <a:r>
              <a:rPr lang="nl-NL" dirty="0" err="1" smtClean="0"/>
              <a:t>many</a:t>
            </a:r>
            <a:r>
              <a:rPr lang="nl-NL" dirty="0" smtClean="0"/>
              <a:t> conflict </a:t>
            </a:r>
            <a:r>
              <a:rPr lang="nl-NL" dirty="0" err="1" smtClean="0"/>
              <a:t>resolvers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9116607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Free Flight</a:t>
            </a:r>
            <a:endParaRPr lang="nl-N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95" y="2271711"/>
            <a:ext cx="4470830" cy="300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http://www.roger-wilco.net/wp-content/uploads/2012/04/top_ads-b_atsaw_SWISS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441" y="2271714"/>
            <a:ext cx="4000500" cy="300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400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Is </a:t>
            </a:r>
            <a:r>
              <a:rPr lang="nl-NL" dirty="0" err="1" smtClean="0"/>
              <a:t>there</a:t>
            </a:r>
            <a:r>
              <a:rPr lang="nl-NL" dirty="0" smtClean="0"/>
              <a:t> a </a:t>
            </a:r>
            <a:r>
              <a:rPr lang="nl-NL" baseline="0" dirty="0" smtClean="0"/>
              <a:t>business case?</a:t>
            </a:r>
            <a:endParaRPr lang="nl-N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38" y="1489075"/>
            <a:ext cx="8322962" cy="4420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al 2"/>
          <p:cNvSpPr/>
          <p:nvPr/>
        </p:nvSpPr>
        <p:spPr>
          <a:xfrm>
            <a:off x="5346916" y="4129330"/>
            <a:ext cx="2208509" cy="172854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679" y="2297866"/>
            <a:ext cx="4116979" cy="356000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5489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European Research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206104"/>
            <a:ext cx="3914775" cy="4920059"/>
          </a:xfrm>
        </p:spPr>
        <p:txBody>
          <a:bodyPr/>
          <a:lstStyle/>
          <a:p>
            <a:r>
              <a:rPr lang="nl-NL" dirty="0" err="1" smtClean="0"/>
              <a:t>Higher</a:t>
            </a:r>
            <a:r>
              <a:rPr lang="nl-NL" dirty="0" smtClean="0"/>
              <a:t> Automation Levels in ATC (HALA!)</a:t>
            </a:r>
            <a:endParaRPr lang="nl-NL" dirty="0"/>
          </a:p>
        </p:txBody>
      </p:sp>
      <p:sp>
        <p:nvSpPr>
          <p:cNvPr id="5" name="AutoShape 4" descr="http://www.hala-sesar.net/sites/default/files/xplan.jpg.pagespeed.ic.EwnrTrcPF4.webp"/>
          <p:cNvSpPr>
            <a:spLocks noChangeAspect="1" noChangeArrowheads="1"/>
          </p:cNvSpPr>
          <p:nvPr/>
        </p:nvSpPr>
        <p:spPr bwMode="auto">
          <a:xfrm>
            <a:off x="116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nl-NL" sz="1350"/>
          </a:p>
        </p:txBody>
      </p:sp>
      <p:sp>
        <p:nvSpPr>
          <p:cNvPr id="6" name="AutoShape 6" descr="http://www.hala-sesar.net/sites/default/files/xplan.jpg.pagespeed.ic.EwnrTrcPF4.webp"/>
          <p:cNvSpPr>
            <a:spLocks noChangeAspect="1" noChangeArrowheads="1"/>
          </p:cNvSpPr>
          <p:nvPr/>
        </p:nvSpPr>
        <p:spPr bwMode="auto">
          <a:xfrm>
            <a:off x="230981" y="8632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nl-NL" sz="1350"/>
          </a:p>
        </p:txBody>
      </p:sp>
      <p:sp>
        <p:nvSpPr>
          <p:cNvPr id="7" name="AutoShape 8" descr="http://www.hala-sesar.net/sites/default/files/xplan.jpg.pagespeed.ic.EwnrTrcPF4.webp"/>
          <p:cNvSpPr>
            <a:spLocks noChangeAspect="1" noChangeArrowheads="1"/>
          </p:cNvSpPr>
          <p:nvPr/>
        </p:nvSpPr>
        <p:spPr bwMode="auto">
          <a:xfrm>
            <a:off x="345281" y="9775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nl-NL" sz="1350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72" y="2788949"/>
            <a:ext cx="3057466" cy="1840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72" y="2162680"/>
            <a:ext cx="2978944" cy="550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7933" y="748903"/>
            <a:ext cx="3982364" cy="5772500"/>
          </a:xfrm>
          <a:prstGeom prst="rect">
            <a:avLst/>
          </a:prstGeom>
        </p:spPr>
      </p:pic>
      <p:sp>
        <p:nvSpPr>
          <p:cNvPr id="8" name="Ovaal 7"/>
          <p:cNvSpPr/>
          <p:nvPr/>
        </p:nvSpPr>
        <p:spPr>
          <a:xfrm>
            <a:off x="4658857" y="5252464"/>
            <a:ext cx="1168184" cy="69809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</p:spTree>
    <p:extLst>
      <p:ext uri="{BB962C8B-B14F-4D97-AF65-F5344CB8AC3E}">
        <p14:creationId xmlns:p14="http://schemas.microsoft.com/office/powerpoint/2010/main" val="33220992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Barriers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innovation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304926"/>
            <a:ext cx="8229600" cy="4821238"/>
          </a:xfrm>
        </p:spPr>
        <p:txBody>
          <a:bodyPr>
            <a:normAutofit lnSpcReduction="10000"/>
          </a:bodyPr>
          <a:lstStyle/>
          <a:p>
            <a:r>
              <a:rPr lang="nl-NL" dirty="0" err="1" smtClean="0"/>
              <a:t>ANSPs</a:t>
            </a:r>
            <a:r>
              <a:rPr lang="nl-NL" dirty="0" smtClean="0"/>
              <a:t> are </a:t>
            </a:r>
            <a:r>
              <a:rPr lang="nl-NL" dirty="0" err="1" smtClean="0"/>
              <a:t>utterl</a:t>
            </a:r>
            <a:r>
              <a:rPr lang="nl-NL" dirty="0" err="1" smtClean="0"/>
              <a:t>y</a:t>
            </a:r>
            <a:r>
              <a:rPr lang="nl-NL" dirty="0" smtClean="0"/>
              <a:t> </a:t>
            </a:r>
            <a:r>
              <a:rPr lang="nl-NL" dirty="0" err="1" smtClean="0"/>
              <a:t>conservative</a:t>
            </a:r>
            <a:r>
              <a:rPr lang="nl-NL" dirty="0" smtClean="0"/>
              <a:t>, </a:t>
            </a:r>
          </a:p>
          <a:p>
            <a:r>
              <a:rPr lang="nl-NL" dirty="0" smtClean="0"/>
              <a:t>(</a:t>
            </a:r>
            <a:r>
              <a:rPr lang="nl-NL" dirty="0" err="1" smtClean="0"/>
              <a:t>mostly</a:t>
            </a:r>
            <a:r>
              <a:rPr lang="nl-NL" dirty="0" smtClean="0"/>
              <a:t>) Monopoly </a:t>
            </a:r>
            <a:r>
              <a:rPr lang="nl-NL" dirty="0" smtClean="0"/>
              <a:t>/ State </a:t>
            </a:r>
            <a:r>
              <a:rPr lang="nl-NL" dirty="0" err="1" smtClean="0"/>
              <a:t>enterprises</a:t>
            </a:r>
            <a:r>
              <a:rPr lang="nl-NL" dirty="0" smtClean="0"/>
              <a:t>, </a:t>
            </a:r>
            <a:endParaRPr lang="nl-NL" dirty="0" smtClean="0"/>
          </a:p>
          <a:p>
            <a:r>
              <a:rPr lang="nl-NL" dirty="0" err="1" smtClean="0"/>
              <a:t>With</a:t>
            </a:r>
            <a:r>
              <a:rPr lang="nl-NL" dirty="0" smtClean="0"/>
              <a:t> </a:t>
            </a:r>
            <a:r>
              <a:rPr lang="nl-NL" dirty="0" err="1" smtClean="0"/>
              <a:t>huge</a:t>
            </a:r>
            <a:r>
              <a:rPr lang="nl-NL" dirty="0" smtClean="0"/>
              <a:t> </a:t>
            </a:r>
            <a:r>
              <a:rPr lang="nl-NL" dirty="0" err="1" smtClean="0"/>
              <a:t>legacy</a:t>
            </a:r>
            <a:r>
              <a:rPr lang="nl-NL" dirty="0" smtClean="0"/>
              <a:t> systems,</a:t>
            </a:r>
            <a:endParaRPr lang="nl-NL" dirty="0" smtClean="0"/>
          </a:p>
          <a:p>
            <a:r>
              <a:rPr lang="nl-NL" dirty="0" err="1" smtClean="0"/>
              <a:t>That</a:t>
            </a:r>
            <a:r>
              <a:rPr lang="nl-NL" dirty="0" smtClean="0"/>
              <a:t> are </a:t>
            </a:r>
            <a:r>
              <a:rPr lang="nl-NL" dirty="0" err="1" smtClean="0"/>
              <a:t>required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be</a:t>
            </a:r>
            <a:r>
              <a:rPr lang="nl-NL" dirty="0" smtClean="0"/>
              <a:t> </a:t>
            </a:r>
            <a:r>
              <a:rPr lang="nl-NL" dirty="0" err="1" smtClean="0"/>
              <a:t>standardised</a:t>
            </a:r>
            <a:r>
              <a:rPr lang="nl-NL" dirty="0" smtClean="0"/>
              <a:t> World </a:t>
            </a:r>
            <a:r>
              <a:rPr lang="nl-NL" dirty="0"/>
              <a:t>– </a:t>
            </a:r>
            <a:r>
              <a:rPr lang="nl-NL" dirty="0" err="1" smtClean="0"/>
              <a:t>wide</a:t>
            </a:r>
            <a:r>
              <a:rPr lang="nl-NL" dirty="0" smtClean="0"/>
              <a:t>,</a:t>
            </a:r>
            <a:endParaRPr lang="nl-NL" dirty="0"/>
          </a:p>
          <a:p>
            <a:r>
              <a:rPr lang="nl-NL" dirty="0" err="1" smtClean="0"/>
              <a:t>With</a:t>
            </a:r>
            <a:r>
              <a:rPr lang="nl-NL" dirty="0" smtClean="0"/>
              <a:t> a big </a:t>
            </a:r>
            <a:r>
              <a:rPr lang="nl-NL" dirty="0" err="1" smtClean="0"/>
              <a:t>liability</a:t>
            </a:r>
            <a:r>
              <a:rPr lang="nl-NL" dirty="0" smtClean="0"/>
              <a:t> issue:</a:t>
            </a:r>
            <a:endParaRPr lang="nl-NL" dirty="0" smtClean="0"/>
          </a:p>
          <a:p>
            <a:pPr lvl="1"/>
            <a:r>
              <a:rPr lang="nl-NL" dirty="0" smtClean="0"/>
              <a:t>Controllers have </a:t>
            </a:r>
            <a:r>
              <a:rPr lang="nl-NL" dirty="0" err="1" smtClean="0"/>
              <a:t>responsibility</a:t>
            </a:r>
            <a:r>
              <a:rPr lang="nl-NL" dirty="0" smtClean="0"/>
              <a:t> </a:t>
            </a:r>
            <a:r>
              <a:rPr lang="nl-NL" dirty="0" smtClean="0">
                <a:sym typeface="Wingdings" panose="05000000000000000000" pitchFamily="2" charset="2"/>
              </a:rPr>
              <a:t> </a:t>
            </a:r>
            <a:r>
              <a:rPr lang="nl-NL" dirty="0" err="1" smtClean="0">
                <a:sym typeface="Wingdings" panose="05000000000000000000" pitchFamily="2" charset="2"/>
              </a:rPr>
              <a:t>so</a:t>
            </a:r>
            <a:r>
              <a:rPr lang="nl-NL" dirty="0" smtClean="0">
                <a:sym typeface="Wingdings" panose="05000000000000000000" pitchFamily="2" charset="2"/>
              </a:rPr>
              <a:t> controllers must </a:t>
            </a:r>
            <a:r>
              <a:rPr lang="nl-NL" dirty="0" err="1" smtClean="0">
                <a:sym typeface="Wingdings" panose="05000000000000000000" pitchFamily="2" charset="2"/>
              </a:rPr>
              <a:t>be</a:t>
            </a:r>
            <a:r>
              <a:rPr lang="nl-NL" dirty="0" smtClean="0"/>
              <a:t> in </a:t>
            </a:r>
            <a:r>
              <a:rPr lang="nl-NL" dirty="0" err="1" smtClean="0"/>
              <a:t>command</a:t>
            </a:r>
            <a:endParaRPr lang="nl-NL" dirty="0" smtClean="0"/>
          </a:p>
          <a:p>
            <a:pPr lvl="1"/>
            <a:r>
              <a:rPr lang="nl-NL" dirty="0" smtClean="0"/>
              <a:t>Human-</a:t>
            </a:r>
            <a:r>
              <a:rPr lang="nl-NL" dirty="0" err="1" smtClean="0"/>
              <a:t>Centred</a:t>
            </a:r>
            <a:r>
              <a:rPr lang="nl-NL" dirty="0" smtClean="0"/>
              <a:t> Automation (</a:t>
            </a:r>
            <a:r>
              <a:rPr lang="nl-NL" dirty="0" err="1" smtClean="0"/>
              <a:t>legally</a:t>
            </a:r>
            <a:r>
              <a:rPr lang="nl-NL" dirty="0" smtClean="0"/>
              <a:t>) </a:t>
            </a:r>
            <a:r>
              <a:rPr lang="nl-NL" dirty="0" err="1" smtClean="0"/>
              <a:t>keeps</a:t>
            </a:r>
            <a:r>
              <a:rPr lang="nl-NL" dirty="0" smtClean="0"/>
              <a:t> the </a:t>
            </a:r>
            <a:r>
              <a:rPr lang="nl-NL" dirty="0" err="1" smtClean="0"/>
              <a:t>main</a:t>
            </a:r>
            <a:r>
              <a:rPr lang="nl-NL" dirty="0" smtClean="0"/>
              <a:t> bottleneck in </a:t>
            </a:r>
            <a:r>
              <a:rPr lang="nl-NL" dirty="0" smtClean="0"/>
              <a:t>the </a:t>
            </a:r>
            <a:r>
              <a:rPr lang="nl-NL" dirty="0" smtClean="0"/>
              <a:t>loop (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upper</a:t>
            </a:r>
            <a:r>
              <a:rPr lang="nl-NL" dirty="0" smtClean="0"/>
              <a:t> </a:t>
            </a:r>
            <a:r>
              <a:rPr lang="nl-NL" dirty="0" err="1" smtClean="0"/>
              <a:t>airspace</a:t>
            </a:r>
            <a:r>
              <a:rPr lang="nl-NL" dirty="0" smtClean="0"/>
              <a:t>)</a:t>
            </a:r>
          </a:p>
          <a:p>
            <a:r>
              <a:rPr lang="nl-NL" dirty="0"/>
              <a:t>The </a:t>
            </a:r>
            <a:r>
              <a:rPr lang="nl-NL" dirty="0" err="1"/>
              <a:t>value</a:t>
            </a:r>
            <a:r>
              <a:rPr lang="nl-NL" dirty="0"/>
              <a:t> of the human element input is </a:t>
            </a:r>
            <a:r>
              <a:rPr lang="nl-NL" dirty="0" err="1"/>
              <a:t>too</a:t>
            </a:r>
            <a:r>
              <a:rPr lang="nl-NL" dirty="0"/>
              <a:t> </a:t>
            </a:r>
            <a:r>
              <a:rPr lang="nl-NL" dirty="0" err="1"/>
              <a:t>good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miss</a:t>
            </a:r>
          </a:p>
          <a:p>
            <a:endParaRPr lang="nl-NL" dirty="0" smtClean="0"/>
          </a:p>
          <a:p>
            <a:r>
              <a:rPr lang="nl-NL" dirty="0" err="1" smtClean="0"/>
              <a:t>Maybe</a:t>
            </a:r>
            <a:r>
              <a:rPr lang="nl-NL" dirty="0" smtClean="0"/>
              <a:t> the </a:t>
            </a:r>
            <a:r>
              <a:rPr lang="nl-NL" dirty="0" err="1" smtClean="0"/>
              <a:t>c</a:t>
            </a:r>
            <a:r>
              <a:rPr lang="nl-NL" dirty="0" err="1" smtClean="0"/>
              <a:t>urrent</a:t>
            </a:r>
            <a:r>
              <a:rPr lang="nl-NL" dirty="0" smtClean="0"/>
              <a:t> </a:t>
            </a:r>
            <a:r>
              <a:rPr lang="nl-NL" dirty="0"/>
              <a:t>system </a:t>
            </a:r>
            <a:r>
              <a:rPr lang="nl-NL" dirty="0" err="1"/>
              <a:t>works</a:t>
            </a:r>
            <a:r>
              <a:rPr lang="nl-NL" dirty="0"/>
              <a:t> well </a:t>
            </a:r>
            <a:r>
              <a:rPr lang="nl-NL" dirty="0" err="1" smtClean="0"/>
              <a:t>enough</a:t>
            </a:r>
            <a:r>
              <a:rPr lang="nl-NL" dirty="0"/>
              <a:t>?</a:t>
            </a:r>
          </a:p>
          <a:p>
            <a:pPr marL="0" indent="0">
              <a:buNone/>
            </a:pP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169915938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Final</a:t>
            </a:r>
            <a:r>
              <a:rPr lang="nl-NL" dirty="0" smtClean="0"/>
              <a:t> </a:t>
            </a:r>
            <a:r>
              <a:rPr lang="nl-NL" dirty="0" err="1" smtClean="0"/>
              <a:t>Observations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ATC </a:t>
            </a:r>
            <a:r>
              <a:rPr lang="nl-NL" dirty="0" smtClean="0"/>
              <a:t>is </a:t>
            </a:r>
            <a:r>
              <a:rPr lang="nl-NL" dirty="0" err="1" smtClean="0"/>
              <a:t>about</a:t>
            </a:r>
            <a:r>
              <a:rPr lang="nl-NL" dirty="0" smtClean="0"/>
              <a:t> </a:t>
            </a:r>
            <a:r>
              <a:rPr lang="nl-NL" dirty="0" err="1" smtClean="0"/>
              <a:t>trying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solve</a:t>
            </a:r>
            <a:r>
              <a:rPr lang="nl-NL" dirty="0" smtClean="0"/>
              <a:t> a complex </a:t>
            </a:r>
            <a:r>
              <a:rPr lang="nl-NL" dirty="0" err="1" smtClean="0"/>
              <a:t>dynamic</a:t>
            </a:r>
            <a:r>
              <a:rPr lang="nl-NL" dirty="0" smtClean="0"/>
              <a:t> </a:t>
            </a:r>
            <a:r>
              <a:rPr lang="nl-NL" dirty="0" err="1" smtClean="0"/>
              <a:t>puzzle</a:t>
            </a:r>
            <a:r>
              <a:rPr lang="nl-NL" dirty="0" smtClean="0"/>
              <a:t> by a </a:t>
            </a:r>
            <a:r>
              <a:rPr lang="nl-NL" dirty="0" err="1" smtClean="0"/>
              <a:t>number</a:t>
            </a:r>
            <a:r>
              <a:rPr lang="nl-NL" dirty="0" smtClean="0"/>
              <a:t> of human operators </a:t>
            </a:r>
            <a:r>
              <a:rPr lang="nl-NL" dirty="0" err="1" smtClean="0"/>
              <a:t>with</a:t>
            </a:r>
            <a:r>
              <a:rPr lang="nl-NL" dirty="0" smtClean="0"/>
              <a:t> </a:t>
            </a:r>
            <a:r>
              <a:rPr lang="nl-NL" dirty="0" err="1" smtClean="0"/>
              <a:t>antiquated</a:t>
            </a:r>
            <a:r>
              <a:rPr lang="nl-NL" dirty="0" smtClean="0"/>
              <a:t> tools.</a:t>
            </a:r>
          </a:p>
          <a:p>
            <a:r>
              <a:rPr lang="nl-NL" dirty="0" err="1" smtClean="0"/>
              <a:t>There</a:t>
            </a:r>
            <a:r>
              <a:rPr lang="nl-NL" dirty="0" smtClean="0"/>
              <a:t> is no </a:t>
            </a:r>
            <a:r>
              <a:rPr lang="nl-NL" dirty="0" err="1" smtClean="0"/>
              <a:t>reason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believe</a:t>
            </a:r>
            <a:r>
              <a:rPr lang="nl-NL" dirty="0" smtClean="0"/>
              <a:t> </a:t>
            </a:r>
            <a:r>
              <a:rPr lang="nl-NL" dirty="0" err="1" smtClean="0"/>
              <a:t>that</a:t>
            </a:r>
            <a:r>
              <a:rPr lang="nl-NL" dirty="0" smtClean="0"/>
              <a:t> </a:t>
            </a:r>
            <a:r>
              <a:rPr lang="nl-NL" dirty="0" err="1" smtClean="0"/>
              <a:t>automating</a:t>
            </a:r>
            <a:r>
              <a:rPr lang="nl-NL" dirty="0" smtClean="0"/>
              <a:t> the ATC </a:t>
            </a:r>
            <a:r>
              <a:rPr lang="nl-NL" dirty="0" err="1" smtClean="0"/>
              <a:t>task</a:t>
            </a:r>
            <a:r>
              <a:rPr lang="nl-NL" dirty="0" smtClean="0"/>
              <a:t> </a:t>
            </a:r>
            <a:r>
              <a:rPr lang="nl-NL" dirty="0" err="1" smtClean="0"/>
              <a:t>would</a:t>
            </a:r>
            <a:r>
              <a:rPr lang="nl-NL" dirty="0" smtClean="0"/>
              <a:t> </a:t>
            </a:r>
            <a:r>
              <a:rPr lang="nl-NL" dirty="0" err="1" smtClean="0"/>
              <a:t>not</a:t>
            </a:r>
            <a:r>
              <a:rPr lang="nl-NL" dirty="0" smtClean="0"/>
              <a:t> </a:t>
            </a:r>
            <a:r>
              <a:rPr lang="nl-NL" dirty="0" err="1" smtClean="0"/>
              <a:t>be</a:t>
            </a:r>
            <a:r>
              <a:rPr lang="nl-NL" dirty="0" smtClean="0"/>
              <a:t> </a:t>
            </a:r>
            <a:r>
              <a:rPr lang="nl-NL" dirty="0" err="1" smtClean="0"/>
              <a:t>possible</a:t>
            </a:r>
            <a:r>
              <a:rPr lang="nl-NL" dirty="0" smtClean="0"/>
              <a:t>.</a:t>
            </a:r>
          </a:p>
          <a:p>
            <a:r>
              <a:rPr lang="nl-NL" dirty="0" err="1" smtClean="0"/>
              <a:t>However</a:t>
            </a:r>
            <a:r>
              <a:rPr lang="nl-NL" dirty="0" smtClean="0"/>
              <a:t> </a:t>
            </a:r>
            <a:r>
              <a:rPr lang="nl-NL" dirty="0" err="1" smtClean="0"/>
              <a:t>there</a:t>
            </a:r>
            <a:r>
              <a:rPr lang="nl-NL" dirty="0" smtClean="0"/>
              <a:t> are </a:t>
            </a:r>
            <a:r>
              <a:rPr lang="nl-NL" dirty="0" err="1" smtClean="0"/>
              <a:t>reasons</a:t>
            </a:r>
            <a:r>
              <a:rPr lang="nl-NL" dirty="0" smtClean="0"/>
              <a:t> NOT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automate</a:t>
            </a:r>
            <a:endParaRPr lang="nl-NL" dirty="0" smtClean="0"/>
          </a:p>
          <a:p>
            <a:r>
              <a:rPr lang="nl-NL" dirty="0" smtClean="0"/>
              <a:t>An </a:t>
            </a:r>
            <a:r>
              <a:rPr lang="nl-NL" dirty="0" err="1" smtClean="0"/>
              <a:t>alternative</a:t>
            </a:r>
            <a:r>
              <a:rPr lang="nl-NL" dirty="0" smtClean="0"/>
              <a:t> </a:t>
            </a:r>
            <a:r>
              <a:rPr lang="nl-NL" dirty="0" err="1" smtClean="0"/>
              <a:t>would</a:t>
            </a:r>
            <a:r>
              <a:rPr lang="nl-NL" dirty="0" smtClean="0"/>
              <a:t> </a:t>
            </a:r>
            <a:r>
              <a:rPr lang="nl-NL" dirty="0" err="1" smtClean="0"/>
              <a:t>be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move the </a:t>
            </a:r>
            <a:r>
              <a:rPr lang="nl-NL" dirty="0" err="1" smtClean="0"/>
              <a:t>puzzle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other</a:t>
            </a:r>
            <a:r>
              <a:rPr lang="nl-NL" dirty="0" smtClean="0"/>
              <a:t> </a:t>
            </a:r>
            <a:r>
              <a:rPr lang="nl-NL" dirty="0" err="1" smtClean="0"/>
              <a:t>problem</a:t>
            </a:r>
            <a:r>
              <a:rPr lang="nl-NL" dirty="0" smtClean="0"/>
              <a:t> </a:t>
            </a:r>
            <a:r>
              <a:rPr lang="nl-NL" dirty="0" err="1" smtClean="0"/>
              <a:t>solvers</a:t>
            </a:r>
            <a:r>
              <a:rPr lang="nl-NL" dirty="0"/>
              <a:t> </a:t>
            </a:r>
            <a:r>
              <a:rPr lang="nl-NL" dirty="0" smtClean="0"/>
              <a:t>(e.g. pilots / </a:t>
            </a:r>
            <a:r>
              <a:rPr lang="nl-NL" dirty="0" err="1" smtClean="0"/>
              <a:t>self</a:t>
            </a:r>
            <a:r>
              <a:rPr lang="nl-NL" dirty="0" smtClean="0"/>
              <a:t> </a:t>
            </a:r>
            <a:r>
              <a:rPr lang="nl-NL" dirty="0" err="1" smtClean="0"/>
              <a:t>separation</a:t>
            </a:r>
            <a:r>
              <a:rPr lang="nl-NL" dirty="0" smtClean="0"/>
              <a:t> systems</a:t>
            </a:r>
            <a:r>
              <a:rPr lang="nl-NL" dirty="0" smtClean="0"/>
              <a:t>)</a:t>
            </a:r>
            <a:br>
              <a:rPr lang="nl-NL" dirty="0" smtClean="0"/>
            </a:br>
            <a:endParaRPr lang="nl-NL" dirty="0" smtClean="0"/>
          </a:p>
          <a:p>
            <a:r>
              <a:rPr lang="nl-NL" dirty="0" smtClean="0"/>
              <a:t>Automation </a:t>
            </a:r>
            <a:r>
              <a:rPr lang="nl-NL" dirty="0"/>
              <a:t>is </a:t>
            </a:r>
            <a:r>
              <a:rPr lang="nl-NL" dirty="0" err="1"/>
              <a:t>inevitable</a:t>
            </a:r>
            <a:r>
              <a:rPr lang="nl-NL" dirty="0"/>
              <a:t>…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0735433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Why</a:t>
            </a:r>
            <a:r>
              <a:rPr lang="nl-NL" dirty="0" smtClean="0"/>
              <a:t> </a:t>
            </a:r>
            <a:r>
              <a:rPr lang="nl-NL" dirty="0" err="1" smtClean="0"/>
              <a:t>automation</a:t>
            </a:r>
            <a:r>
              <a:rPr lang="nl-NL" baseline="0" dirty="0" smtClean="0"/>
              <a:t> </a:t>
            </a:r>
            <a:r>
              <a:rPr lang="nl-NL" baseline="0" dirty="0" err="1" smtClean="0"/>
              <a:t>makes</a:t>
            </a:r>
            <a:r>
              <a:rPr lang="nl-NL" baseline="0" dirty="0" smtClean="0"/>
              <a:t> sense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2" y="1810479"/>
            <a:ext cx="5824844" cy="3884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96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79" y="67224"/>
            <a:ext cx="8017328" cy="6661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282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Levels of </a:t>
            </a:r>
            <a:r>
              <a:rPr lang="nl-NL" dirty="0" err="1" smtClean="0"/>
              <a:t>automation</a:t>
            </a:r>
            <a:endParaRPr lang="nl-NL" dirty="0"/>
          </a:p>
        </p:txBody>
      </p:sp>
      <p:sp>
        <p:nvSpPr>
          <p:cNvPr id="4" name="Rechthoek 3"/>
          <p:cNvSpPr/>
          <p:nvPr/>
        </p:nvSpPr>
        <p:spPr>
          <a:xfrm>
            <a:off x="2309893" y="2147207"/>
            <a:ext cx="6000701" cy="8229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>
                <a:solidFill>
                  <a:srgbClr val="FFFF00"/>
                </a:solidFill>
              </a:rPr>
              <a:t>data processing, transformation or other treatment. </a:t>
            </a:r>
          </a:p>
          <a:p>
            <a:pPr lvl="1"/>
            <a:r>
              <a:rPr lang="en-GB" sz="1600" dirty="0"/>
              <a:t>Flight plans, radar tracks, label assignment, presentation screens, input methods, weather updates, information status pages. </a:t>
            </a:r>
          </a:p>
        </p:txBody>
      </p:sp>
      <p:sp>
        <p:nvSpPr>
          <p:cNvPr id="5" name="Rechthoek 4"/>
          <p:cNvSpPr/>
          <p:nvPr/>
        </p:nvSpPr>
        <p:spPr>
          <a:xfrm>
            <a:off x="2309893" y="3111617"/>
            <a:ext cx="6000700" cy="837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rgbClr val="FFFF00"/>
                </a:solidFill>
              </a:rPr>
              <a:t>algorithms that assist the controller in mental process.</a:t>
            </a:r>
          </a:p>
          <a:p>
            <a:pPr lvl="1"/>
            <a:r>
              <a:rPr lang="en-US" sz="1600" dirty="0"/>
              <a:t>Predictions, arrival management tools, conflict alerts, flow management tools: also known as decision support tools. </a:t>
            </a:r>
          </a:p>
        </p:txBody>
      </p:sp>
      <p:sp>
        <p:nvSpPr>
          <p:cNvPr id="6" name="Rechthoek 5"/>
          <p:cNvSpPr/>
          <p:nvPr/>
        </p:nvSpPr>
        <p:spPr>
          <a:xfrm>
            <a:off x="2309893" y="4090322"/>
            <a:ext cx="6000704" cy="8363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rgbClr val="FFFF00"/>
                </a:solidFill>
              </a:rPr>
              <a:t>automation executes instructions like a controller would.</a:t>
            </a:r>
          </a:p>
          <a:p>
            <a:r>
              <a:rPr lang="en-US" sz="1600" dirty="0">
                <a:solidFill>
                  <a:schemeClr val="bg1"/>
                </a:solidFill>
              </a:rPr>
              <a:t>         without interference from controller</a:t>
            </a:r>
            <a:endParaRPr lang="nl-NL" sz="1600" dirty="0">
              <a:solidFill>
                <a:schemeClr val="bg1"/>
              </a:solidFill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1256753" y="2147208"/>
            <a:ext cx="912915" cy="82291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/>
              <a:t>low</a:t>
            </a:r>
          </a:p>
        </p:txBody>
      </p:sp>
      <p:sp>
        <p:nvSpPr>
          <p:cNvPr id="9" name="Rechthoek 8"/>
          <p:cNvSpPr/>
          <p:nvPr/>
        </p:nvSpPr>
        <p:spPr>
          <a:xfrm>
            <a:off x="1256753" y="3112046"/>
            <a:ext cx="912915" cy="83635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/>
              <a:t>medium</a:t>
            </a:r>
          </a:p>
        </p:txBody>
      </p:sp>
      <p:sp>
        <p:nvSpPr>
          <p:cNvPr id="10" name="Rechthoek 9"/>
          <p:cNvSpPr/>
          <p:nvPr/>
        </p:nvSpPr>
        <p:spPr>
          <a:xfrm>
            <a:off x="1256753" y="4090322"/>
            <a:ext cx="912915" cy="83635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/>
              <a:t>high</a:t>
            </a:r>
          </a:p>
        </p:txBody>
      </p:sp>
    </p:spTree>
    <p:extLst>
      <p:ext uri="{BB962C8B-B14F-4D97-AF65-F5344CB8AC3E}">
        <p14:creationId xmlns:p14="http://schemas.microsoft.com/office/powerpoint/2010/main" val="388517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5661" y="450602"/>
            <a:ext cx="4617064" cy="611981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nl-NL" sz="2700" dirty="0" smtClean="0"/>
              <a:t>ATC </a:t>
            </a:r>
            <a:r>
              <a:rPr lang="nl-NL" sz="2700" dirty="0" smtClean="0"/>
              <a:t>= </a:t>
            </a:r>
            <a:r>
              <a:rPr lang="nl-NL" sz="2700" dirty="0" err="1"/>
              <a:t>t</a:t>
            </a:r>
            <a:r>
              <a:rPr lang="nl-NL" sz="2700" dirty="0" err="1" smtClean="0"/>
              <a:t>otally</a:t>
            </a:r>
            <a:r>
              <a:rPr lang="nl-NL" sz="2700" dirty="0" smtClean="0"/>
              <a:t> </a:t>
            </a:r>
            <a:r>
              <a:rPr lang="nl-NL" sz="2700" dirty="0"/>
              <a:t>h</a:t>
            </a:r>
            <a:r>
              <a:rPr lang="nl-NL" sz="2700" dirty="0" smtClean="0"/>
              <a:t>uman </a:t>
            </a:r>
            <a:r>
              <a:rPr lang="nl-NL" sz="2700" dirty="0" err="1"/>
              <a:t>centered</a:t>
            </a:r>
            <a:endParaRPr lang="nl-NL" sz="27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405" t="12630" r="9506"/>
          <a:stretch/>
        </p:blipFill>
        <p:spPr bwMode="auto">
          <a:xfrm flipH="1">
            <a:off x="4121943" y="3248756"/>
            <a:ext cx="391120" cy="40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16" y="2203722"/>
            <a:ext cx="1275978" cy="1020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16" y="3311546"/>
            <a:ext cx="1275978" cy="61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01" y="1090613"/>
            <a:ext cx="1274192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 descr="http://www.wowinsync.org/wp-content/uploads/2013/01/inclement_weather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14" y="4070581"/>
            <a:ext cx="1275979" cy="969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526" y="3819238"/>
            <a:ext cx="1128934" cy="846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04275" y="1090615"/>
            <a:ext cx="1853261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Gebogen verbindingslijn 4"/>
          <p:cNvCxnSpPr>
            <a:stCxn id="1031" idx="3"/>
            <a:endCxn id="1035" idx="1"/>
          </p:cNvCxnSpPr>
          <p:nvPr/>
        </p:nvCxnSpPr>
        <p:spPr>
          <a:xfrm>
            <a:off x="1578795" y="1612109"/>
            <a:ext cx="733732" cy="2630482"/>
          </a:xfrm>
          <a:prstGeom prst="bentConnector3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bogen verbindingslijn 16"/>
          <p:cNvCxnSpPr>
            <a:stCxn id="1029" idx="3"/>
            <a:endCxn id="1035" idx="1"/>
          </p:cNvCxnSpPr>
          <p:nvPr/>
        </p:nvCxnSpPr>
        <p:spPr>
          <a:xfrm>
            <a:off x="1578794" y="2714116"/>
            <a:ext cx="733731" cy="1528475"/>
          </a:xfrm>
          <a:prstGeom prst="bentConnector3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bogen verbindingslijn 19"/>
          <p:cNvCxnSpPr>
            <a:stCxn id="1030" idx="3"/>
            <a:endCxn id="1026" idx="1"/>
          </p:cNvCxnSpPr>
          <p:nvPr/>
        </p:nvCxnSpPr>
        <p:spPr>
          <a:xfrm flipV="1">
            <a:off x="1578794" y="2635514"/>
            <a:ext cx="784803" cy="985337"/>
          </a:xfrm>
          <a:prstGeom prst="bentConnector3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bogen verbindingslijn 21"/>
          <p:cNvCxnSpPr>
            <a:stCxn id="1034" idx="3"/>
            <a:endCxn id="1035" idx="1"/>
          </p:cNvCxnSpPr>
          <p:nvPr/>
        </p:nvCxnSpPr>
        <p:spPr>
          <a:xfrm flipV="1">
            <a:off x="1578795" y="4242589"/>
            <a:ext cx="733732" cy="312864"/>
          </a:xfrm>
          <a:prstGeom prst="bentConnector3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bogen verbindingslijn 14"/>
          <p:cNvCxnSpPr>
            <a:stCxn id="1035" idx="3"/>
            <a:endCxn id="1027" idx="3"/>
          </p:cNvCxnSpPr>
          <p:nvPr/>
        </p:nvCxnSpPr>
        <p:spPr>
          <a:xfrm flipV="1">
            <a:off x="3441460" y="3451877"/>
            <a:ext cx="680483" cy="790714"/>
          </a:xfrm>
          <a:prstGeom prst="bentConnector3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bogen verbindingslijn 17"/>
          <p:cNvCxnSpPr>
            <a:stCxn id="1026" idx="3"/>
            <a:endCxn id="1027" idx="3"/>
          </p:cNvCxnSpPr>
          <p:nvPr/>
        </p:nvCxnSpPr>
        <p:spPr>
          <a:xfrm>
            <a:off x="3403287" y="2635514"/>
            <a:ext cx="718656" cy="816361"/>
          </a:xfrm>
          <a:prstGeom prst="bentConnector3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bogen verbindingslijn 20"/>
          <p:cNvCxnSpPr>
            <a:stCxn id="1027" idx="1"/>
            <a:endCxn id="1039" idx="1"/>
          </p:cNvCxnSpPr>
          <p:nvPr/>
        </p:nvCxnSpPr>
        <p:spPr>
          <a:xfrm flipV="1">
            <a:off x="4513063" y="2962869"/>
            <a:ext cx="920951" cy="489006"/>
          </a:xfrm>
          <a:prstGeom prst="bentConnector3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9" name="Picture 15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77" r="25269"/>
          <a:stretch/>
        </p:blipFill>
        <p:spPr bwMode="auto">
          <a:xfrm>
            <a:off x="5434012" y="2614193"/>
            <a:ext cx="347663" cy="697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2" name="Picture 18" descr="http://images.clipartpanda.com/computer-keyboard-clipart-659-keyboard-design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089" y="3654994"/>
            <a:ext cx="683419" cy="485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6" name="Gebogen verbindingslijn 45"/>
          <p:cNvCxnSpPr>
            <a:stCxn id="1027" idx="1"/>
            <a:endCxn id="1042" idx="1"/>
          </p:cNvCxnSpPr>
          <p:nvPr/>
        </p:nvCxnSpPr>
        <p:spPr>
          <a:xfrm>
            <a:off x="4513061" y="3451875"/>
            <a:ext cx="883026" cy="445733"/>
          </a:xfrm>
          <a:prstGeom prst="bentConnector3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14" y="5164931"/>
            <a:ext cx="1275979" cy="727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0" name="Gebogen verbindingslijn 49"/>
          <p:cNvCxnSpPr>
            <a:stCxn id="1043" idx="3"/>
            <a:endCxn id="1026" idx="1"/>
          </p:cNvCxnSpPr>
          <p:nvPr/>
        </p:nvCxnSpPr>
        <p:spPr>
          <a:xfrm flipV="1">
            <a:off x="1578793" y="2635514"/>
            <a:ext cx="784804" cy="2893146"/>
          </a:xfrm>
          <a:prstGeom prst="bentConnector3">
            <a:avLst>
              <a:gd name="adj1" fmla="val 50000"/>
            </a:avLst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277" y="4909808"/>
            <a:ext cx="1820600" cy="982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275" y="2216176"/>
            <a:ext cx="1083011" cy="1094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7" name="Picture 23" descr="http://blog.cheetahlearning.com/wp-content/uploads/2011/10/EarningGrowth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275" y="3372369"/>
            <a:ext cx="1231031" cy="61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092" y="3983783"/>
            <a:ext cx="1206213" cy="844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7" name="Gebogen verbindingslijn 56"/>
          <p:cNvCxnSpPr>
            <a:stCxn id="1039" idx="3"/>
            <a:endCxn id="1038" idx="3"/>
          </p:cNvCxnSpPr>
          <p:nvPr/>
        </p:nvCxnSpPr>
        <p:spPr>
          <a:xfrm flipV="1">
            <a:off x="5781677" y="1612107"/>
            <a:ext cx="922600" cy="1350762"/>
          </a:xfrm>
          <a:prstGeom prst="bentConnector3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Gebogen verbindingslijn 76"/>
          <p:cNvCxnSpPr>
            <a:stCxn id="1039" idx="3"/>
            <a:endCxn id="1045" idx="1"/>
          </p:cNvCxnSpPr>
          <p:nvPr/>
        </p:nvCxnSpPr>
        <p:spPr>
          <a:xfrm flipV="1">
            <a:off x="5781677" y="2763366"/>
            <a:ext cx="922600" cy="199503"/>
          </a:xfrm>
          <a:prstGeom prst="bentConnector3">
            <a:avLst>
              <a:gd name="adj1" fmla="val 50000"/>
            </a:avLst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Gebogen verbindingslijn 79"/>
          <p:cNvCxnSpPr>
            <a:stCxn id="1042" idx="3"/>
            <a:endCxn id="1047" idx="1"/>
          </p:cNvCxnSpPr>
          <p:nvPr/>
        </p:nvCxnSpPr>
        <p:spPr>
          <a:xfrm flipV="1">
            <a:off x="6079508" y="3678075"/>
            <a:ext cx="624769" cy="219533"/>
          </a:xfrm>
          <a:prstGeom prst="bentConnector3">
            <a:avLst>
              <a:gd name="adj1" fmla="val 50000"/>
            </a:avLst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Gebogen verbindingslijn 82"/>
          <p:cNvCxnSpPr>
            <a:stCxn id="1042" idx="3"/>
            <a:endCxn id="1048" idx="1"/>
          </p:cNvCxnSpPr>
          <p:nvPr/>
        </p:nvCxnSpPr>
        <p:spPr>
          <a:xfrm>
            <a:off x="6079508" y="3897607"/>
            <a:ext cx="649586" cy="508349"/>
          </a:xfrm>
          <a:prstGeom prst="bentConnector3">
            <a:avLst>
              <a:gd name="adj1" fmla="val 50000"/>
            </a:avLst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Gebogen verbindingslijn 85"/>
          <p:cNvCxnSpPr>
            <a:stCxn id="1042" idx="3"/>
            <a:endCxn id="1044" idx="1"/>
          </p:cNvCxnSpPr>
          <p:nvPr/>
        </p:nvCxnSpPr>
        <p:spPr>
          <a:xfrm>
            <a:off x="6079508" y="3897609"/>
            <a:ext cx="624769" cy="1503490"/>
          </a:xfrm>
          <a:prstGeom prst="bentConnector3">
            <a:avLst>
              <a:gd name="adj1" fmla="val 50000"/>
            </a:avLst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Gebogen verbindingslijn 88"/>
          <p:cNvCxnSpPr>
            <a:stCxn id="1042" idx="3"/>
            <a:endCxn id="1045" idx="1"/>
          </p:cNvCxnSpPr>
          <p:nvPr/>
        </p:nvCxnSpPr>
        <p:spPr>
          <a:xfrm flipV="1">
            <a:off x="6079508" y="2763366"/>
            <a:ext cx="624769" cy="1134242"/>
          </a:xfrm>
          <a:prstGeom prst="bentConnector3">
            <a:avLst>
              <a:gd name="adj1" fmla="val 50000"/>
            </a:avLst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50" name="Picture 26" descr="http://www.clker.com/cliparts/q/v/M/t/5/g/computer-server-md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440" y="4802387"/>
            <a:ext cx="1247072" cy="1104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5" name="Gekromde verbindingslijn 84"/>
          <p:cNvCxnSpPr>
            <a:stCxn id="1042" idx="2"/>
            <a:endCxn id="1050" idx="3"/>
          </p:cNvCxnSpPr>
          <p:nvPr/>
        </p:nvCxnSpPr>
        <p:spPr>
          <a:xfrm rot="5400000">
            <a:off x="4798873" y="4415858"/>
            <a:ext cx="1214561" cy="663287"/>
          </a:xfrm>
          <a:prstGeom prst="curvedConnector2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Gekromde verbindingslijn 108"/>
          <p:cNvCxnSpPr>
            <a:stCxn id="1050" idx="1"/>
            <a:endCxn id="1035" idx="2"/>
          </p:cNvCxnSpPr>
          <p:nvPr/>
        </p:nvCxnSpPr>
        <p:spPr>
          <a:xfrm rot="10800000">
            <a:off x="2876992" y="4665942"/>
            <a:ext cx="950447" cy="688843"/>
          </a:xfrm>
          <a:prstGeom prst="curvedConnector2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://www4.ncsu.edu/~amturbev/project/Speaker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597" y="2115669"/>
            <a:ext cx="1039690" cy="1039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9365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Levels of </a:t>
            </a:r>
            <a:r>
              <a:rPr lang="nl-NL" dirty="0" err="1" smtClean="0"/>
              <a:t>automation</a:t>
            </a:r>
            <a:endParaRPr lang="nl-N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132" y="1427522"/>
            <a:ext cx="7479853" cy="4541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326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Is ATC a </a:t>
            </a:r>
            <a:r>
              <a:rPr lang="nl-NL" dirty="0" err="1" smtClean="0"/>
              <a:t>task</a:t>
            </a:r>
            <a:r>
              <a:rPr lang="nl-NL" dirty="0" smtClean="0"/>
              <a:t> </a:t>
            </a:r>
            <a:r>
              <a:rPr lang="nl-NL" dirty="0" err="1" smtClean="0"/>
              <a:t>that</a:t>
            </a:r>
            <a:r>
              <a:rPr lang="nl-NL" dirty="0" smtClean="0"/>
              <a:t> </a:t>
            </a:r>
            <a:r>
              <a:rPr lang="nl-NL" dirty="0" err="1" smtClean="0"/>
              <a:t>can</a:t>
            </a:r>
            <a:r>
              <a:rPr lang="nl-NL" dirty="0" smtClean="0"/>
              <a:t> </a:t>
            </a:r>
            <a:r>
              <a:rPr lang="nl-NL" dirty="0" err="1" smtClean="0"/>
              <a:t>be</a:t>
            </a:r>
            <a:r>
              <a:rPr lang="nl-NL" dirty="0" smtClean="0"/>
              <a:t> </a:t>
            </a:r>
            <a:r>
              <a:rPr lang="nl-NL" dirty="0" err="1" smtClean="0"/>
              <a:t>automated</a:t>
            </a:r>
            <a:r>
              <a:rPr lang="nl-NL" dirty="0" smtClean="0"/>
              <a:t>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Standard </a:t>
            </a:r>
            <a:r>
              <a:rPr lang="nl-NL" dirty="0" err="1" smtClean="0"/>
              <a:t>phraseology</a:t>
            </a:r>
            <a:endParaRPr lang="nl-NL" dirty="0" smtClean="0"/>
          </a:p>
          <a:p>
            <a:r>
              <a:rPr lang="nl-NL" dirty="0" smtClean="0"/>
              <a:t>Limited set of </a:t>
            </a:r>
            <a:r>
              <a:rPr lang="nl-NL" dirty="0" err="1" smtClean="0"/>
              <a:t>instructions</a:t>
            </a:r>
            <a:r>
              <a:rPr lang="nl-NL" dirty="0"/>
              <a:t> </a:t>
            </a:r>
            <a:r>
              <a:rPr lang="nl-NL" dirty="0" smtClean="0"/>
              <a:t>(</a:t>
            </a:r>
            <a:r>
              <a:rPr lang="nl-NL" dirty="0" err="1" smtClean="0"/>
              <a:t>heading</a:t>
            </a:r>
            <a:r>
              <a:rPr lang="nl-NL" dirty="0" smtClean="0"/>
              <a:t>, </a:t>
            </a:r>
            <a:r>
              <a:rPr lang="nl-NL" dirty="0" err="1" smtClean="0"/>
              <a:t>altitude</a:t>
            </a:r>
            <a:r>
              <a:rPr lang="nl-NL" dirty="0" smtClean="0"/>
              <a:t>, speed, etc.)</a:t>
            </a:r>
          </a:p>
          <a:p>
            <a:r>
              <a:rPr lang="nl-NL" dirty="0" smtClean="0"/>
              <a:t>Standard routes </a:t>
            </a:r>
            <a:r>
              <a:rPr lang="nl-NL" dirty="0" err="1" smtClean="0"/>
              <a:t>defined</a:t>
            </a:r>
            <a:endParaRPr lang="nl-NL" dirty="0" smtClean="0"/>
          </a:p>
          <a:p>
            <a:r>
              <a:rPr lang="nl-NL" dirty="0" err="1" smtClean="0"/>
              <a:t>Airspace</a:t>
            </a:r>
            <a:r>
              <a:rPr lang="nl-NL" dirty="0" smtClean="0"/>
              <a:t> </a:t>
            </a:r>
            <a:r>
              <a:rPr lang="nl-NL" dirty="0" err="1" smtClean="0"/>
              <a:t>structure</a:t>
            </a:r>
            <a:r>
              <a:rPr lang="nl-NL" dirty="0" smtClean="0"/>
              <a:t> is </a:t>
            </a:r>
            <a:r>
              <a:rPr lang="nl-NL" dirty="0" err="1" smtClean="0"/>
              <a:t>known</a:t>
            </a:r>
            <a:endParaRPr lang="nl-NL" dirty="0" smtClean="0"/>
          </a:p>
          <a:p>
            <a:r>
              <a:rPr lang="nl-NL" dirty="0" err="1" smtClean="0"/>
              <a:t>Weather</a:t>
            </a:r>
            <a:r>
              <a:rPr lang="nl-NL" dirty="0" smtClean="0"/>
              <a:t> </a:t>
            </a:r>
            <a:r>
              <a:rPr lang="nl-NL" dirty="0" err="1" smtClean="0"/>
              <a:t>can</a:t>
            </a:r>
            <a:r>
              <a:rPr lang="nl-NL" dirty="0" smtClean="0"/>
              <a:t> </a:t>
            </a:r>
            <a:r>
              <a:rPr lang="nl-NL" dirty="0" err="1" smtClean="0"/>
              <a:t>be</a:t>
            </a:r>
            <a:r>
              <a:rPr lang="nl-NL" dirty="0" smtClean="0"/>
              <a:t> </a:t>
            </a:r>
            <a:r>
              <a:rPr lang="nl-NL" dirty="0" err="1" smtClean="0"/>
              <a:t>precisely</a:t>
            </a:r>
            <a:r>
              <a:rPr lang="nl-NL" dirty="0" smtClean="0"/>
              <a:t> </a:t>
            </a:r>
            <a:r>
              <a:rPr lang="nl-NL" dirty="0" err="1" smtClean="0"/>
              <a:t>modelled</a:t>
            </a:r>
            <a:r>
              <a:rPr lang="nl-NL" dirty="0" smtClean="0"/>
              <a:t>.</a:t>
            </a:r>
          </a:p>
          <a:p>
            <a:r>
              <a:rPr lang="nl-NL" dirty="0" err="1" smtClean="0"/>
              <a:t>Flights</a:t>
            </a:r>
            <a:r>
              <a:rPr lang="nl-NL" dirty="0" smtClean="0"/>
              <a:t> are </a:t>
            </a:r>
            <a:r>
              <a:rPr lang="nl-NL" dirty="0" err="1" smtClean="0"/>
              <a:t>known</a:t>
            </a:r>
            <a:r>
              <a:rPr lang="nl-NL" dirty="0" smtClean="0"/>
              <a:t> in advance.</a:t>
            </a:r>
          </a:p>
          <a:p>
            <a:r>
              <a:rPr lang="nl-NL" dirty="0" smtClean="0"/>
              <a:t>Surveillance / </a:t>
            </a:r>
            <a:r>
              <a:rPr lang="nl-NL" dirty="0" err="1" smtClean="0"/>
              <a:t>navigation</a:t>
            </a:r>
            <a:r>
              <a:rPr lang="nl-NL" dirty="0" smtClean="0"/>
              <a:t> / datalink tools are </a:t>
            </a:r>
            <a:r>
              <a:rPr lang="nl-NL" dirty="0" err="1" smtClean="0"/>
              <a:t>available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240201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Issues </a:t>
            </a:r>
            <a:r>
              <a:rPr lang="nl-NL" dirty="0" err="1" smtClean="0"/>
              <a:t>with</a:t>
            </a:r>
            <a:r>
              <a:rPr lang="nl-NL" dirty="0" smtClean="0"/>
              <a:t> </a:t>
            </a:r>
            <a:r>
              <a:rPr lang="nl-NL" dirty="0" err="1" smtClean="0"/>
              <a:t>automation</a:t>
            </a:r>
            <a:r>
              <a:rPr lang="nl-NL" dirty="0" smtClean="0"/>
              <a:t> are plenty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28650" y="1289958"/>
            <a:ext cx="3886200" cy="5078186"/>
          </a:xfrm>
        </p:spPr>
        <p:txBody>
          <a:bodyPr>
            <a:normAutofit fontScale="47500" lnSpcReduction="20000"/>
          </a:bodyPr>
          <a:lstStyle/>
          <a:p>
            <a:r>
              <a:rPr lang="nl-NL" dirty="0" err="1" smtClean="0"/>
              <a:t>Overreliance</a:t>
            </a:r>
            <a:endParaRPr lang="nl-NL" dirty="0" smtClean="0"/>
          </a:p>
          <a:p>
            <a:r>
              <a:rPr lang="nl-NL" dirty="0" err="1" smtClean="0"/>
              <a:t>Reliability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Liability</a:t>
            </a:r>
            <a:endParaRPr lang="nl-NL" dirty="0" smtClean="0"/>
          </a:p>
          <a:p>
            <a:r>
              <a:rPr lang="nl-NL" dirty="0" smtClean="0"/>
              <a:t>Virtual </a:t>
            </a:r>
            <a:r>
              <a:rPr lang="nl-NL" dirty="0" err="1" smtClean="0"/>
              <a:t>Reality</a:t>
            </a:r>
            <a:endParaRPr lang="nl-NL" dirty="0" smtClean="0"/>
          </a:p>
          <a:p>
            <a:r>
              <a:rPr lang="nl-NL" dirty="0" smtClean="0"/>
              <a:t>Mixed-</a:t>
            </a:r>
            <a:r>
              <a:rPr lang="nl-NL" dirty="0" err="1" smtClean="0"/>
              <a:t>Initiative</a:t>
            </a:r>
            <a:r>
              <a:rPr lang="nl-NL" dirty="0" smtClean="0"/>
              <a:t> </a:t>
            </a:r>
            <a:r>
              <a:rPr lang="nl-NL" dirty="0" err="1" smtClean="0"/>
              <a:t>conflicts</a:t>
            </a:r>
            <a:endParaRPr lang="nl-NL" dirty="0" smtClean="0"/>
          </a:p>
          <a:p>
            <a:r>
              <a:rPr lang="en-US" dirty="0"/>
              <a:t>Monitoring for and detection of unexpected low-frequency events,</a:t>
            </a:r>
          </a:p>
          <a:p>
            <a:r>
              <a:rPr lang="en-US" dirty="0"/>
              <a:t>Expectancy-driven perceptual processing,</a:t>
            </a:r>
          </a:p>
          <a:p>
            <a:r>
              <a:rPr lang="en-US" dirty="0"/>
              <a:t>Extrapolation of complex four-dimensional trajectories, and</a:t>
            </a:r>
          </a:p>
          <a:p>
            <a:r>
              <a:rPr lang="en-US" dirty="0"/>
              <a:t>Use of working memory to either carry out complex cognitive problem solving or to temporarily retain information</a:t>
            </a:r>
            <a:r>
              <a:rPr lang="en-US" dirty="0" smtClean="0"/>
              <a:t>.</a:t>
            </a:r>
            <a:endParaRPr lang="nl-NL" dirty="0" smtClean="0"/>
          </a:p>
          <a:p>
            <a:r>
              <a:rPr lang="nl-NL" dirty="0" smtClean="0"/>
              <a:t>User </a:t>
            </a:r>
            <a:r>
              <a:rPr lang="nl-NL" dirty="0" err="1" smtClean="0"/>
              <a:t>Alienation</a:t>
            </a:r>
            <a:endParaRPr lang="nl-NL" dirty="0" smtClean="0"/>
          </a:p>
          <a:p>
            <a:pPr lvl="1"/>
            <a:r>
              <a:rPr lang="nl-NL" dirty="0" err="1" smtClean="0"/>
              <a:t>Threatened</a:t>
            </a:r>
            <a:r>
              <a:rPr lang="nl-NL" dirty="0" smtClean="0"/>
              <a:t> </a:t>
            </a:r>
            <a:r>
              <a:rPr lang="nl-NL" dirty="0" err="1" smtClean="0"/>
              <a:t>unemployment</a:t>
            </a:r>
            <a:endParaRPr lang="nl-NL" dirty="0" smtClean="0"/>
          </a:p>
          <a:p>
            <a:pPr lvl="1"/>
            <a:r>
              <a:rPr lang="nl-NL" dirty="0" err="1" smtClean="0"/>
              <a:t>Erratic</a:t>
            </a:r>
            <a:r>
              <a:rPr lang="nl-NL" dirty="0" smtClean="0"/>
              <a:t> </a:t>
            </a:r>
            <a:r>
              <a:rPr lang="nl-NL" dirty="0" err="1" smtClean="0"/>
              <a:t>Mental</a:t>
            </a:r>
            <a:r>
              <a:rPr lang="nl-NL" dirty="0" smtClean="0"/>
              <a:t> </a:t>
            </a:r>
            <a:r>
              <a:rPr lang="nl-NL" dirty="0" err="1" smtClean="0"/>
              <a:t>workload</a:t>
            </a:r>
            <a:r>
              <a:rPr lang="nl-NL" dirty="0" smtClean="0"/>
              <a:t> </a:t>
            </a:r>
            <a:r>
              <a:rPr lang="nl-NL" dirty="0" err="1" smtClean="0"/>
              <a:t>Dissatisfaction</a:t>
            </a:r>
            <a:r>
              <a:rPr lang="nl-NL" dirty="0" smtClean="0"/>
              <a:t> </a:t>
            </a:r>
            <a:r>
              <a:rPr lang="nl-NL" dirty="0" err="1" smtClean="0"/>
              <a:t>with</a:t>
            </a:r>
            <a:r>
              <a:rPr lang="nl-NL" dirty="0" smtClean="0"/>
              <a:t> </a:t>
            </a:r>
            <a:r>
              <a:rPr lang="nl-NL" dirty="0" err="1" smtClean="0"/>
              <a:t>work</a:t>
            </a:r>
            <a:endParaRPr lang="nl-NL" dirty="0" smtClean="0"/>
          </a:p>
          <a:p>
            <a:pPr lvl="1"/>
            <a:r>
              <a:rPr lang="nl-NL" dirty="0" err="1" smtClean="0"/>
              <a:t>Centralization</a:t>
            </a:r>
            <a:r>
              <a:rPr lang="nl-NL" dirty="0" smtClean="0"/>
              <a:t> of management control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loss</a:t>
            </a:r>
            <a:r>
              <a:rPr lang="nl-NL" dirty="0" smtClean="0"/>
              <a:t> of </a:t>
            </a:r>
            <a:r>
              <a:rPr lang="nl-NL" dirty="0" err="1" smtClean="0"/>
              <a:t>worker</a:t>
            </a:r>
            <a:r>
              <a:rPr lang="nl-NL" dirty="0" smtClean="0"/>
              <a:t> control</a:t>
            </a:r>
          </a:p>
          <a:p>
            <a:pPr lvl="1"/>
            <a:r>
              <a:rPr lang="nl-NL" dirty="0" err="1" smtClean="0"/>
              <a:t>Desocialization</a:t>
            </a:r>
            <a:endParaRPr lang="nl-NL" dirty="0" smtClean="0"/>
          </a:p>
          <a:p>
            <a:pPr lvl="1"/>
            <a:r>
              <a:rPr lang="nl-NL" dirty="0" err="1" smtClean="0"/>
              <a:t>Deskilling</a:t>
            </a:r>
            <a:endParaRPr lang="nl-NL" dirty="0" smtClean="0"/>
          </a:p>
          <a:p>
            <a:pPr lvl="1"/>
            <a:r>
              <a:rPr lang="nl-NL" dirty="0" err="1" smtClean="0"/>
              <a:t>Intimidation</a:t>
            </a:r>
            <a:r>
              <a:rPr lang="nl-NL" dirty="0" smtClean="0"/>
              <a:t> of </a:t>
            </a:r>
            <a:r>
              <a:rPr lang="nl-NL" dirty="0" err="1" smtClean="0"/>
              <a:t>greater</a:t>
            </a:r>
            <a:r>
              <a:rPr lang="nl-NL" dirty="0" smtClean="0"/>
              <a:t> power</a:t>
            </a:r>
          </a:p>
          <a:p>
            <a:pPr lvl="1"/>
            <a:r>
              <a:rPr lang="nl-NL" dirty="0" err="1" smtClean="0"/>
              <a:t>Technological</a:t>
            </a:r>
            <a:r>
              <a:rPr lang="nl-NL" dirty="0" smtClean="0"/>
              <a:t> </a:t>
            </a:r>
            <a:r>
              <a:rPr lang="nl-NL" dirty="0" err="1" smtClean="0"/>
              <a:t>Illiteracy</a:t>
            </a:r>
            <a:endParaRPr lang="nl-NL" dirty="0" smtClean="0"/>
          </a:p>
          <a:p>
            <a:pPr lvl="1"/>
            <a:r>
              <a:rPr lang="nl-NL" dirty="0" err="1" smtClean="0"/>
              <a:t>Mystification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misplaced</a:t>
            </a:r>
            <a:r>
              <a:rPr lang="nl-NL" dirty="0" smtClean="0"/>
              <a:t> trust</a:t>
            </a:r>
          </a:p>
          <a:p>
            <a:pPr lvl="1"/>
            <a:r>
              <a:rPr lang="nl-NL" dirty="0" smtClean="0"/>
              <a:t>Sense of </a:t>
            </a:r>
            <a:r>
              <a:rPr lang="nl-NL" dirty="0" err="1" smtClean="0"/>
              <a:t>not</a:t>
            </a:r>
            <a:r>
              <a:rPr lang="nl-NL" dirty="0" smtClean="0"/>
              <a:t> </a:t>
            </a:r>
            <a:r>
              <a:rPr lang="nl-NL" dirty="0" err="1" smtClean="0"/>
              <a:t>contributing</a:t>
            </a:r>
            <a:endParaRPr lang="nl-NL" dirty="0" smtClean="0"/>
          </a:p>
          <a:p>
            <a:pPr lvl="1"/>
            <a:r>
              <a:rPr lang="nl-NL" dirty="0" err="1" smtClean="0"/>
              <a:t>Abandonment</a:t>
            </a:r>
            <a:r>
              <a:rPr lang="nl-NL" dirty="0" smtClean="0"/>
              <a:t> of </a:t>
            </a:r>
            <a:r>
              <a:rPr lang="nl-NL" dirty="0" err="1" smtClean="0"/>
              <a:t>responsibility</a:t>
            </a:r>
            <a:endParaRPr lang="nl-NL" dirty="0" smtClean="0"/>
          </a:p>
          <a:p>
            <a:pPr lvl="1"/>
            <a:r>
              <a:rPr lang="nl-NL" dirty="0" err="1" smtClean="0"/>
              <a:t>Blissful</a:t>
            </a:r>
            <a:r>
              <a:rPr lang="nl-NL" dirty="0" smtClean="0"/>
              <a:t> </a:t>
            </a:r>
            <a:r>
              <a:rPr lang="nl-NL" dirty="0" err="1" smtClean="0"/>
              <a:t>enslavement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857751" y="1289959"/>
            <a:ext cx="3558798" cy="3123744"/>
          </a:xfrm>
        </p:spPr>
        <p:txBody>
          <a:bodyPr>
            <a:normAutofit fontScale="47500" lnSpcReduction="20000"/>
          </a:bodyPr>
          <a:lstStyle/>
          <a:p>
            <a:r>
              <a:rPr lang="nl-NL" dirty="0" smtClean="0"/>
              <a:t>FLIGHT DECK AUTOMATION ISSUES website </a:t>
            </a:r>
            <a:r>
              <a:rPr lang="nl-NL" dirty="0" err="1" smtClean="0"/>
              <a:t>lists</a:t>
            </a:r>
            <a:r>
              <a:rPr lang="nl-NL" dirty="0" smtClean="0"/>
              <a:t> 94 issues:</a:t>
            </a:r>
          </a:p>
          <a:p>
            <a:pPr lvl="1"/>
            <a:r>
              <a:rPr lang="en-US" dirty="0"/>
              <a:t>automation behavior may be unexpected and </a:t>
            </a:r>
            <a:r>
              <a:rPr lang="en-US" dirty="0" smtClean="0"/>
              <a:t>unexplained</a:t>
            </a:r>
          </a:p>
          <a:p>
            <a:pPr lvl="1"/>
            <a:r>
              <a:rPr lang="en-US" dirty="0"/>
              <a:t>automation information in manuals may be </a:t>
            </a:r>
            <a:r>
              <a:rPr lang="en-US" dirty="0" smtClean="0"/>
              <a:t>inadequate</a:t>
            </a:r>
          </a:p>
          <a:p>
            <a:pPr lvl="1"/>
            <a:r>
              <a:rPr lang="en-US" dirty="0"/>
              <a:t>automation may </a:t>
            </a:r>
            <a:r>
              <a:rPr lang="en-US" dirty="0" smtClean="0"/>
              <a:t>adversely </a:t>
            </a:r>
            <a:r>
              <a:rPr lang="en-US" dirty="0"/>
              <a:t>affect pilot </a:t>
            </a:r>
            <a:r>
              <a:rPr lang="en-US" dirty="0" smtClean="0"/>
              <a:t>workload</a:t>
            </a:r>
          </a:p>
          <a:p>
            <a:pPr lvl="1"/>
            <a:r>
              <a:rPr lang="en-US" dirty="0"/>
              <a:t>complex automation may have overly simplistic interface</a:t>
            </a:r>
            <a:endParaRPr lang="en-US" dirty="0" smtClean="0"/>
          </a:p>
          <a:p>
            <a:pPr lvl="1"/>
            <a:r>
              <a:rPr lang="en-US" dirty="0"/>
              <a:t>crew coordination problems may occur </a:t>
            </a:r>
            <a:endParaRPr lang="en-US" dirty="0" smtClean="0"/>
          </a:p>
          <a:p>
            <a:pPr lvl="1"/>
            <a:r>
              <a:rPr lang="en-US" dirty="0"/>
              <a:t>database may be erroneous or </a:t>
            </a:r>
            <a:r>
              <a:rPr lang="en-US" dirty="0" smtClean="0"/>
              <a:t>incomplete</a:t>
            </a:r>
          </a:p>
          <a:p>
            <a:pPr lvl="1"/>
            <a:r>
              <a:rPr lang="en-US" dirty="0"/>
              <a:t>failure recovery may be </a:t>
            </a:r>
            <a:r>
              <a:rPr lang="en-US" dirty="0" smtClean="0"/>
              <a:t>difficult</a:t>
            </a:r>
          </a:p>
          <a:p>
            <a:pPr lvl="1"/>
            <a:r>
              <a:rPr lang="en-US" dirty="0"/>
              <a:t>manual operation may be difficult after transition from automated </a:t>
            </a:r>
            <a:r>
              <a:rPr lang="en-US" dirty="0" smtClean="0"/>
              <a:t>control</a:t>
            </a:r>
          </a:p>
          <a:p>
            <a:pPr lvl="1"/>
            <a:r>
              <a:rPr lang="en-US" dirty="0"/>
              <a:t>pilots may be overconfident in </a:t>
            </a:r>
            <a:r>
              <a:rPr lang="en-US" dirty="0" smtClean="0"/>
              <a:t>automation</a:t>
            </a:r>
          </a:p>
          <a:p>
            <a:pPr lvl="1"/>
            <a:r>
              <a:rPr lang="en-US" dirty="0"/>
              <a:t>pilots may be reluctant to assume </a:t>
            </a:r>
            <a:r>
              <a:rPr lang="en-US" dirty="0" smtClean="0"/>
              <a:t>control</a:t>
            </a:r>
          </a:p>
          <a:p>
            <a:pPr lvl="1"/>
            <a:r>
              <a:rPr lang="en-US" dirty="0"/>
              <a:t>protections may be lost though pilots continue to rely on </a:t>
            </a:r>
            <a:r>
              <a:rPr lang="en-US" dirty="0" smtClean="0"/>
              <a:t>them</a:t>
            </a:r>
          </a:p>
          <a:p>
            <a:pPr lvl="1"/>
            <a:r>
              <a:rPr lang="en-US" dirty="0"/>
              <a:t>situation awareness may be reduced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nl-NL" dirty="0"/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4664" y="4413702"/>
            <a:ext cx="3474637" cy="1954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15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Example: PHARE Demonstrations 1- 3</a:t>
            </a:r>
            <a:endParaRPr lang="nl-NL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8000" contras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897" y="1136703"/>
            <a:ext cx="6597254" cy="5125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065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VNL presentati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8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9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cover 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cover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4.xml><?xml version="1.0" encoding="utf-8"?>
<a:theme xmlns:a="http://schemas.openxmlformats.org/drawingml/2006/main" name="cov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5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new chap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1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7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LVNL presentatie</Template>
  <TotalTime>37</TotalTime>
  <Words>626</Words>
  <Application>Microsoft Office PowerPoint</Application>
  <PresentationFormat>Diavoorstelling (4:3)</PresentationFormat>
  <Paragraphs>99</Paragraphs>
  <Slides>20</Slides>
  <Notes>2</Notes>
  <HiddenSlides>0</HiddenSlides>
  <MMClips>0</MMClips>
  <ScaleCrop>false</ScaleCrop>
  <HeadingPairs>
    <vt:vector size="4" baseType="variant">
      <vt:variant>
        <vt:lpstr>Thema</vt:lpstr>
      </vt:variant>
      <vt:variant>
        <vt:i4>15</vt:i4>
      </vt:variant>
      <vt:variant>
        <vt:lpstr>Diatitels</vt:lpstr>
      </vt:variant>
      <vt:variant>
        <vt:i4>20</vt:i4>
      </vt:variant>
    </vt:vector>
  </HeadingPairs>
  <TitlesOfParts>
    <vt:vector size="35" baseType="lpstr">
      <vt:lpstr>LVNL presentatie</vt:lpstr>
      <vt:lpstr>new chapter</vt:lpstr>
      <vt:lpstr>3_Custom Design</vt:lpstr>
      <vt:lpstr>4_Custom Design</vt:lpstr>
      <vt:lpstr>13_Custom Design</vt:lpstr>
      <vt:lpstr>14_Custom Design</vt:lpstr>
      <vt:lpstr>2_Custom Design</vt:lpstr>
      <vt:lpstr>15_Custom Design</vt:lpstr>
      <vt:lpstr>7_Custom Design</vt:lpstr>
      <vt:lpstr>8_Custom Design</vt:lpstr>
      <vt:lpstr>9_Custom Design</vt:lpstr>
      <vt:lpstr>cover 3</vt:lpstr>
      <vt:lpstr>cover 2</vt:lpstr>
      <vt:lpstr>cover</vt:lpstr>
      <vt:lpstr>5_Custom Design</vt:lpstr>
      <vt:lpstr>Will we ever automate the tasks of the ATCO?  Job Brüggen Safety Manager  LVNL</vt:lpstr>
      <vt:lpstr>Why automation makes sense</vt:lpstr>
      <vt:lpstr>PowerPoint-presentatie</vt:lpstr>
      <vt:lpstr>Levels of automation</vt:lpstr>
      <vt:lpstr>ATC = totally human centered</vt:lpstr>
      <vt:lpstr>Levels of automation</vt:lpstr>
      <vt:lpstr>Is ATC a task that can be automated?</vt:lpstr>
      <vt:lpstr>Issues with automation are plenty</vt:lpstr>
      <vt:lpstr>Example: PHARE Demonstrations 1- 3</vt:lpstr>
      <vt:lpstr>Example: Center Tracon Automation System (CTAS) </vt:lpstr>
      <vt:lpstr>Other examples</vt:lpstr>
      <vt:lpstr>The automated Airspace Concept (2001)</vt:lpstr>
      <vt:lpstr>Quotes</vt:lpstr>
      <vt:lpstr>Adding many conflict resolvers</vt:lpstr>
      <vt:lpstr>Free Flight</vt:lpstr>
      <vt:lpstr>Is there a business case?</vt:lpstr>
      <vt:lpstr>European Research</vt:lpstr>
      <vt:lpstr>Barriers to innovation</vt:lpstr>
      <vt:lpstr>Final Observations</vt:lpstr>
      <vt:lpstr>PowerPoint-presentatie</vt:lpstr>
    </vt:vector>
  </TitlesOfParts>
  <Company>Luchtverkeersleiding Nederland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presentatie over twee regels of drie regels</dc:title>
  <dc:creator>Brüggen, dhr. J. (S&amp;P)</dc:creator>
  <cp:lastModifiedBy>Brüggen, dhr. J. (S&amp;P)</cp:lastModifiedBy>
  <cp:revision>7</cp:revision>
  <dcterms:created xsi:type="dcterms:W3CDTF">2015-05-29T11:37:39Z</dcterms:created>
  <dcterms:modified xsi:type="dcterms:W3CDTF">2015-05-29T12:18:55Z</dcterms:modified>
</cp:coreProperties>
</file>