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24" r:id="rId3"/>
    <p:sldId id="331" r:id="rId4"/>
    <p:sldId id="286" r:id="rId5"/>
    <p:sldId id="294" r:id="rId6"/>
    <p:sldId id="297" r:id="rId7"/>
    <p:sldId id="301" r:id="rId8"/>
    <p:sldId id="300" r:id="rId9"/>
    <p:sldId id="299" r:id="rId10"/>
    <p:sldId id="298" r:id="rId11"/>
    <p:sldId id="314" r:id="rId12"/>
    <p:sldId id="302" r:id="rId13"/>
    <p:sldId id="304" r:id="rId14"/>
    <p:sldId id="307" r:id="rId15"/>
    <p:sldId id="308" r:id="rId16"/>
    <p:sldId id="309" r:id="rId17"/>
    <p:sldId id="318" r:id="rId18"/>
    <p:sldId id="313" r:id="rId19"/>
    <p:sldId id="312" r:id="rId20"/>
    <p:sldId id="322" r:id="rId21"/>
    <p:sldId id="323" r:id="rId22"/>
    <p:sldId id="326" r:id="rId23"/>
    <p:sldId id="327" r:id="rId24"/>
    <p:sldId id="325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292" r:id="rId33"/>
  </p:sldIdLst>
  <p:sldSz cx="9144000" cy="6858000" type="screen4x3"/>
  <p:notesSz cx="6805613" cy="993933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9933"/>
    <a:srgbClr val="FFCC99"/>
    <a:srgbClr val="00FFCC"/>
    <a:srgbClr val="00CC99"/>
    <a:srgbClr val="FFCC66"/>
    <a:srgbClr val="99FFCC"/>
    <a:srgbClr val="CCFF99"/>
    <a:srgbClr val="CCFF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60"/>
  </p:normalViewPr>
  <p:slideViewPr>
    <p:cSldViewPr>
      <p:cViewPr varScale="1">
        <p:scale>
          <a:sx n="123" d="100"/>
          <a:sy n="123" d="100"/>
        </p:scale>
        <p:origin x="-122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70"/>
    </p:cViewPr>
  </p:sorterViewPr>
  <p:notesViewPr>
    <p:cSldViewPr>
      <p:cViewPr varScale="1">
        <p:scale>
          <a:sx n="84" d="100"/>
          <a:sy n="84" d="100"/>
        </p:scale>
        <p:origin x="-1884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E3DA9-E236-45A5-B9CB-0091159AD7C6}" type="datetimeFigureOut">
              <a:rPr lang="pt-PT" smtClean="0"/>
              <a:t>28-05-2015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0B57E-65C3-4E51-BFEB-4A118A1327CD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2762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22619-133C-4436-9FCD-58CDC33DC8A7}" type="datetimeFigureOut">
              <a:rPr lang="pt-PT" smtClean="0"/>
              <a:t>28-05-2015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7925B-40FF-4F89-97BD-5258D87C79F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7243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2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11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Safety II</a:t>
            </a:r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12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13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14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15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16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17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18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19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20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3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21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22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23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24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25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26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27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28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29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30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4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31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7925B-40FF-4F89-97BD-5258D87C79F8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6872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5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6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7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8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9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Safety II</a:t>
            </a:r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E8787-AAA6-4399-A1D8-A4CBEA7D8EA1}" type="slidenum">
              <a:rPr lang="pt-PT"/>
              <a:pPr/>
              <a:t>10</a:t>
            </a:fld>
            <a:endParaRPr lang="pt-PT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Safety</a:t>
            </a:r>
            <a:r>
              <a:rPr lang="en-GB" baseline="0" dirty="0" smtClean="0"/>
              <a:t> I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288032"/>
          </a:xfrm>
        </p:spPr>
        <p:txBody>
          <a:bodyPr/>
          <a:lstStyle>
            <a:lvl1pPr>
              <a:defRPr sz="1000"/>
            </a:lvl1pPr>
          </a:lstStyle>
          <a:p>
            <a:fld id="{302AA7D7-B12B-45FD-BA0D-ADD7423EB398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28803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PT" smtClean="0"/>
              <a:t>Brussels, 2nd/3rd June 2015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53304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288032"/>
          </a:xfrm>
        </p:spPr>
        <p:txBody>
          <a:bodyPr/>
          <a:lstStyle>
            <a:lvl1pPr>
              <a:defRPr sz="1000"/>
            </a:lvl1pPr>
          </a:lstStyle>
          <a:p>
            <a:fld id="{FE7F42C9-71C4-4662-86D8-0D6E40D89A32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9553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paula.santos@nav.pt</a:t>
            </a:r>
            <a:endParaRPr lang="pt-PT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28803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PT" smtClean="0"/>
              <a:t>Brussels, 2nd/3rd June 2015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686079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28803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PT" dirty="0" err="1" smtClean="0"/>
              <a:t>Safety</a:t>
            </a:r>
            <a:r>
              <a:rPr lang="pt-PT" dirty="0" smtClean="0"/>
              <a:t> </a:t>
            </a:r>
            <a:r>
              <a:rPr lang="pt-PT" dirty="0" err="1" smtClean="0"/>
              <a:t>Forum</a:t>
            </a:r>
            <a:r>
              <a:rPr lang="pt-PT" dirty="0" smtClean="0"/>
              <a:t> – </a:t>
            </a:r>
            <a:r>
              <a:rPr lang="pt-PT" dirty="0" err="1" smtClean="0"/>
              <a:t>Brussels</a:t>
            </a:r>
            <a:r>
              <a:rPr lang="pt-PT" dirty="0" smtClean="0"/>
              <a:t>, 2</a:t>
            </a:r>
            <a:r>
              <a:rPr lang="pt-PT" baseline="30000" dirty="0" smtClean="0"/>
              <a:t>nd</a:t>
            </a:r>
            <a:r>
              <a:rPr lang="pt-PT" dirty="0" smtClean="0"/>
              <a:t> </a:t>
            </a:r>
            <a:r>
              <a:rPr lang="pt-PT" dirty="0" err="1" smtClean="0"/>
              <a:t>June</a:t>
            </a:r>
            <a:r>
              <a:rPr lang="pt-PT" dirty="0" smtClean="0"/>
              <a:t> 2015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525344"/>
            <a:ext cx="2133600" cy="288032"/>
          </a:xfrm>
        </p:spPr>
        <p:txBody>
          <a:bodyPr/>
          <a:lstStyle>
            <a:lvl1pPr>
              <a:defRPr sz="1000"/>
            </a:lvl1pPr>
          </a:lstStyle>
          <a:p>
            <a:fld id="{98D8EF96-AB53-4DFB-BF47-7948DBFD5E16}" type="slidenum">
              <a:rPr lang="pt-PT" smtClean="0"/>
              <a:pPr/>
              <a:t>‹#›</a:t>
            </a:fld>
            <a:endParaRPr lang="pt-PT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395536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Paula</a:t>
            </a:r>
            <a:r>
              <a:rPr lang="pt-PT" baseline="0" dirty="0" smtClean="0"/>
              <a:t> Santos / David </a:t>
            </a:r>
            <a:r>
              <a:rPr lang="pt-PT" baseline="0" dirty="0" err="1" smtClean="0"/>
              <a:t>Slater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34333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5344"/>
            <a:ext cx="2133600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A7D7-B12B-45FD-BA0D-ADD7423EB398}" type="slidenum">
              <a:rPr lang="pt-PT" smtClean="0"/>
              <a:t>‹#›</a:t>
            </a:fld>
            <a:endParaRPr lang="pt-PT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525344"/>
            <a:ext cx="2895600" cy="28803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t-PT" smtClean="0"/>
              <a:t>Brussels, 2nd/3rd June 2015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740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tm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tmp"/><Relationship Id="rId5" Type="http://schemas.openxmlformats.org/officeDocument/2006/relationships/image" Target="../media/image33.emf"/><Relationship Id="rId4" Type="http://schemas.openxmlformats.org/officeDocument/2006/relationships/package" Target="../embeddings/Microsoft_PowerPoint_Slide1.sld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4707" y="2060848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/>
              <a:t>Modelling and Probing ATM </a:t>
            </a:r>
            <a:r>
              <a:rPr lang="en-US" dirty="0" smtClean="0"/>
              <a:t>automation</a:t>
            </a:r>
            <a:endParaRPr lang="en-GB" sz="16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06556" y="6309320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1000" dirty="0" smtClean="0">
                <a:latin typeface="Arial" pitchFamily="34" charset="0"/>
                <a:cs typeface="Arial" pitchFamily="34" charset="0"/>
              </a:rPr>
              <a:t>Paula Santos		David Slater</a:t>
            </a:r>
          </a:p>
          <a:p>
            <a:r>
              <a:rPr lang="en-GB" sz="1000" dirty="0" smtClean="0">
                <a:latin typeface="Arial" pitchFamily="34" charset="0"/>
                <a:cs typeface="Arial" pitchFamily="34" charset="0"/>
              </a:rPr>
              <a:t>paula.santos@nav.pt</a:t>
            </a:r>
            <a:endParaRPr lang="pt-PT" sz="105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613369"/>
            <a:ext cx="3858164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8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Background - How?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Usually in ATM safety analysis we look </a:t>
            </a:r>
            <a:r>
              <a:rPr lang="en-GB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backwards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after an </a:t>
            </a:r>
            <a:r>
              <a:rPr lang="en-GB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incident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 Something went </a:t>
            </a:r>
            <a:r>
              <a:rPr lang="en-GB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wrong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why?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Reactive approach: Incident, backwards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71550" lvl="1" indent="-5143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71550" lvl="1" indent="-5143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71550" lvl="1" indent="-5143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(Safety I)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10</a:t>
            </a:fld>
            <a:endParaRPr lang="pt-PT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09" y="3573016"/>
            <a:ext cx="4770633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1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3200" b="1" dirty="0">
                <a:solidFill>
                  <a:srgbClr val="000000"/>
                </a:solidFill>
                <a:latin typeface="Arial" charset="0"/>
                <a:cs typeface="Arial" charset="0"/>
              </a:rPr>
              <a:t>Background - How?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Build the model (knowledge database) using the proactive approach.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It 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will never be 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finished…</a:t>
            </a: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Improve it, refine it also with the feedback from the analysis of incidents – reactive approach.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Both approaches complement each other.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71550" lvl="1" indent="-5143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11</a:t>
            </a:fld>
            <a:endParaRPr lang="pt-PT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166616"/>
            <a:ext cx="2278494" cy="228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7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Overview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What do we do?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Airspace management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Flow and capacity management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Provide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meteorological information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Provide aeronautical information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Manage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traffic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Respond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anomalies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Alert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Manage operational room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Technical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support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Maintain infrastructure</a:t>
            </a: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12</a:t>
            </a:fld>
            <a:endParaRPr lang="pt-PT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44" y="2708367"/>
            <a:ext cx="2648320" cy="36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8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Overview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13</a:t>
            </a:fld>
            <a:endParaRPr lang="pt-PT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Top level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71550" lvl="1" indent="-5143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56723"/>
            <a:ext cx="6624736" cy="425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38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739" y="1196628"/>
            <a:ext cx="4394741" cy="4953252"/>
          </a:xfrm>
          <a:prstGeom prst="rect">
            <a:avLst/>
          </a:prstGeom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Overview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Manage traffic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(SADT)</a:t>
            </a: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14</a:t>
            </a:fld>
            <a:endParaRPr lang="pt-PT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66065"/>
            <a:ext cx="3752381" cy="3168352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65" y="5589240"/>
            <a:ext cx="2806987" cy="89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12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140968"/>
            <a:ext cx="5240651" cy="3096344"/>
          </a:xfrm>
          <a:prstGeom prst="rect">
            <a:avLst/>
          </a:prstGeom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Overview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model is coded as a graph: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Functions are nodes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Data flows are arcs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15</a:t>
            </a:fld>
            <a:endParaRPr lang="pt-PT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91" y="1052736"/>
            <a:ext cx="225098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713" y="3548645"/>
            <a:ext cx="3897759" cy="2544651"/>
          </a:xfrm>
          <a:prstGeom prst="rect">
            <a:avLst/>
          </a:prstGeom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Main characteristics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complexity of the model required the development of a framework to build it and validate it.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Yes, it is a simplification but it is anyway very complex…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It is 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a 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knowledge repository.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Knowledge needs to be captured</a:t>
            </a:r>
            <a:b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 coded.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7796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Main characteristics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What concretely is the model?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bunch of text files with data: flows, nodes (YAML)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set of scripts (programs) to read the data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17</a:t>
            </a:fld>
            <a:endParaRPr lang="pt-PT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27" y="3212976"/>
            <a:ext cx="3372324" cy="209368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94165"/>
            <a:ext cx="3096344" cy="318253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598370"/>
            <a:ext cx="1876687" cy="188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8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Main characteristics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Functions are constituted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by sub-functions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Decomposition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of function is up to the level where enablers are clearly identified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One can dig deeper and deeper in the </a:t>
            </a: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model </a:t>
            </a: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and view details of each function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18</a:t>
            </a:fld>
            <a:endParaRPr lang="pt-PT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869419"/>
              </p:ext>
            </p:extLst>
          </p:nvPr>
        </p:nvGraphicFramePr>
        <p:xfrm>
          <a:off x="895460" y="4005064"/>
          <a:ext cx="3172484" cy="2232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3954"/>
                <a:gridCol w="415018"/>
                <a:gridCol w="1843512"/>
              </a:tblGrid>
              <a:tr h="2029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Entity</a:t>
                      </a:r>
                      <a:endParaRPr lang="pt-PT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Nr.</a:t>
                      </a:r>
                      <a:endParaRPr lang="pt-PT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/>
                        </a:rPr>
                        <a:t>Remarks</a:t>
                      </a:r>
                      <a:endParaRPr lang="pt-PT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0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Flows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1672</a:t>
                      </a:r>
                      <a:endParaRPr lang="pt-PT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Covering all levels</a:t>
                      </a:r>
                      <a:endParaRPr lang="pt-PT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 Low level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763</a:t>
                      </a:r>
                      <a:endParaRPr lang="pt-PT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Excluding aggregation flows</a:t>
                      </a:r>
                      <a:endParaRPr lang="pt-PT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Nodes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526</a:t>
                      </a:r>
                      <a:endParaRPr lang="pt-PT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Covering all levels</a:t>
                      </a:r>
                      <a:endParaRPr lang="pt-PT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 Low level 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399</a:t>
                      </a:r>
                      <a:endParaRPr lang="pt-PT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Excluding aggregation nodes</a:t>
                      </a:r>
                      <a:endParaRPr lang="pt-PT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 People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</a:t>
                      </a:r>
                      <a:endParaRPr lang="pt-PT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Roles of human actors</a:t>
                      </a:r>
                      <a:endParaRPr lang="pt-PT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 Technical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89</a:t>
                      </a:r>
                      <a:endParaRPr lang="pt-PT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Technical function (under F-9)</a:t>
                      </a:r>
                      <a:endParaRPr lang="pt-PT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 Equipment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232</a:t>
                      </a:r>
                      <a:endParaRPr lang="pt-PT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List of existing equipment</a:t>
                      </a:r>
                      <a:endParaRPr lang="pt-PT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 External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pt-PT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Functions performed by others</a:t>
                      </a:r>
                      <a:endParaRPr lang="pt-PT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Human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42</a:t>
                      </a:r>
                      <a:endParaRPr lang="pt-PT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Human functions</a:t>
                      </a:r>
                      <a:endParaRPr lang="pt-PT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29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</a:rPr>
                        <a:t> Procedure</a:t>
                      </a:r>
                      <a:endParaRPr lang="pt-PT" sz="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</a:t>
                      </a:r>
                      <a:endParaRPr lang="pt-PT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Functions producing rules</a:t>
                      </a:r>
                      <a:endParaRPr lang="pt-PT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486" y="3863374"/>
            <a:ext cx="2517954" cy="251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9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Main characteristics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allow 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readability, only shows links to top level functions or to the function’s own top level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No “printable drawing” of the complete model</a:t>
            </a:r>
            <a:b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GB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(but the model is coded / accessible)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All flows start and end at an existing node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framework verifies the model – no loose ends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19</a:t>
            </a:fld>
            <a:endParaRPr lang="pt-PT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056732"/>
            <a:ext cx="3277537" cy="126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Question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2000" dirty="0"/>
              <a:t>Current ATM systems </a:t>
            </a:r>
            <a:r>
              <a:rPr lang="en-US" sz="2000" dirty="0" smtClean="0"/>
              <a:t>leave </a:t>
            </a:r>
            <a:r>
              <a:rPr lang="en-US" sz="2000" dirty="0"/>
              <a:t>the decision making to the human element, but </a:t>
            </a:r>
            <a:r>
              <a:rPr lang="en-US" sz="2000" dirty="0" smtClean="0"/>
              <a:t>there is a tendency to keep adding </a:t>
            </a:r>
            <a:r>
              <a:rPr lang="en-US" sz="2000" dirty="0"/>
              <a:t>a little more help from automation, reducing the workload and, on the other hand, adding capacity.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Is </a:t>
            </a:r>
            <a:r>
              <a:rPr lang="en-US" sz="2000" dirty="0"/>
              <a:t>automation of the Air Traffic Controllers’ tasks also increasing the safety of the ATM system?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Is </a:t>
            </a:r>
            <a:r>
              <a:rPr lang="en-US" sz="2000" dirty="0"/>
              <a:t>there a way to analyze whether a new system feature, or functionality, will </a:t>
            </a:r>
            <a:r>
              <a:rPr lang="en-US" sz="2000" dirty="0" smtClean="0"/>
              <a:t>really increase the ATM system’s safety?</a:t>
            </a:r>
            <a:endParaRPr lang="pt-PT" sz="2000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2</a:t>
            </a:fld>
            <a:endParaRPr lang="pt-PT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555" y="4596320"/>
            <a:ext cx="2180690" cy="200103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9815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APW addition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APW is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20</a:t>
            </a:fld>
            <a:endParaRPr lang="pt-PT" dirty="0"/>
          </a:p>
        </p:txBody>
      </p:sp>
      <p:sp>
        <p:nvSpPr>
          <p:cNvPr id="3" name="Rounded Rectangle 2"/>
          <p:cNvSpPr/>
          <p:nvPr/>
        </p:nvSpPr>
        <p:spPr>
          <a:xfrm>
            <a:off x="539552" y="2132856"/>
            <a:ext cx="8064896" cy="1224136"/>
          </a:xfrm>
          <a:prstGeom prst="roundRect">
            <a:avLst/>
          </a:prstGeom>
          <a:solidFill>
            <a:srgbClr val="66FF66"/>
          </a:solidFill>
          <a:ln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 smtClean="0">
                <a:solidFill>
                  <a:schemeClr val="tx1"/>
                </a:solidFill>
              </a:rPr>
              <a:t>A </a:t>
            </a:r>
            <a:r>
              <a:rPr lang="en-GB" sz="2000" dirty="0">
                <a:solidFill>
                  <a:schemeClr val="tx1"/>
                </a:solidFill>
              </a:rPr>
              <a:t>ground-based safety net intended to assist the controller in preventing the entrance of aircraft in restricted areas generating, in a timely manner, an alert of a potential or actual area infringement</a:t>
            </a:r>
            <a:r>
              <a:rPr lang="en-GB" sz="2000" dirty="0" smtClean="0">
                <a:solidFill>
                  <a:schemeClr val="tx1"/>
                </a:solidFill>
              </a:rPr>
              <a:t>.</a:t>
            </a:r>
            <a:endParaRPr lang="en-GB" sz="20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429000"/>
            <a:ext cx="6878010" cy="301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0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APW addition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Potential impact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Outputs: 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APW Alarms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Filtering Alarm Data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From a technical function to a 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h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uman function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21</a:t>
            </a:fld>
            <a:endParaRPr lang="pt-PT" dirty="0"/>
          </a:p>
        </p:txBody>
      </p:sp>
      <p:sp>
        <p:nvSpPr>
          <p:cNvPr id="2" name="Striped Right Arrow 1"/>
          <p:cNvSpPr/>
          <p:nvPr/>
        </p:nvSpPr>
        <p:spPr>
          <a:xfrm>
            <a:off x="4427984" y="2780928"/>
            <a:ext cx="1584176" cy="720080"/>
          </a:xfrm>
          <a:prstGeom prst="stripedRightArrow">
            <a:avLst/>
          </a:prstGeom>
          <a:solidFill>
            <a:srgbClr val="66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Rounded Rectangle 4"/>
          <p:cNvSpPr/>
          <p:nvPr/>
        </p:nvSpPr>
        <p:spPr>
          <a:xfrm>
            <a:off x="6300192" y="2636912"/>
            <a:ext cx="2088232" cy="100811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F-5</a:t>
            </a:r>
          </a:p>
          <a:p>
            <a:pPr algn="ctr"/>
            <a:r>
              <a:rPr lang="pt-PT" sz="2000" dirty="0" err="1" smtClean="0"/>
              <a:t>Manage</a:t>
            </a:r>
            <a:r>
              <a:rPr lang="pt-PT" sz="2000" dirty="0" smtClean="0"/>
              <a:t> </a:t>
            </a:r>
            <a:r>
              <a:rPr lang="pt-PT" sz="2000" dirty="0" err="1" smtClean="0"/>
              <a:t>Traffic</a:t>
            </a:r>
            <a:endParaRPr lang="pt-PT" sz="20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681353"/>
            <a:ext cx="1551095" cy="1591253"/>
          </a:xfrm>
          <a:prstGeom prst="rect">
            <a:avLst/>
          </a:prstGeom>
        </p:spPr>
      </p:pic>
      <p:sp>
        <p:nvSpPr>
          <p:cNvPr id="10" name="Striped Right Arrow 9"/>
          <p:cNvSpPr/>
          <p:nvPr/>
        </p:nvSpPr>
        <p:spPr>
          <a:xfrm>
            <a:off x="3635896" y="4797152"/>
            <a:ext cx="1584176" cy="720080"/>
          </a:xfrm>
          <a:prstGeom prst="stripedRightArrow">
            <a:avLst/>
          </a:prstGeom>
          <a:solidFill>
            <a:srgbClr val="66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437112"/>
            <a:ext cx="1908212" cy="207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96357"/>
            <a:ext cx="5904657" cy="4556855"/>
          </a:xfrm>
          <a:prstGeom prst="rect">
            <a:avLst/>
          </a:prstGeom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APW addition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Manage traffic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22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243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APW addition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Conflict detection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23</a:t>
            </a:fld>
            <a:endParaRPr lang="pt-PT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518457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3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>
                <a:latin typeface="Arial" pitchFamily="34" charset="0"/>
                <a:cs typeface="Arial" pitchFamily="34" charset="0"/>
              </a:rPr>
              <a:t>APW addition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353886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24</a:t>
            </a:fld>
            <a:endParaRPr lang="pt-PT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788024" y="1781200"/>
            <a:ext cx="353886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73" y="2348880"/>
            <a:ext cx="3475472" cy="2394472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6430932" y="3089081"/>
            <a:ext cx="1872208" cy="477156"/>
          </a:xfrm>
          <a:prstGeom prst="borderCallout1">
            <a:avLst>
              <a:gd name="adj1" fmla="val 51006"/>
              <a:gd name="adj2" fmla="val -112"/>
              <a:gd name="adj3" fmla="val 112500"/>
              <a:gd name="adj4" fmla="val -38333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err="1" smtClean="0">
                <a:solidFill>
                  <a:schemeClr val="tx1"/>
                </a:solidFill>
              </a:rPr>
              <a:t>Better</a:t>
            </a:r>
            <a:r>
              <a:rPr lang="pt-PT" dirty="0" smtClean="0">
                <a:solidFill>
                  <a:schemeClr val="tx1"/>
                </a:solidFill>
              </a:rPr>
              <a:t> </a:t>
            </a:r>
            <a:r>
              <a:rPr lang="pt-PT" dirty="0" err="1" smtClean="0">
                <a:solidFill>
                  <a:schemeClr val="tx1"/>
                </a:solidFill>
              </a:rPr>
              <a:t>detection</a:t>
            </a:r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581548" y="2658255"/>
            <a:ext cx="2160240" cy="861651"/>
          </a:xfrm>
          <a:prstGeom prst="borderCallout1">
            <a:avLst>
              <a:gd name="adj1" fmla="val 49109"/>
              <a:gd name="adj2" fmla="val 100471"/>
              <a:gd name="adj3" fmla="val 109145"/>
              <a:gd name="adj4" fmla="val 124244"/>
            </a:avLst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chemeClr val="tx1"/>
                </a:solidFill>
              </a:rPr>
              <a:t>New </a:t>
            </a:r>
            <a:r>
              <a:rPr lang="en-US" dirty="0" smtClean="0">
                <a:solidFill>
                  <a:schemeClr val="tx1"/>
                </a:solidFill>
              </a:rPr>
              <a:t>information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chemeClr val="tx1"/>
                </a:solidFill>
              </a:rPr>
              <a:t>Nuisance alarms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dirty="0">
                <a:solidFill>
                  <a:schemeClr val="tx1"/>
                </a:solidFill>
              </a:rPr>
              <a:t>Loss of ATCO skills</a:t>
            </a:r>
            <a:endParaRPr lang="en-GB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21153" y="5301208"/>
            <a:ext cx="6408712" cy="648072"/>
          </a:xfrm>
          <a:prstGeom prst="roundRect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err="1" smtClean="0">
                <a:solidFill>
                  <a:schemeClr val="tx1"/>
                </a:solidFill>
              </a:rPr>
              <a:t>What</a:t>
            </a:r>
            <a:r>
              <a:rPr lang="pt-PT" sz="2400" dirty="0" smtClean="0">
                <a:solidFill>
                  <a:schemeClr val="tx1"/>
                </a:solidFill>
              </a:rPr>
              <a:t> can </a:t>
            </a:r>
            <a:r>
              <a:rPr lang="pt-PT" sz="2400" dirty="0" err="1" smtClean="0">
                <a:solidFill>
                  <a:schemeClr val="tx1"/>
                </a:solidFill>
              </a:rPr>
              <a:t>help</a:t>
            </a: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</a:rPr>
              <a:t>this</a:t>
            </a:r>
            <a:r>
              <a:rPr lang="pt-PT" sz="2400" dirty="0" smtClean="0">
                <a:solidFill>
                  <a:schemeClr val="tx1"/>
                </a:solidFill>
              </a:rPr>
              <a:t> </a:t>
            </a:r>
            <a:r>
              <a:rPr lang="pt-PT" sz="2400" dirty="0" err="1" smtClean="0">
                <a:solidFill>
                  <a:schemeClr val="tx1"/>
                </a:solidFill>
              </a:rPr>
              <a:t>analysis</a:t>
            </a:r>
            <a:r>
              <a:rPr lang="pt-PT" sz="2400" dirty="0" smtClean="0">
                <a:solidFill>
                  <a:schemeClr val="tx1"/>
                </a:solidFill>
              </a:rPr>
              <a:t>? BBN?</a:t>
            </a:r>
            <a:endParaRPr lang="pt-PT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1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cap="small" dirty="0"/>
              <a:t>Swings and Roundabouts?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2400" dirty="0"/>
              <a:t>Has adding these extra “Layers of Protection” actually increased the safety of the system?</a:t>
            </a:r>
          </a:p>
          <a:p>
            <a:endParaRPr lang="en-GB" sz="2400" dirty="0"/>
          </a:p>
          <a:p>
            <a:r>
              <a:rPr lang="en-GB" sz="2400" dirty="0"/>
              <a:t>Or can it add complications and other scenarios </a:t>
            </a:r>
            <a:endParaRPr lang="en-GB" sz="2400" dirty="0" smtClean="0"/>
          </a:p>
          <a:p>
            <a:r>
              <a:rPr lang="en-GB" sz="2400" dirty="0" smtClean="0"/>
              <a:t>(</a:t>
            </a:r>
            <a:r>
              <a:rPr lang="en-GB" sz="2400" dirty="0"/>
              <a:t>Pilot door lock overrides?)</a:t>
            </a:r>
          </a:p>
          <a:p>
            <a:endParaRPr lang="en-GB" sz="2400" dirty="0"/>
          </a:p>
          <a:p>
            <a:r>
              <a:rPr lang="en-GB" sz="2400" dirty="0"/>
              <a:t>How do we balance pro’s and cons objectively?</a:t>
            </a:r>
          </a:p>
          <a:p>
            <a:endParaRPr lang="en-GB" sz="2400" dirty="0"/>
          </a:p>
          <a:p>
            <a:r>
              <a:rPr lang="en-GB" sz="2400" dirty="0"/>
              <a:t>As we have the network of functions already mapped (MARIA</a:t>
            </a:r>
            <a:r>
              <a:rPr lang="en-GB" sz="2400" dirty="0" smtClean="0"/>
              <a:t>),</a:t>
            </a:r>
            <a:endParaRPr lang="en-GB" sz="2400" dirty="0"/>
          </a:p>
          <a:p>
            <a:r>
              <a:rPr lang="en-GB" sz="2400" dirty="0" smtClean="0"/>
              <a:t>we </a:t>
            </a:r>
            <a:r>
              <a:rPr lang="en-GB" sz="2400" dirty="0"/>
              <a:t>can utilise it as a Bayesian Belief Net (BBN) for a quantitative “dependency analysis”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25</a:t>
            </a:fld>
            <a:endParaRPr lang="pt-PT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924944"/>
            <a:ext cx="1910982" cy="12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9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David\AppData\Local\Microsoft\Windows\Temporary Internet Files\Content.Word\New Picture (76)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933056"/>
            <a:ext cx="74888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7787332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2400" dirty="0" smtClean="0"/>
              <a:t>A Bayesian Belief Net is a special kind of directed acyclic graph.(</a:t>
            </a:r>
            <a:r>
              <a:rPr lang="en-GB" sz="1600" i="1" dirty="0" smtClean="0"/>
              <a:t>The example below is from Delft University’s Causal Model for Air Transport Safety - Final report - 2 March 2009</a:t>
            </a:r>
            <a:r>
              <a:rPr lang="en-GB" sz="2400" dirty="0" smtClean="0"/>
              <a:t>)</a:t>
            </a:r>
          </a:p>
          <a:p>
            <a:endParaRPr lang="en-GB" sz="2400" dirty="0" smtClean="0"/>
          </a:p>
          <a:p>
            <a:r>
              <a:rPr lang="en-GB" sz="2400" dirty="0"/>
              <a:t>I</a:t>
            </a:r>
            <a:r>
              <a:rPr lang="en-GB" sz="2400" dirty="0" smtClean="0"/>
              <a:t>n a BBN nodes represent variables and arcs represent probabilistic or functional influence. 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b="1" cap="small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What’s a BBN?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26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4906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3" name="Object 1"/>
          <p:cNvGraphicFramePr>
            <a:graphicFrameLocks noChangeAspect="1"/>
          </p:cNvGraphicFramePr>
          <p:nvPr/>
        </p:nvGraphicFramePr>
        <p:xfrm>
          <a:off x="107504" y="1412776"/>
          <a:ext cx="4070350" cy="33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Slide" r:id="rId4" imgW="4570501" imgH="3427400" progId="PowerPoint.Slide.12">
                  <p:embed/>
                </p:oleObj>
              </mc:Choice>
              <mc:Fallback>
                <p:oleObj name="Slide" r:id="rId4" imgW="4570501" imgH="3427400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412776"/>
                        <a:ext cx="4070350" cy="335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Using BBN’s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129732" y="1628800"/>
            <a:ext cx="4906764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2400" dirty="0" smtClean="0"/>
              <a:t>Since MARIA comprehensively maps the functional influences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It is possible to utilise MARIA as a               comprehensively detailed BBN.</a:t>
            </a:r>
          </a:p>
          <a:p>
            <a:r>
              <a:rPr lang="en-GB" sz="2400" dirty="0" smtClean="0"/>
              <a:t> </a:t>
            </a: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27</a:t>
            </a:fld>
            <a:endParaRPr lang="pt-PT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869160"/>
            <a:ext cx="3456384" cy="1512168"/>
          </a:xfrm>
          <a:prstGeom prst="rect">
            <a:avLst/>
          </a:prstGeom>
        </p:spPr>
      </p:pic>
      <p:pic>
        <p:nvPicPr>
          <p:cNvPr id="9" name="Picture 8" descr="C:\Users\David\AppData\Local\Microsoft\Windows\Temporary Internet Files\Content.Word\New Picture (77)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3928" y="4581128"/>
            <a:ext cx="3040380" cy="189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064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80728"/>
            <a:ext cx="4075634" cy="3168352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7504" y="3717032"/>
            <a:ext cx="5256584" cy="2808312"/>
          </a:xfrm>
          <a:prstGeom prst="rect">
            <a:avLst/>
          </a:prstGeom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Using BBN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99992" y="1556792"/>
            <a:ext cx="432048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2400" dirty="0" smtClean="0"/>
              <a:t>But MARIA also comprehensively allows us to link these functional influences, systematically, wherever the inputs and outputs interact.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So it is now possible to calculate the node probabilities of success throughout the Net.</a:t>
            </a:r>
          </a:p>
          <a:p>
            <a:r>
              <a:rPr lang="en-GB" sz="2400" dirty="0" smtClean="0"/>
              <a:t> </a:t>
            </a: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28</a:t>
            </a:fld>
            <a:endParaRPr lang="pt-PT" dirty="0"/>
          </a:p>
        </p:txBody>
      </p:sp>
      <p:sp>
        <p:nvSpPr>
          <p:cNvPr id="14" name="TextBox 13"/>
          <p:cNvSpPr txBox="1"/>
          <p:nvPr/>
        </p:nvSpPr>
        <p:spPr>
          <a:xfrm>
            <a:off x="5148064" y="4653136"/>
            <a:ext cx="19967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i="1" dirty="0" smtClean="0"/>
              <a:t>A BBN from the CATS Report</a:t>
            </a:r>
            <a:endParaRPr lang="en-GB" sz="1200" b="1" i="1" dirty="0"/>
          </a:p>
        </p:txBody>
      </p:sp>
    </p:spTree>
    <p:extLst>
      <p:ext uri="{BB962C8B-B14F-4D97-AF65-F5344CB8AC3E}">
        <p14:creationId xmlns:p14="http://schemas.microsoft.com/office/powerpoint/2010/main" val="244800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david.slater\Downloads\ATM dependency mode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0728"/>
            <a:ext cx="6624736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Using BBN’s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6" y="4149080"/>
            <a:ext cx="849694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GB" sz="2400" dirty="0" smtClean="0"/>
              <a:t>These estimated probabilities of success can be displayed visually for each node as red green bars, or traffic lights- as above.</a:t>
            </a:r>
          </a:p>
          <a:p>
            <a:endParaRPr lang="en-GB" sz="2400" dirty="0" smtClean="0"/>
          </a:p>
          <a:p>
            <a:r>
              <a:rPr lang="en-GB" sz="2400" dirty="0" smtClean="0"/>
              <a:t>If we can update the status of these “leaf nodes”, this display will monitor the expected performance of the system as a whole as a result of any planned or “what if” changes we may make.</a:t>
            </a: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 </a:t>
            </a: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29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4307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Agenda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7200" y="1341438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2800"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Background</a:t>
            </a:r>
          </a:p>
          <a:p>
            <a:pPr marL="971550" lvl="1" indent="-5143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Why? What? How?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model - MARIA </a:t>
            </a:r>
          </a:p>
          <a:p>
            <a:pPr marL="971550" lvl="1" indent="-5143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Overview</a:t>
            </a:r>
          </a:p>
          <a:p>
            <a:pPr marL="971550" lvl="1" indent="-5143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Main characteristics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APW addition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Using BBN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Future work</a:t>
            </a: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GB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Conclusions</a:t>
            </a:r>
            <a:endParaRPr lang="en-GB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514350" indent="-51435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GB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71550" lvl="1" indent="-5143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71550" lvl="1" indent="-5143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AutoShape 2" descr="http://www.sydneydesign.com.au/2011/wp-content/uploads/2011/05/MADE_TO_MEASURE_NEW.jpg"/>
          <p:cNvSpPr>
            <a:spLocks noChangeAspect="1" noChangeArrowheads="1"/>
          </p:cNvSpPr>
          <p:nvPr/>
        </p:nvSpPr>
        <p:spPr bwMode="auto">
          <a:xfrm>
            <a:off x="63500" y="-136525"/>
            <a:ext cx="67913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3</a:t>
            </a:fld>
            <a:endParaRPr lang="pt-PT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18" y="2636912"/>
            <a:ext cx="3056320" cy="36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Future work</a:t>
            </a:r>
            <a:endParaRPr lang="en-US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30</a:t>
            </a:fld>
            <a:endParaRPr lang="pt-PT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084" y="4725144"/>
            <a:ext cx="2007730" cy="1704295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25500" y="17812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Integrate MARIA with BBN engine</a:t>
            </a:r>
            <a:endParaRPr 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Graphical framework to change the model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Real time status inputs – visual display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Sliced BBN for recording events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Collect transfer functions (business knowledge)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Verify linkage adherence to reality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Collect data – monitoring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Simulation?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Integrate MARIA in safety assessment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Process to integrate and assess change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Risk evaluation - acceptability</a:t>
            </a:r>
            <a:endParaRPr lang="en-US" sz="2000" i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Conclusions</a:t>
            </a:r>
            <a:endParaRPr lang="en-US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31</a:t>
            </a:fld>
            <a:endParaRPr lang="pt-PT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25500" y="17812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MARIA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Overview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of all the functions needed for a successful ATM operation. </a:t>
            </a: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Details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the way in which these functions interact and the critical interdependencies that emerge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Coded in a way that is easily read by other applications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BBN can</a:t>
            </a:r>
            <a:endParaRPr 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Model interdependencies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Assess probable performance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Assess changes – probing performance (what if)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F42C9-71C4-4662-86D8-0D6E40D89A32}" type="slidenum">
              <a:rPr lang="pt-PT" smtClean="0"/>
              <a:t>32</a:t>
            </a:fld>
            <a:endParaRPr lang="pt-P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dirty="0" err="1" smtClean="0"/>
              <a:t>Brussels</a:t>
            </a:r>
            <a:r>
              <a:rPr lang="pt-PT" dirty="0" smtClean="0"/>
              <a:t>, 2nd/3rd </a:t>
            </a:r>
            <a:r>
              <a:rPr lang="pt-PT" dirty="0" err="1" smtClean="0"/>
              <a:t>June</a:t>
            </a:r>
            <a:r>
              <a:rPr lang="pt-PT" dirty="0" smtClean="0"/>
              <a:t> 2015</a:t>
            </a:r>
            <a:endParaRPr lang="pt-PT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2479"/>
            <a:ext cx="8928992" cy="57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900" y="3257726"/>
            <a:ext cx="3600524" cy="3103132"/>
          </a:xfrm>
          <a:prstGeom prst="rect">
            <a:avLst/>
          </a:prstGeom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Background – Why?</a:t>
            </a:r>
            <a:endParaRPr lang="pt-P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7200" y="1341438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2800"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400" i="1" dirty="0" smtClean="0"/>
          </a:p>
          <a:p>
            <a:r>
              <a:rPr lang="en-US" sz="2400" i="1" dirty="0" smtClean="0"/>
              <a:t>To </a:t>
            </a:r>
            <a:r>
              <a:rPr lang="en-US" sz="2400" i="1" dirty="0"/>
              <a:t>better understand a system or phenomena a model, i.e. a simplified version of reality, is a useful </a:t>
            </a:r>
            <a:r>
              <a:rPr lang="en-US" sz="2400" i="1" dirty="0" smtClean="0"/>
              <a:t>tool. Safety being a system property, </a:t>
            </a:r>
            <a:r>
              <a:rPr lang="en-US" sz="2400" i="1" dirty="0"/>
              <a:t>not a property of the components that comprise </a:t>
            </a:r>
            <a:r>
              <a:rPr lang="en-US" sz="2400" i="1" dirty="0" smtClean="0"/>
              <a:t>it, requires </a:t>
            </a:r>
            <a:r>
              <a:rPr lang="en-US" sz="2400" i="1" dirty="0"/>
              <a:t>a global picture </a:t>
            </a:r>
            <a:r>
              <a:rPr lang="en-US" sz="2400" i="1" dirty="0" smtClean="0"/>
              <a:t>to </a:t>
            </a:r>
            <a:r>
              <a:rPr lang="en-US" sz="2400" i="1" dirty="0"/>
              <a:t>analyze </a:t>
            </a:r>
            <a:r>
              <a:rPr lang="en-US" sz="2400" i="1" dirty="0" smtClean="0"/>
              <a:t>it. </a:t>
            </a:r>
            <a:endParaRPr lang="en-GB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8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AutoShape 2" descr="http://www.sydneydesign.com.au/2011/wp-content/uploads/2011/05/MADE_TO_MEASURE_NEW.jpg"/>
          <p:cNvSpPr>
            <a:spLocks noChangeAspect="1" noChangeArrowheads="1"/>
          </p:cNvSpPr>
          <p:nvPr/>
        </p:nvSpPr>
        <p:spPr bwMode="auto">
          <a:xfrm>
            <a:off x="63500" y="-136525"/>
            <a:ext cx="67913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4508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To get global view of the 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functional 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system, to know it.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assess changes, we need to know the system before the change – have a reference.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To allow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description of </a:t>
            </a: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architecture</a:t>
            </a: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71550" lvl="1" indent="-5143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45024"/>
            <a:ext cx="4248472" cy="2832315"/>
          </a:xfrm>
          <a:prstGeom prst="rect">
            <a:avLst/>
          </a:prstGeom>
        </p:spPr>
      </p:pic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Background - Why?</a:t>
            </a:r>
            <a:endParaRPr lang="en-GB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457200" y="1341438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2800">
              <a:latin typeface="Arial" charset="0"/>
            </a:endParaRPr>
          </a:p>
        </p:txBody>
      </p:sp>
      <p:sp>
        <p:nvSpPr>
          <p:cNvPr id="8" name="AutoShape 2" descr="http://www.sydneydesign.com.au/2011/wp-content/uploads/2011/05/MADE_TO_MEASURE_NEW.jpg"/>
          <p:cNvSpPr>
            <a:spLocks noChangeAspect="1" noChangeArrowheads="1"/>
          </p:cNvSpPr>
          <p:nvPr/>
        </p:nvSpPr>
        <p:spPr bwMode="auto">
          <a:xfrm>
            <a:off x="63500" y="-136525"/>
            <a:ext cx="679132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0862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Background - Why?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show the dependencies between processes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Be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the starting point to understand the connection between high level processes and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their global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impact on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safety</a:t>
            </a: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endParaRPr lang="en-US" sz="2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lvl="1">
              <a:lnSpc>
                <a:spcPct val="90000"/>
              </a:lnSpc>
              <a:spcBef>
                <a:spcPct val="20000"/>
              </a:spcBef>
            </a:pPr>
            <a:endParaRPr lang="en-US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GB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71550" lvl="1" indent="-5143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6</a:t>
            </a:fld>
            <a:endParaRPr lang="pt-PT" dirty="0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89" y="2780928"/>
            <a:ext cx="2561352" cy="336825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67544" y="3789040"/>
            <a:ext cx="5112568" cy="165618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</a:rPr>
              <a:t>The ATM system is defined as all that is required to expedite and maintain a safe and orderly flow of traffic during all flight phases and comprising the interaction between people, procedures and equipment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pt-P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8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Background - </a:t>
            </a:r>
            <a:r>
              <a:rPr lang="en-GB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What?</a:t>
            </a:r>
            <a:endParaRPr lang="en-GB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The aim of ATM is to prevent accidents.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Five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ICAO defined accidents, namely: mid-air collision, wake turbulence, runway collision,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taxing collision </a:t>
            </a: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and CFIT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Scope: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71550" lvl="1" indent="-5143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7</a:t>
            </a:fld>
            <a:endParaRPr lang="pt-PT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558034"/>
              </p:ext>
            </p:extLst>
          </p:nvPr>
        </p:nvGraphicFramePr>
        <p:xfrm>
          <a:off x="2182767" y="3356992"/>
          <a:ext cx="4981521" cy="2740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Visio" r:id="rId4" imgW="5159705" imgH="1838082" progId="Visio.Drawing.11">
                  <p:embed/>
                </p:oleObj>
              </mc:Choice>
              <mc:Fallback>
                <p:oleObj name="Visio" r:id="rId4" imgW="5159705" imgH="183808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5126" t="12953" r="33592" b="13437"/>
                      <a:stretch>
                        <a:fillRect/>
                      </a:stretch>
                    </p:blipFill>
                    <p:spPr bwMode="auto">
                      <a:xfrm>
                        <a:off x="2182767" y="3356992"/>
                        <a:ext cx="4981521" cy="27400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185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Background - What?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What do we do everyday to prevent accidents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That is what we have modelled.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What is modelling? Simplifying reality.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What do we have?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A knowledge database.</a:t>
            </a: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71550" lvl="1" indent="-5143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8</a:t>
            </a:fld>
            <a:endParaRPr lang="pt-PT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320" y="3573016"/>
            <a:ext cx="3734321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15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6556" y="980728"/>
            <a:ext cx="8929940" cy="431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r>
              <a:rPr lang="en-GB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Background - </a:t>
            </a:r>
            <a:r>
              <a:rPr lang="en-GB" sz="28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How?</a:t>
            </a:r>
            <a:endParaRPr lang="en-GB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73100" y="1628800"/>
            <a:ext cx="8229600" cy="482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In business modelling we describe </a:t>
            </a:r>
            <a:r>
              <a:rPr lang="en-GB" sz="2400" dirty="0" smtClean="0">
                <a:solidFill>
                  <a:srgbClr val="66FF66"/>
                </a:solidFill>
                <a:latin typeface="Arial" charset="0"/>
                <a:cs typeface="Arial" charset="0"/>
              </a:rPr>
              <a:t>what is done 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have </a:t>
            </a:r>
            <a:r>
              <a:rPr lang="en-GB" sz="2400" dirty="0" smtClean="0">
                <a:solidFill>
                  <a:srgbClr val="66FF66"/>
                </a:solidFill>
                <a:latin typeface="Arial" charset="0"/>
                <a:cs typeface="Arial" charset="0"/>
              </a:rPr>
              <a:t>success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Proactive approach: Success, </a:t>
            </a:r>
            <a:r>
              <a:rPr lang="en-GB" sz="2400" dirty="0">
                <a:solidFill>
                  <a:srgbClr val="000000"/>
                </a:solidFill>
                <a:latin typeface="Arial" charset="0"/>
                <a:cs typeface="Arial" charset="0"/>
              </a:rPr>
              <a:t>what is </a:t>
            </a:r>
            <a:r>
              <a:rPr lang="en-GB" sz="2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done to…</a:t>
            </a: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71550" lvl="1" indent="-51435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 algn="r">
              <a:lnSpc>
                <a:spcPct val="90000"/>
              </a:lnSpc>
              <a:spcBef>
                <a:spcPct val="20000"/>
              </a:spcBef>
            </a:pPr>
            <a:r>
              <a:rPr lang="en-GB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(Safety II)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06556" y="1433390"/>
            <a:ext cx="44649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Brussels, 2nd/3rd June 2015</a:t>
            </a:r>
            <a:endParaRPr lang="pt-PT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8EF96-AB53-4DFB-BF47-7948DBFD5E16}" type="slidenum">
              <a:rPr lang="pt-PT" smtClean="0"/>
              <a:pPr/>
              <a:t>9</a:t>
            </a:fld>
            <a:endParaRPr lang="pt-PT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342212"/>
            <a:ext cx="3776350" cy="260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0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2097</TotalTime>
  <Words>1398</Words>
  <Application>Microsoft Office PowerPoint</Application>
  <PresentationFormat>On-screen Show (4:3)</PresentationFormat>
  <Paragraphs>434</Paragraphs>
  <Slides>32</Slides>
  <Notes>31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Visio</vt:lpstr>
      <vt:lpstr>Slide</vt:lpstr>
      <vt:lpstr>Modelling and Probing ATM automation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Santos</dc:creator>
  <cp:lastModifiedBy>Paula Santos</cp:lastModifiedBy>
  <cp:revision>164</cp:revision>
  <cp:lastPrinted>2015-04-30T09:25:15Z</cp:lastPrinted>
  <dcterms:created xsi:type="dcterms:W3CDTF">2013-03-14T13:57:15Z</dcterms:created>
  <dcterms:modified xsi:type="dcterms:W3CDTF">2015-05-28T16:12:51Z</dcterms:modified>
</cp:coreProperties>
</file>