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22"/>
  </p:notesMasterIdLst>
  <p:handoutMasterIdLst>
    <p:handoutMasterId r:id="rId23"/>
  </p:handoutMasterIdLst>
  <p:sldIdLst>
    <p:sldId id="256" r:id="rId6"/>
    <p:sldId id="262" r:id="rId7"/>
    <p:sldId id="276" r:id="rId8"/>
    <p:sldId id="264" r:id="rId9"/>
    <p:sldId id="277" r:id="rId10"/>
    <p:sldId id="267" r:id="rId11"/>
    <p:sldId id="268" r:id="rId12"/>
    <p:sldId id="269" r:id="rId13"/>
    <p:sldId id="270" r:id="rId14"/>
    <p:sldId id="271" r:id="rId15"/>
    <p:sldId id="272" r:id="rId16"/>
    <p:sldId id="273" r:id="rId17"/>
    <p:sldId id="265" r:id="rId18"/>
    <p:sldId id="279" r:id="rId19"/>
    <p:sldId id="274" r:id="rId20"/>
    <p:sldId id="260" r:id="rId21"/>
  </p:sldIdLst>
  <p:sldSz cx="9144000" cy="6858000" type="screen4x3"/>
  <p:notesSz cx="6865938" cy="9998075"/>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BBEA"/>
    <a:srgbClr val="4EA9E3"/>
    <a:srgbClr val="FEEB53"/>
    <a:srgbClr val="FFCC00"/>
    <a:srgbClr val="F00847"/>
    <a:srgbClr val="F99911"/>
    <a:srgbClr val="038FD7"/>
    <a:srgbClr val="EF2C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howGuides="1">
      <p:cViewPr varScale="1">
        <p:scale>
          <a:sx n="71" d="100"/>
          <a:sy n="71" d="100"/>
        </p:scale>
        <p:origin x="1296"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49" d="100"/>
          <a:sy n="49" d="100"/>
        </p:scale>
        <p:origin x="2910"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5240" cy="499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59" tIns="48180" rIns="96359" bIns="48180" numCol="1" anchor="t" anchorCtr="0" compatLnSpc="1">
            <a:prstTxWarp prst="textNoShape">
              <a:avLst/>
            </a:prstTxWarp>
          </a:bodyPr>
          <a:lstStyle>
            <a:lvl1pPr>
              <a:defRPr sz="1300"/>
            </a:lvl1pPr>
          </a:lstStyle>
          <a:p>
            <a:endParaRPr lang="en-US" altLang="en-US"/>
          </a:p>
        </p:txBody>
      </p:sp>
      <p:sp>
        <p:nvSpPr>
          <p:cNvPr id="6147" name="Rectangle 3"/>
          <p:cNvSpPr>
            <a:spLocks noGrp="1" noChangeArrowheads="1"/>
          </p:cNvSpPr>
          <p:nvPr>
            <p:ph type="dt" sz="quarter" idx="1"/>
          </p:nvPr>
        </p:nvSpPr>
        <p:spPr bwMode="auto">
          <a:xfrm>
            <a:off x="3890698" y="0"/>
            <a:ext cx="2975240" cy="499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59" tIns="48180" rIns="96359" bIns="48180" numCol="1" anchor="t" anchorCtr="0" compatLnSpc="1">
            <a:prstTxWarp prst="textNoShape">
              <a:avLst/>
            </a:prstTxWarp>
          </a:bodyPr>
          <a:lstStyle>
            <a:lvl1pPr algn="r">
              <a:defRPr sz="1300"/>
            </a:lvl1pPr>
          </a:lstStyle>
          <a:p>
            <a:endParaRPr lang="en-US" altLang="en-US"/>
          </a:p>
        </p:txBody>
      </p:sp>
      <p:sp>
        <p:nvSpPr>
          <p:cNvPr id="6148" name="Rectangle 4"/>
          <p:cNvSpPr>
            <a:spLocks noGrp="1" noChangeArrowheads="1"/>
          </p:cNvSpPr>
          <p:nvPr>
            <p:ph type="ftr" sz="quarter" idx="2"/>
          </p:nvPr>
        </p:nvSpPr>
        <p:spPr bwMode="auto">
          <a:xfrm>
            <a:off x="0" y="9498171"/>
            <a:ext cx="2975240" cy="499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59" tIns="48180" rIns="96359" bIns="48180" numCol="1" anchor="b" anchorCtr="0" compatLnSpc="1">
            <a:prstTxWarp prst="textNoShape">
              <a:avLst/>
            </a:prstTxWarp>
          </a:bodyPr>
          <a:lstStyle>
            <a:lvl1pPr>
              <a:defRPr sz="1300"/>
            </a:lvl1pPr>
          </a:lstStyle>
          <a:p>
            <a:endParaRPr lang="en-US" altLang="en-US"/>
          </a:p>
        </p:txBody>
      </p:sp>
      <p:sp>
        <p:nvSpPr>
          <p:cNvPr id="6149" name="Rectangle 5"/>
          <p:cNvSpPr>
            <a:spLocks noGrp="1" noChangeArrowheads="1"/>
          </p:cNvSpPr>
          <p:nvPr>
            <p:ph type="sldNum" sz="quarter" idx="3"/>
          </p:nvPr>
        </p:nvSpPr>
        <p:spPr bwMode="auto">
          <a:xfrm>
            <a:off x="3890698" y="9498171"/>
            <a:ext cx="2975240" cy="499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59" tIns="48180" rIns="96359" bIns="48180" numCol="1" anchor="b" anchorCtr="0" compatLnSpc="1">
            <a:prstTxWarp prst="textNoShape">
              <a:avLst/>
            </a:prstTxWarp>
          </a:bodyPr>
          <a:lstStyle>
            <a:lvl1pPr algn="r">
              <a:defRPr sz="1300"/>
            </a:lvl1pPr>
          </a:lstStyle>
          <a:p>
            <a:fld id="{79EEAA8B-BF3C-40AF-8A90-485E3667FA26}" type="slidenum">
              <a:rPr lang="en-US" altLang="en-US"/>
              <a:pPr/>
              <a:t>‹N°›</a:t>
            </a:fld>
            <a:endParaRPr lang="en-US" altLang="en-US"/>
          </a:p>
        </p:txBody>
      </p:sp>
    </p:spTree>
    <p:extLst>
      <p:ext uri="{BB962C8B-B14F-4D97-AF65-F5344CB8AC3E}">
        <p14:creationId xmlns:p14="http://schemas.microsoft.com/office/powerpoint/2010/main" val="27156232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5240" cy="499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59" tIns="48180" rIns="96359" bIns="48180" numCol="1" anchor="t" anchorCtr="0" compatLnSpc="1">
            <a:prstTxWarp prst="textNoShape">
              <a:avLst/>
            </a:prstTxWarp>
          </a:bodyPr>
          <a:lstStyle>
            <a:lvl1pPr>
              <a:defRPr sz="1300"/>
            </a:lvl1pPr>
          </a:lstStyle>
          <a:p>
            <a:endParaRPr lang="en-US" altLang="en-US"/>
          </a:p>
        </p:txBody>
      </p:sp>
      <p:sp>
        <p:nvSpPr>
          <p:cNvPr id="8195" name="Rectangle 3"/>
          <p:cNvSpPr>
            <a:spLocks noGrp="1" noChangeArrowheads="1"/>
          </p:cNvSpPr>
          <p:nvPr>
            <p:ph type="dt" idx="1"/>
          </p:nvPr>
        </p:nvSpPr>
        <p:spPr bwMode="auto">
          <a:xfrm>
            <a:off x="3890698" y="0"/>
            <a:ext cx="2975240" cy="499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59" tIns="48180" rIns="96359" bIns="48180" numCol="1" anchor="t" anchorCtr="0" compatLnSpc="1">
            <a:prstTxWarp prst="textNoShape">
              <a:avLst/>
            </a:prstTxWarp>
          </a:bodyPr>
          <a:lstStyle>
            <a:lvl1pPr algn="r">
              <a:defRPr sz="1300"/>
            </a:lvl1pPr>
          </a:lstStyle>
          <a:p>
            <a:endParaRPr lang="en-US" altLang="en-US"/>
          </a:p>
        </p:txBody>
      </p:sp>
      <p:sp>
        <p:nvSpPr>
          <p:cNvPr id="8196" name="Rectangle 4"/>
          <p:cNvSpPr>
            <a:spLocks noGrp="1" noRot="1" noChangeAspect="1" noChangeArrowheads="1" noTextEdit="1"/>
          </p:cNvSpPr>
          <p:nvPr>
            <p:ph type="sldImg" idx="2"/>
          </p:nvPr>
        </p:nvSpPr>
        <p:spPr bwMode="auto">
          <a:xfrm>
            <a:off x="933450" y="749300"/>
            <a:ext cx="4999038" cy="37496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915459" y="4749086"/>
            <a:ext cx="5035021" cy="4499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59" tIns="48180" rIns="96359" bIns="4818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198" name="Rectangle 6"/>
          <p:cNvSpPr>
            <a:spLocks noGrp="1" noChangeArrowheads="1"/>
          </p:cNvSpPr>
          <p:nvPr>
            <p:ph type="ftr" sz="quarter" idx="4"/>
          </p:nvPr>
        </p:nvSpPr>
        <p:spPr bwMode="auto">
          <a:xfrm>
            <a:off x="0" y="9498171"/>
            <a:ext cx="2975240" cy="499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59" tIns="48180" rIns="96359" bIns="48180" numCol="1" anchor="b" anchorCtr="0" compatLnSpc="1">
            <a:prstTxWarp prst="textNoShape">
              <a:avLst/>
            </a:prstTxWarp>
          </a:bodyPr>
          <a:lstStyle>
            <a:lvl1pPr>
              <a:defRPr sz="1300"/>
            </a:lvl1pPr>
          </a:lstStyle>
          <a:p>
            <a:endParaRPr lang="en-US" altLang="en-US"/>
          </a:p>
        </p:txBody>
      </p:sp>
      <p:sp>
        <p:nvSpPr>
          <p:cNvPr id="8199" name="Rectangle 7"/>
          <p:cNvSpPr>
            <a:spLocks noGrp="1" noChangeArrowheads="1"/>
          </p:cNvSpPr>
          <p:nvPr>
            <p:ph type="sldNum" sz="quarter" idx="5"/>
          </p:nvPr>
        </p:nvSpPr>
        <p:spPr bwMode="auto">
          <a:xfrm>
            <a:off x="3890698" y="9498171"/>
            <a:ext cx="2975240" cy="499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59" tIns="48180" rIns="96359" bIns="48180" numCol="1" anchor="b" anchorCtr="0" compatLnSpc="1">
            <a:prstTxWarp prst="textNoShape">
              <a:avLst/>
            </a:prstTxWarp>
          </a:bodyPr>
          <a:lstStyle>
            <a:lvl1pPr algn="r">
              <a:defRPr sz="1300"/>
            </a:lvl1pPr>
          </a:lstStyle>
          <a:p>
            <a:fld id="{FA125E8B-D1B0-45D8-BC0A-2DF3623942AD}" type="slidenum">
              <a:rPr lang="en-US" altLang="en-US"/>
              <a:pPr/>
              <a:t>‹N°›</a:t>
            </a:fld>
            <a:endParaRPr lang="en-US" altLang="en-US"/>
          </a:p>
        </p:txBody>
      </p:sp>
    </p:spTree>
    <p:extLst>
      <p:ext uri="{BB962C8B-B14F-4D97-AF65-F5344CB8AC3E}">
        <p14:creationId xmlns:p14="http://schemas.microsoft.com/office/powerpoint/2010/main" val="313649639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3450" y="749300"/>
            <a:ext cx="1851025" cy="1389063"/>
          </a:xfrm>
        </p:spPr>
      </p:sp>
      <p:sp>
        <p:nvSpPr>
          <p:cNvPr id="3" name="Espace réservé des commentaires 2"/>
          <p:cNvSpPr>
            <a:spLocks noGrp="1"/>
          </p:cNvSpPr>
          <p:nvPr>
            <p:ph type="body" idx="1"/>
          </p:nvPr>
        </p:nvSpPr>
        <p:spPr>
          <a:xfrm>
            <a:off x="336625" y="2550765"/>
            <a:ext cx="6120680" cy="6697455"/>
          </a:xfrm>
        </p:spPr>
        <p:txBody>
          <a:bodyPr/>
          <a:lstStyle/>
          <a:p>
            <a:r>
              <a:rPr lang="fr-FR" sz="1600" dirty="0" smtClean="0">
                <a:latin typeface="Arial" panose="020B0604020202020204" pitchFamily="34" charset="0"/>
                <a:cs typeface="Arial" panose="020B0604020202020204" pitchFamily="34" charset="0"/>
              </a:rPr>
              <a:t>The </a:t>
            </a:r>
            <a:r>
              <a:rPr lang="en-US" sz="1600" dirty="0" smtClean="0">
                <a:latin typeface="Arial" panose="020B0604020202020204" pitchFamily="34" charset="0"/>
                <a:cs typeface="Arial" panose="020B0604020202020204" pitchFamily="34" charset="0"/>
              </a:rPr>
              <a:t>contribution of automation to </a:t>
            </a:r>
            <a:r>
              <a:rPr lang="en-US" sz="1600" dirty="0">
                <a:latin typeface="Arial" panose="020B0604020202020204" pitchFamily="34" charset="0"/>
                <a:cs typeface="Arial" panose="020B0604020202020204" pitchFamily="34" charset="0"/>
              </a:rPr>
              <a:t>safety during the past decades </a:t>
            </a:r>
            <a:r>
              <a:rPr lang="en-US" sz="1600" dirty="0" smtClean="0">
                <a:latin typeface="Arial" panose="020B0604020202020204" pitchFamily="34" charset="0"/>
                <a:cs typeface="Arial" panose="020B0604020202020204" pitchFamily="34" charset="0"/>
              </a:rPr>
              <a:t>is huge</a:t>
            </a:r>
            <a:r>
              <a:rPr lang="en-US" sz="1600" dirty="0">
                <a:latin typeface="Arial" panose="020B0604020202020204" pitchFamily="34" charset="0"/>
                <a:cs typeface="Arial" panose="020B0604020202020204" pitchFamily="34" charset="0"/>
              </a:rPr>
              <a:t>. No doubt about this. This </a:t>
            </a:r>
            <a:r>
              <a:rPr lang="en-US" sz="1600" dirty="0" smtClean="0">
                <a:latin typeface="Arial" panose="020B0604020202020204" pitchFamily="34" charset="0"/>
                <a:cs typeface="Arial" panose="020B0604020202020204" pitchFamily="34" charset="0"/>
              </a:rPr>
              <a:t>has been </a:t>
            </a:r>
            <a:r>
              <a:rPr lang="en-US" sz="1600" dirty="0">
                <a:latin typeface="Arial" panose="020B0604020202020204" pitchFamily="34" charset="0"/>
                <a:cs typeface="Arial" panose="020B0604020202020204" pitchFamily="34" charset="0"/>
              </a:rPr>
              <a:t>widely recognized</a:t>
            </a:r>
            <a:r>
              <a:rPr lang="en-US" sz="1600" dirty="0" smtClean="0">
                <a:latin typeface="Arial" panose="020B0604020202020204" pitchFamily="34" charset="0"/>
                <a:cs typeface="Arial" panose="020B0604020202020204" pitchFamily="34" charset="0"/>
              </a:rPr>
              <a:t>.</a:t>
            </a:r>
          </a:p>
          <a:p>
            <a:r>
              <a:rPr lang="en-US" sz="1600" dirty="0" smtClean="0">
                <a:latin typeface="Arial" panose="020B0604020202020204" pitchFamily="34" charset="0"/>
                <a:cs typeface="Arial" panose="020B0604020202020204" pitchFamily="34" charset="0"/>
              </a:rPr>
              <a:t>Nevertheless</a:t>
            </a:r>
            <a:r>
              <a:rPr lang="en-US" sz="160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f</a:t>
            </a:r>
            <a:r>
              <a:rPr lang="en-US" sz="1600" dirty="0">
                <a:latin typeface="Arial" panose="020B0604020202020204" pitchFamily="34" charset="0"/>
                <a:cs typeface="Arial" panose="020B0604020202020204" pitchFamily="34" charset="0"/>
              </a:rPr>
              <a:t>rom the </a:t>
            </a:r>
            <a:r>
              <a:rPr lang="en-GB" sz="1600" dirty="0">
                <a:latin typeface="Arial" panose="020B0604020202020204" pitchFamily="34" charset="0"/>
                <a:cs typeface="Arial" panose="020B0604020202020204" pitchFamily="34" charset="0"/>
              </a:rPr>
              <a:t>Cali CFIT accident in 1995 to the mid-air collision in </a:t>
            </a:r>
            <a:r>
              <a:rPr lang="en-GB" sz="1600" dirty="0" err="1">
                <a:latin typeface="Arial" panose="020B0604020202020204" pitchFamily="34" charset="0"/>
                <a:cs typeface="Arial" panose="020B0604020202020204" pitchFamily="34" charset="0"/>
              </a:rPr>
              <a:t>Uberligen</a:t>
            </a:r>
            <a:r>
              <a:rPr lang="en-GB" sz="1600" dirty="0">
                <a:latin typeface="Arial" panose="020B0604020202020204" pitchFamily="34" charset="0"/>
                <a:cs typeface="Arial" panose="020B0604020202020204" pitchFamily="34" charset="0"/>
              </a:rPr>
              <a:t> in 2002 and others later, examples are numerous where automation </a:t>
            </a:r>
            <a:r>
              <a:rPr lang="en-US" sz="1600" dirty="0">
                <a:latin typeface="Arial" panose="020B0604020202020204" pitchFamily="34" charset="0"/>
                <a:cs typeface="Arial" panose="020B0604020202020204" pitchFamily="34" charset="0"/>
              </a:rPr>
              <a:t>have </a:t>
            </a:r>
            <a:r>
              <a:rPr lang="en-US" sz="1600" dirty="0" smtClean="0">
                <a:latin typeface="Arial" panose="020B0604020202020204" pitchFamily="34" charset="0"/>
                <a:cs typeface="Arial" panose="020B0604020202020204" pitchFamily="34" charset="0"/>
              </a:rPr>
              <a:t>been </a:t>
            </a:r>
            <a:r>
              <a:rPr lang="en-US" sz="1600" dirty="0">
                <a:latin typeface="Arial" panose="020B0604020202020204" pitchFamily="34" charset="0"/>
                <a:cs typeface="Arial" panose="020B0604020202020204" pitchFamily="34" charset="0"/>
              </a:rPr>
              <a:t>involved as factors in high profile accident </a:t>
            </a:r>
            <a:r>
              <a:rPr lang="en-US" sz="1600" dirty="0" smtClean="0">
                <a:latin typeface="Arial" panose="020B0604020202020204" pitchFamily="34" charset="0"/>
                <a:cs typeface="Arial" panose="020B0604020202020204" pitchFamily="34" charset="0"/>
              </a:rPr>
              <a:t>scenarios</a:t>
            </a:r>
            <a:r>
              <a:rPr lang="en-GB" sz="1600" dirty="0" smtClean="0">
                <a:latin typeface="Arial" panose="020B0604020202020204" pitchFamily="34" charset="0"/>
                <a:cs typeface="Arial" panose="020B0604020202020204" pitchFamily="34" charset="0"/>
              </a:rPr>
              <a:t>. Contribution of automation to accident is also a reality which must be better understood.</a:t>
            </a:r>
          </a:p>
          <a:p>
            <a:endParaRPr lang="fr-FR" sz="1600" dirty="0">
              <a:latin typeface="Arial" panose="020B0604020202020204" pitchFamily="34" charset="0"/>
              <a:cs typeface="Arial" panose="020B0604020202020204" pitchFamily="34" charset="0"/>
            </a:endParaRPr>
          </a:p>
          <a:p>
            <a:r>
              <a:rPr lang="en-GB" sz="1600" dirty="0" smtClean="0">
                <a:latin typeface="Arial" panose="020B0604020202020204" pitchFamily="34" charset="0"/>
                <a:cs typeface="Arial" panose="020B0604020202020204" pitchFamily="34" charset="0"/>
              </a:rPr>
              <a:t>We know from past accident that f</a:t>
            </a:r>
            <a:r>
              <a:rPr lang="en-US" sz="1600" dirty="0" err="1" smtClean="0">
                <a:latin typeface="Arial" panose="020B0604020202020204" pitchFamily="34" charset="0"/>
                <a:cs typeface="Arial" panose="020B0604020202020204" pitchFamily="34" charset="0"/>
              </a:rPr>
              <a:t>eedback</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about non consequence </a:t>
            </a:r>
            <a:r>
              <a:rPr lang="en-US" sz="1600" dirty="0" smtClean="0">
                <a:latin typeface="Arial" panose="020B0604020202020204" pitchFamily="34" charset="0"/>
                <a:cs typeface="Arial" panose="020B0604020202020204" pitchFamily="34" charset="0"/>
              </a:rPr>
              <a:t>events (automation mismanagement</a:t>
            </a:r>
            <a:r>
              <a:rPr lang="en-US" sz="1600" dirty="0">
                <a:latin typeface="Arial" panose="020B0604020202020204" pitchFamily="34" charset="0"/>
                <a:cs typeface="Arial" panose="020B0604020202020204" pitchFamily="34" charset="0"/>
              </a:rPr>
              <a:t>, failure or anomaly) during daily flight provide opportunities for improvements. </a:t>
            </a:r>
            <a:r>
              <a:rPr lang="en-US" sz="1600" dirty="0" smtClean="0">
                <a:latin typeface="Arial" panose="020B0604020202020204" pitchFamily="34" charset="0"/>
                <a:cs typeface="Arial" panose="020B0604020202020204" pitchFamily="34" charset="0"/>
              </a:rPr>
              <a:t>But </a:t>
            </a:r>
            <a:r>
              <a:rPr lang="en-US" sz="1600" dirty="0">
                <a:latin typeface="Arial" panose="020B0604020202020204" pitchFamily="34" charset="0"/>
                <a:cs typeface="Arial" panose="020B0604020202020204" pitchFamily="34" charset="0"/>
              </a:rPr>
              <a:t>this can only be done if the events are made visible and analyzed in a relevant manner. </a:t>
            </a:r>
            <a:endParaRPr lang="fr-FR"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Basic safety assumptions could be challenged more easily.  </a:t>
            </a:r>
            <a:r>
              <a:rPr lang="en-US" sz="1600" dirty="0" smtClean="0">
                <a:latin typeface="Arial" panose="020B0604020202020204" pitchFamily="34" charset="0"/>
                <a:cs typeface="Arial" panose="020B0604020202020204" pitchFamily="34" charset="0"/>
              </a:rPr>
              <a:t>We </a:t>
            </a:r>
            <a:r>
              <a:rPr lang="en-US" sz="1600" dirty="0">
                <a:latin typeface="Arial" panose="020B0604020202020204" pitchFamily="34" charset="0"/>
                <a:cs typeface="Arial" panose="020B0604020202020204" pitchFamily="34" charset="0"/>
              </a:rPr>
              <a:t>have today enough events and monitoring tools to “test” these assumptions, in a non-destructive way unlike accident. </a:t>
            </a:r>
            <a:endParaRPr lang="en-US" sz="1600" dirty="0" smtClean="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There is not always a need of massive data to initiate actions. </a:t>
            </a:r>
            <a:endParaRPr lang="fr-FR"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A single event revealing a high risk operational error in a single airline could trigger large and costless “inspections” worldwide through FDM or other monitoring programs. </a:t>
            </a:r>
            <a:endParaRPr lang="fr-FR" sz="1600" dirty="0">
              <a:latin typeface="Arial" panose="020B0604020202020204" pitchFamily="34" charset="0"/>
              <a:cs typeface="Arial" panose="020B0604020202020204" pitchFamily="34" charset="0"/>
            </a:endParaRPr>
          </a:p>
          <a:p>
            <a:endParaRPr lang="en-GB" sz="1600" dirty="0" smtClean="0">
              <a:latin typeface="Arial" panose="020B0604020202020204" pitchFamily="34" charset="0"/>
              <a:cs typeface="Arial" panose="020B0604020202020204" pitchFamily="34" charset="0"/>
            </a:endParaRPr>
          </a:p>
          <a:p>
            <a:r>
              <a:rPr lang="en-GB" sz="1600" dirty="0" smtClean="0">
                <a:latin typeface="Arial" panose="020B0604020202020204" pitchFamily="34" charset="0"/>
                <a:cs typeface="Arial" panose="020B0604020202020204" pitchFamily="34" charset="0"/>
              </a:rPr>
              <a:t>Optimizing safety </a:t>
            </a:r>
            <a:r>
              <a:rPr lang="en-GB" sz="1600" dirty="0">
                <a:latin typeface="Arial" panose="020B0604020202020204" pitchFamily="34" charset="0"/>
                <a:cs typeface="Arial" panose="020B0604020202020204" pitchFamily="34" charset="0"/>
              </a:rPr>
              <a:t>benefits </a:t>
            </a:r>
            <a:r>
              <a:rPr lang="en-GB" sz="1600" dirty="0" smtClean="0">
                <a:latin typeface="Arial" panose="020B0604020202020204" pitchFamily="34" charset="0"/>
                <a:cs typeface="Arial" panose="020B0604020202020204" pitchFamily="34" charset="0"/>
              </a:rPr>
              <a:t>from </a:t>
            </a:r>
            <a:r>
              <a:rPr lang="en-GB" sz="1600" dirty="0">
                <a:latin typeface="Arial" panose="020B0604020202020204" pitchFamily="34" charset="0"/>
                <a:cs typeface="Arial" panose="020B0604020202020204" pitchFamily="34" charset="0"/>
              </a:rPr>
              <a:t>automations </a:t>
            </a:r>
            <a:r>
              <a:rPr lang="en-GB" sz="1600" dirty="0" smtClean="0">
                <a:latin typeface="Arial" panose="020B0604020202020204" pitchFamily="34" charset="0"/>
                <a:cs typeface="Arial" panose="020B0604020202020204" pitchFamily="34" charset="0"/>
              </a:rPr>
              <a:t>while </a:t>
            </a:r>
            <a:r>
              <a:rPr lang="en-GB" sz="1600" dirty="0">
                <a:latin typeface="Arial" panose="020B0604020202020204" pitchFamily="34" charset="0"/>
                <a:cs typeface="Arial" panose="020B0604020202020204" pitchFamily="34" charset="0"/>
              </a:rPr>
              <a:t>minimizing their drawbacks is our objective.</a:t>
            </a:r>
            <a:endParaRPr lang="fr-FR" sz="1600" dirty="0">
              <a:latin typeface="Arial" panose="020B0604020202020204" pitchFamily="34" charset="0"/>
              <a:cs typeface="Arial" panose="020B0604020202020204" pitchFamily="34" charset="0"/>
            </a:endParaRPr>
          </a:p>
          <a:p>
            <a:endParaRPr lang="fr-FR"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 </a:t>
            </a:r>
            <a:endParaRPr lang="fr-FR" sz="1600" dirty="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We </a:t>
            </a:r>
            <a:r>
              <a:rPr lang="en-US" sz="1600" dirty="0">
                <a:latin typeface="Arial" panose="020B0604020202020204" pitchFamily="34" charset="0"/>
                <a:cs typeface="Arial" panose="020B0604020202020204" pitchFamily="34" charset="0"/>
              </a:rPr>
              <a:t>have a good example with what maintenance, manufacturer and authorities do when they have discovered a single critical system malfunctions or structural failure. They do not wait for multiple events and trends before inspecting a whole fleet of aircraft. </a:t>
            </a:r>
            <a:endParaRPr lang="fr-FR"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Today in the operational field, policies, procedures, practices and training are becoming more standardized. Most of LOC related safety concerns detected and addressed in an airline are potentially an issue in other airlines. In other words operational failures around the world are becoming more « predictable ». Taking a better advantage of it is less expensive than the costs induced by catastrophic accidents</a:t>
            </a:r>
            <a:r>
              <a:rPr lang="en-GB" sz="1600" dirty="0">
                <a:latin typeface="Arial" panose="020B0604020202020204" pitchFamily="34" charset="0"/>
                <a:cs typeface="Arial" panose="020B0604020202020204" pitchFamily="34" charset="0"/>
              </a:rPr>
              <a:t>.  </a:t>
            </a:r>
            <a:endParaRPr lang="fr-FR"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FA125E8B-D1B0-45D8-BC0A-2DF3623942AD}" type="slidenum">
              <a:rPr lang="en-US" altLang="en-US" smtClean="0"/>
              <a:pPr/>
              <a:t>1</a:t>
            </a:fld>
            <a:endParaRPr lang="en-US" altLang="en-US"/>
          </a:p>
        </p:txBody>
      </p:sp>
    </p:spTree>
    <p:extLst>
      <p:ext uri="{BB962C8B-B14F-4D97-AF65-F5344CB8AC3E}">
        <p14:creationId xmlns:p14="http://schemas.microsoft.com/office/powerpoint/2010/main" val="2489145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3450" y="749300"/>
            <a:ext cx="1851447" cy="1388732"/>
          </a:xfrm>
        </p:spPr>
      </p:sp>
      <p:sp>
        <p:nvSpPr>
          <p:cNvPr id="3" name="Espace réservé des commentaires 2"/>
          <p:cNvSpPr>
            <a:spLocks noGrp="1"/>
          </p:cNvSpPr>
          <p:nvPr>
            <p:ph type="body" idx="1"/>
          </p:nvPr>
        </p:nvSpPr>
        <p:spPr>
          <a:xfrm>
            <a:off x="480641" y="2138032"/>
            <a:ext cx="5469838" cy="7110188"/>
          </a:xfrm>
        </p:spPr>
        <p:txBody>
          <a:bodyPr/>
          <a:lstStyle/>
          <a:p>
            <a:r>
              <a:rPr lang="en-GB" sz="1600" b="1" dirty="0" smtClean="0">
                <a:latin typeface="Arial" panose="020B0604020202020204" pitchFamily="34" charset="0"/>
                <a:cs typeface="Arial" panose="020B0604020202020204" pitchFamily="34" charset="0"/>
              </a:rPr>
              <a:t>&gt; CPDLC</a:t>
            </a:r>
            <a:endParaRPr lang="fr-FR"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Reliable </a:t>
            </a:r>
            <a:r>
              <a:rPr lang="en-GB" sz="1600" dirty="0" smtClean="0">
                <a:latin typeface="Arial" panose="020B0604020202020204" pitchFamily="34" charset="0"/>
                <a:cs typeface="Arial" panose="020B0604020202020204" pitchFamily="34" charset="0"/>
              </a:rPr>
              <a:t>&amp; “</a:t>
            </a:r>
            <a:r>
              <a:rPr lang="en-GB" sz="1600" dirty="0">
                <a:latin typeface="Arial" panose="020B0604020202020204" pitchFamily="34" charset="0"/>
                <a:cs typeface="Arial" panose="020B0604020202020204" pitchFamily="34" charset="0"/>
              </a:rPr>
              <a:t>fail safe” Pilot/ATC com. are key </a:t>
            </a:r>
            <a:r>
              <a:rPr lang="en-GB" sz="1600" dirty="0" smtClean="0">
                <a:latin typeface="Arial" panose="020B0604020202020204" pitchFamily="34" charset="0"/>
                <a:cs typeface="Arial" panose="020B0604020202020204" pitchFamily="34" charset="0"/>
              </a:rPr>
              <a:t>for MAC prev.</a:t>
            </a:r>
            <a:endParaRPr lang="fr-FR"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By resolving ambiguities and getting rid of multiple sources of error CPDLC were expected to reduce the mid-air collision risk. After its implementation, both air traffic controllers and pilots realised that new type of errors have emerged.  </a:t>
            </a:r>
            <a:endParaRPr lang="fr-FR" sz="1600" dirty="0">
              <a:latin typeface="Arial" panose="020B0604020202020204" pitchFamily="34" charset="0"/>
              <a:cs typeface="Arial" panose="020B0604020202020204" pitchFamily="34" charset="0"/>
            </a:endParaRPr>
          </a:p>
          <a:p>
            <a:r>
              <a:rPr lang="en-GB" sz="1600" dirty="0" err="1" smtClean="0">
                <a:latin typeface="Arial" panose="020B0604020202020204" pitchFamily="34" charset="0"/>
                <a:cs typeface="Arial" panose="020B0604020202020204" pitchFamily="34" charset="0"/>
              </a:rPr>
              <a:t>Skybrary</a:t>
            </a:r>
            <a:r>
              <a:rPr lang="en-GB" sz="1600" dirty="0" smtClean="0">
                <a:latin typeface="Arial" panose="020B0604020202020204" pitchFamily="34" charset="0"/>
                <a:cs typeface="Arial" panose="020B0604020202020204" pitchFamily="34" charset="0"/>
              </a:rPr>
              <a:t> has published an interesting review of it.</a:t>
            </a:r>
          </a:p>
          <a:p>
            <a:r>
              <a:rPr lang="en-GB" sz="1600" dirty="0" smtClean="0">
                <a:latin typeface="Arial" panose="020B0604020202020204" pitchFamily="34" charset="0"/>
                <a:cs typeface="Arial" panose="020B0604020202020204" pitchFamily="34" charset="0"/>
              </a:rPr>
              <a:t>Unlike data </a:t>
            </a:r>
            <a:r>
              <a:rPr lang="en-GB" sz="1600" dirty="0">
                <a:latin typeface="Arial" panose="020B0604020202020204" pitchFamily="34" charset="0"/>
                <a:cs typeface="Arial" panose="020B0604020202020204" pitchFamily="34" charset="0"/>
              </a:rPr>
              <a:t>from FDR which can be automatically processed to detect anomalies, CPDLC data (when recorded) cannot be analysed the same way. </a:t>
            </a:r>
            <a:endParaRPr lang="en-GB" sz="1600" dirty="0" smtClean="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C</a:t>
            </a:r>
            <a:r>
              <a:rPr lang="en-GB" sz="1600" dirty="0" smtClean="0">
                <a:latin typeface="Arial" panose="020B0604020202020204" pitchFamily="34" charset="0"/>
                <a:cs typeface="Arial" panose="020B0604020202020204" pitchFamily="34" charset="0"/>
              </a:rPr>
              <a:t>lassic </a:t>
            </a:r>
            <a:r>
              <a:rPr lang="en-GB" sz="1600" dirty="0">
                <a:latin typeface="Arial" panose="020B0604020202020204" pitchFamily="34" charset="0"/>
                <a:cs typeface="Arial" panose="020B0604020202020204" pitchFamily="34" charset="0"/>
              </a:rPr>
              <a:t>reporting programs must be better used to understand error scenarios. </a:t>
            </a:r>
            <a:endParaRPr lang="en-GB" sz="1600" dirty="0" smtClean="0">
              <a:latin typeface="Arial" panose="020B0604020202020204" pitchFamily="34" charset="0"/>
              <a:cs typeface="Arial" panose="020B0604020202020204" pitchFamily="34" charset="0"/>
            </a:endParaRPr>
          </a:p>
          <a:p>
            <a:r>
              <a:rPr lang="en-GB" sz="1600" dirty="0" smtClean="0">
                <a:latin typeface="Arial" panose="020B0604020202020204" pitchFamily="34" charset="0"/>
                <a:cs typeface="Arial" panose="020B0604020202020204" pitchFamily="34" charset="0"/>
              </a:rPr>
              <a:t>One </a:t>
            </a:r>
            <a:r>
              <a:rPr lang="en-GB" sz="1600" dirty="0">
                <a:latin typeface="Arial" panose="020B0604020202020204" pitchFamily="34" charset="0"/>
                <a:cs typeface="Arial" panose="020B0604020202020204" pitchFamily="34" charset="0"/>
              </a:rPr>
              <a:t>way is to merge pilots and ATC report data base in order to capture complementary perspective about the same event. </a:t>
            </a:r>
            <a:endParaRPr lang="en-GB" sz="1600" dirty="0" smtClean="0">
              <a:latin typeface="Arial" panose="020B0604020202020204" pitchFamily="34" charset="0"/>
              <a:cs typeface="Arial" panose="020B0604020202020204" pitchFamily="34" charset="0"/>
            </a:endParaRPr>
          </a:p>
          <a:p>
            <a:r>
              <a:rPr lang="en-GB" sz="1600" dirty="0" smtClean="0">
                <a:latin typeface="Arial" panose="020B0604020202020204" pitchFamily="34" charset="0"/>
                <a:cs typeface="Arial" panose="020B0604020202020204" pitchFamily="34" charset="0"/>
              </a:rPr>
              <a:t>Such </a:t>
            </a:r>
            <a:r>
              <a:rPr lang="en-GB" sz="1600" dirty="0">
                <a:latin typeface="Arial" panose="020B0604020202020204" pitchFamily="34" charset="0"/>
                <a:cs typeface="Arial" panose="020B0604020202020204" pitchFamily="34" charset="0"/>
              </a:rPr>
              <a:t>initiatives are already in place and should </a:t>
            </a:r>
            <a:r>
              <a:rPr lang="en-GB" sz="1600" dirty="0" smtClean="0">
                <a:latin typeface="Arial" panose="020B0604020202020204" pitchFamily="34" charset="0"/>
                <a:cs typeface="Arial" panose="020B0604020202020204" pitchFamily="34" charset="0"/>
              </a:rPr>
              <a:t>be developed </a:t>
            </a:r>
            <a:r>
              <a:rPr lang="en-GB" sz="1600" dirty="0">
                <a:latin typeface="Arial" panose="020B0604020202020204" pitchFamily="34" charset="0"/>
                <a:cs typeface="Arial" panose="020B0604020202020204" pitchFamily="34" charset="0"/>
              </a:rPr>
              <a:t>further</a:t>
            </a:r>
            <a:r>
              <a:rPr lang="en-GB" sz="1600" dirty="0" smtClean="0">
                <a:latin typeface="Arial" panose="020B0604020202020204" pitchFamily="34" charset="0"/>
                <a:cs typeface="Arial" panose="020B0604020202020204" pitchFamily="34" charset="0"/>
              </a:rPr>
              <a:t>.</a:t>
            </a:r>
            <a:endParaRPr lang="fr-FR" sz="1600"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FA125E8B-D1B0-45D8-BC0A-2DF3623942AD}" type="slidenum">
              <a:rPr lang="en-US" altLang="en-US" smtClean="0"/>
              <a:pPr/>
              <a:t>10</a:t>
            </a:fld>
            <a:endParaRPr lang="en-US" altLang="en-US"/>
          </a:p>
        </p:txBody>
      </p:sp>
    </p:spTree>
    <p:extLst>
      <p:ext uri="{BB962C8B-B14F-4D97-AF65-F5344CB8AC3E}">
        <p14:creationId xmlns:p14="http://schemas.microsoft.com/office/powerpoint/2010/main" val="2580460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3450" y="749300"/>
            <a:ext cx="2499519" cy="1874838"/>
          </a:xfrm>
        </p:spPr>
      </p:sp>
      <p:sp>
        <p:nvSpPr>
          <p:cNvPr id="3" name="Espace réservé des commentaires 2"/>
          <p:cNvSpPr>
            <a:spLocks noGrp="1"/>
          </p:cNvSpPr>
          <p:nvPr>
            <p:ph type="body" idx="1"/>
          </p:nvPr>
        </p:nvSpPr>
        <p:spPr>
          <a:xfrm>
            <a:off x="915459" y="2624138"/>
            <a:ext cx="5035021" cy="6624082"/>
          </a:xfrm>
        </p:spPr>
        <p:txBody>
          <a:bodyPr/>
          <a:lstStyle/>
          <a:p>
            <a:pPr>
              <a:lnSpc>
                <a:spcPct val="150000"/>
              </a:lnSpc>
              <a:spcBef>
                <a:spcPts val="0"/>
              </a:spcBef>
            </a:pPr>
            <a:endParaRPr lang="en-GB" sz="1600" b="1" dirty="0" smtClean="0">
              <a:latin typeface="Arial" panose="020B0604020202020204" pitchFamily="34" charset="0"/>
              <a:cs typeface="Arial" panose="020B0604020202020204" pitchFamily="34" charset="0"/>
            </a:endParaRPr>
          </a:p>
          <a:p>
            <a:pPr>
              <a:lnSpc>
                <a:spcPct val="150000"/>
              </a:lnSpc>
              <a:spcBef>
                <a:spcPts val="0"/>
              </a:spcBef>
            </a:pPr>
            <a:r>
              <a:rPr lang="en-GB" sz="1600" b="1" dirty="0" smtClean="0">
                <a:latin typeface="Arial" panose="020B0604020202020204" pitchFamily="34" charset="0"/>
                <a:cs typeface="Arial" panose="020B0604020202020204" pitchFamily="34" charset="0"/>
              </a:rPr>
              <a:t>&gt; </a:t>
            </a:r>
            <a:r>
              <a:rPr lang="en-GB" sz="1600" b="1" dirty="0">
                <a:latin typeface="Arial" panose="020B0604020202020204" pitchFamily="34" charset="0"/>
                <a:cs typeface="Arial" panose="020B0604020202020204" pitchFamily="34" charset="0"/>
              </a:rPr>
              <a:t>Mode S Enhanced Surveillance &amp; ADS-B</a:t>
            </a:r>
            <a:endParaRPr lang="fr-FR" sz="1600" dirty="0">
              <a:latin typeface="Arial" panose="020B0604020202020204" pitchFamily="34" charset="0"/>
              <a:cs typeface="Arial" panose="020B0604020202020204" pitchFamily="34" charset="0"/>
            </a:endParaRPr>
          </a:p>
          <a:p>
            <a:pPr>
              <a:lnSpc>
                <a:spcPct val="150000"/>
              </a:lnSpc>
              <a:spcBef>
                <a:spcPts val="0"/>
              </a:spcBef>
            </a:pPr>
            <a:r>
              <a:rPr lang="en-GB" sz="1600" dirty="0">
                <a:latin typeface="Arial" panose="020B0604020202020204" pitchFamily="34" charset="0"/>
                <a:cs typeface="Arial" panose="020B0604020202020204" pitchFamily="34" charset="0"/>
              </a:rPr>
              <a:t>Altitude, heading and a few other parameters can be cross-checked on the ground by air traffic controllers the same way Pilot Flying and Pilot Monitoring are cross checking each other critical actions. </a:t>
            </a:r>
            <a:endParaRPr lang="fr-FR" sz="1600" dirty="0">
              <a:latin typeface="Arial" panose="020B0604020202020204" pitchFamily="34" charset="0"/>
              <a:cs typeface="Arial" panose="020B0604020202020204" pitchFamily="34" charset="0"/>
            </a:endParaRPr>
          </a:p>
          <a:p>
            <a:pPr>
              <a:lnSpc>
                <a:spcPct val="150000"/>
              </a:lnSpc>
              <a:spcBef>
                <a:spcPts val="0"/>
              </a:spcBef>
            </a:pPr>
            <a:r>
              <a:rPr lang="en-GB" sz="1600" dirty="0">
                <a:latin typeface="Arial" panose="020B0604020202020204" pitchFamily="34" charset="0"/>
                <a:cs typeface="Arial" panose="020B0604020202020204" pitchFamily="34" charset="0"/>
              </a:rPr>
              <a:t> </a:t>
            </a:r>
            <a:endParaRPr lang="fr-FR" sz="1600" dirty="0">
              <a:latin typeface="Arial" panose="020B0604020202020204" pitchFamily="34" charset="0"/>
              <a:cs typeface="Arial" panose="020B0604020202020204" pitchFamily="34" charset="0"/>
            </a:endParaRPr>
          </a:p>
          <a:p>
            <a:pPr>
              <a:lnSpc>
                <a:spcPct val="150000"/>
              </a:lnSpc>
              <a:spcBef>
                <a:spcPts val="0"/>
              </a:spcBef>
            </a:pPr>
            <a:r>
              <a:rPr lang="en-GB" sz="1600" dirty="0">
                <a:latin typeface="Arial" panose="020B0604020202020204" pitchFamily="34" charset="0"/>
                <a:cs typeface="Arial" panose="020B0604020202020204" pitchFamily="34" charset="0"/>
              </a:rPr>
              <a:t>This opportunity is already used in a few countries in Europe. Data should be collected regarding these air/ground cross-checks and its implementation encouraged.</a:t>
            </a:r>
            <a:endParaRPr lang="fr-FR" sz="1600" dirty="0">
              <a:latin typeface="Arial" panose="020B0604020202020204" pitchFamily="34" charset="0"/>
              <a:cs typeface="Arial" panose="020B0604020202020204" pitchFamily="34" charset="0"/>
            </a:endParaRPr>
          </a:p>
          <a:p>
            <a:pPr>
              <a:lnSpc>
                <a:spcPct val="150000"/>
              </a:lnSpc>
              <a:spcBef>
                <a:spcPts val="0"/>
              </a:spcBef>
            </a:pPr>
            <a:r>
              <a:rPr lang="en-GB" sz="1600" b="1" dirty="0">
                <a:latin typeface="Arial" panose="020B0604020202020204" pitchFamily="34" charset="0"/>
                <a:cs typeface="Arial" panose="020B0604020202020204" pitchFamily="34" charset="0"/>
              </a:rPr>
              <a:t/>
            </a:r>
            <a:br>
              <a:rPr lang="en-GB" sz="1600" b="1" dirty="0">
                <a:latin typeface="Arial" panose="020B0604020202020204" pitchFamily="34" charset="0"/>
                <a:cs typeface="Arial" panose="020B0604020202020204" pitchFamily="34" charset="0"/>
              </a:rPr>
            </a:br>
            <a:r>
              <a:rPr lang="en-GB" sz="1600" b="1" dirty="0">
                <a:latin typeface="Arial" panose="020B0604020202020204" pitchFamily="34" charset="0"/>
                <a:cs typeface="Arial" panose="020B0604020202020204" pitchFamily="34" charset="0"/>
              </a:rPr>
              <a:t> </a:t>
            </a:r>
            <a:endParaRPr lang="fr-FR" sz="1600" dirty="0">
              <a:latin typeface="Arial" panose="020B0604020202020204" pitchFamily="34" charset="0"/>
              <a:cs typeface="Arial" panose="020B0604020202020204" pitchFamily="34" charset="0"/>
            </a:endParaRPr>
          </a:p>
          <a:p>
            <a:pPr>
              <a:lnSpc>
                <a:spcPct val="150000"/>
              </a:lnSpc>
              <a:spcBef>
                <a:spcPts val="0"/>
              </a:spcBef>
            </a:pPr>
            <a:endParaRPr lang="en-US" sz="1600"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FA125E8B-D1B0-45D8-BC0A-2DF3623942AD}" type="slidenum">
              <a:rPr lang="en-US" altLang="en-US" smtClean="0"/>
              <a:pPr/>
              <a:t>11</a:t>
            </a:fld>
            <a:endParaRPr lang="en-US" altLang="en-US"/>
          </a:p>
        </p:txBody>
      </p:sp>
    </p:spTree>
    <p:extLst>
      <p:ext uri="{BB962C8B-B14F-4D97-AF65-F5344CB8AC3E}">
        <p14:creationId xmlns:p14="http://schemas.microsoft.com/office/powerpoint/2010/main" val="4010534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3450" y="749300"/>
            <a:ext cx="2067471" cy="1550767"/>
          </a:xfrm>
        </p:spPr>
      </p:sp>
      <p:sp>
        <p:nvSpPr>
          <p:cNvPr id="3" name="Espace réservé des commentaires 2"/>
          <p:cNvSpPr>
            <a:spLocks noGrp="1"/>
          </p:cNvSpPr>
          <p:nvPr>
            <p:ph type="body" idx="1"/>
          </p:nvPr>
        </p:nvSpPr>
        <p:spPr>
          <a:xfrm>
            <a:off x="552649" y="2478757"/>
            <a:ext cx="5688632" cy="6769463"/>
          </a:xfrm>
        </p:spPr>
        <p:txBody>
          <a:bodyPr/>
          <a:lstStyle/>
          <a:p>
            <a:r>
              <a:rPr lang="en-GB" sz="1600" i="1" dirty="0">
                <a:latin typeface="Arial" panose="020B0604020202020204" pitchFamily="34" charset="0"/>
                <a:cs typeface="Arial" panose="020B0604020202020204" pitchFamily="34" charset="0"/>
              </a:rPr>
              <a:t>CFIT accidents are a consequence of pilot loss of terrain separation awareness. Such accidents happen in IMC or at night when no visual and intuitive visual cues to avoid obstacles are available. </a:t>
            </a:r>
            <a:endParaRPr lang="en-GB" sz="1600" i="1" dirty="0" smtClean="0">
              <a:latin typeface="Arial" panose="020B0604020202020204" pitchFamily="34" charset="0"/>
              <a:cs typeface="Arial" panose="020B0604020202020204" pitchFamily="34" charset="0"/>
            </a:endParaRPr>
          </a:p>
          <a:p>
            <a:r>
              <a:rPr lang="en-GB" sz="1600" i="1" dirty="0" smtClean="0">
                <a:latin typeface="Arial" panose="020B0604020202020204" pitchFamily="34" charset="0"/>
                <a:cs typeface="Arial" panose="020B0604020202020204" pitchFamily="34" charset="0"/>
              </a:rPr>
              <a:t>The </a:t>
            </a:r>
            <a:r>
              <a:rPr lang="en-GB" sz="1600" i="1" dirty="0">
                <a:latin typeface="Arial" panose="020B0604020202020204" pitchFamily="34" charset="0"/>
                <a:cs typeface="Arial" panose="020B0604020202020204" pitchFamily="34" charset="0"/>
              </a:rPr>
              <a:t>rate of CFIT has been reduced in such a way that it is no longer the first “killer” of aviation it was before. </a:t>
            </a:r>
            <a:endParaRPr lang="en-GB" sz="1600" i="1" dirty="0" smtClean="0">
              <a:latin typeface="Arial" panose="020B0604020202020204" pitchFamily="34" charset="0"/>
              <a:cs typeface="Arial" panose="020B0604020202020204" pitchFamily="34" charset="0"/>
            </a:endParaRPr>
          </a:p>
          <a:p>
            <a:r>
              <a:rPr lang="en-GB" sz="1600" i="1" dirty="0" smtClean="0">
                <a:latin typeface="Arial" panose="020B0604020202020204" pitchFamily="34" charset="0"/>
                <a:cs typeface="Arial" panose="020B0604020202020204" pitchFamily="34" charset="0"/>
              </a:rPr>
              <a:t>But </a:t>
            </a:r>
            <a:r>
              <a:rPr lang="en-GB" sz="1600" i="1" dirty="0">
                <a:latin typeface="Arial" panose="020B0604020202020204" pitchFamily="34" charset="0"/>
                <a:cs typeface="Arial" panose="020B0604020202020204" pitchFamily="34" charset="0"/>
              </a:rPr>
              <a:t>no, or very few CFIT accidents doesn’t mean “no risk”. </a:t>
            </a:r>
            <a:endParaRPr lang="en-GB" sz="1600" i="1" dirty="0" smtClean="0">
              <a:latin typeface="Arial" panose="020B0604020202020204" pitchFamily="34" charset="0"/>
              <a:cs typeface="Arial" panose="020B0604020202020204" pitchFamily="34" charset="0"/>
            </a:endParaRPr>
          </a:p>
          <a:p>
            <a:r>
              <a:rPr lang="en-GB" sz="1600" i="1" dirty="0" smtClean="0">
                <a:latin typeface="Arial" panose="020B0604020202020204" pitchFamily="34" charset="0"/>
                <a:cs typeface="Arial" panose="020B0604020202020204" pitchFamily="34" charset="0"/>
              </a:rPr>
              <a:t>Automations </a:t>
            </a:r>
            <a:r>
              <a:rPr lang="en-GB" sz="1600" i="1" dirty="0">
                <a:latin typeface="Arial" panose="020B0604020202020204" pitchFamily="34" charset="0"/>
                <a:cs typeface="Arial" panose="020B0604020202020204" pitchFamily="34" charset="0"/>
              </a:rPr>
              <a:t>that have contributed to this accident rate reduction should be monitored and related data collected to assess continuously the way they protect us</a:t>
            </a:r>
            <a:r>
              <a:rPr lang="en-GB" sz="1600" i="1" dirty="0" smtClean="0">
                <a:latin typeface="Arial" panose="020B0604020202020204" pitchFamily="34" charset="0"/>
                <a:cs typeface="Arial" panose="020B0604020202020204" pitchFamily="34" charset="0"/>
              </a:rPr>
              <a:t>.</a:t>
            </a:r>
            <a:endParaRPr lang="fr-FR" sz="1600" dirty="0">
              <a:latin typeface="Arial" panose="020B0604020202020204" pitchFamily="34" charset="0"/>
              <a:cs typeface="Arial" panose="020B0604020202020204" pitchFamily="34" charset="0"/>
            </a:endParaRPr>
          </a:p>
          <a:p>
            <a:endParaRPr lang="fr-FR" sz="1600"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 EGPWS (Enhanced GPWS) and MSAW (Minimum Safety Altitude) warning for ATC</a:t>
            </a:r>
            <a:endParaRPr lang="fr-FR"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 </a:t>
            </a:r>
            <a:endParaRPr lang="fr-FR" sz="1600"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 Use of Auto Pilot basic approach modes during Non-Precision Approaches </a:t>
            </a:r>
            <a:endParaRPr lang="fr-FR"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 </a:t>
            </a:r>
            <a:endParaRPr lang="fr-FR" sz="1600"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 Use of Auto Pilot during GNSS approaches</a:t>
            </a:r>
            <a:endParaRPr lang="fr-FR"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FA125E8B-D1B0-45D8-BC0A-2DF3623942AD}" type="slidenum">
              <a:rPr lang="en-US" altLang="en-US" smtClean="0"/>
              <a:pPr/>
              <a:t>12</a:t>
            </a:fld>
            <a:endParaRPr lang="en-US" altLang="en-US"/>
          </a:p>
        </p:txBody>
      </p:sp>
    </p:spTree>
    <p:extLst>
      <p:ext uri="{BB962C8B-B14F-4D97-AF65-F5344CB8AC3E}">
        <p14:creationId xmlns:p14="http://schemas.microsoft.com/office/powerpoint/2010/main" val="3568728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915459" y="4749086"/>
            <a:ext cx="5541846" cy="4499134"/>
          </a:xfrm>
        </p:spPr>
        <p:txBody>
          <a:bodyPr/>
          <a:lstStyle/>
          <a:p>
            <a:endParaRPr lang="en-US" dirty="0"/>
          </a:p>
        </p:txBody>
      </p:sp>
      <p:sp>
        <p:nvSpPr>
          <p:cNvPr id="4" name="Espace réservé du numéro de diapositive 3"/>
          <p:cNvSpPr>
            <a:spLocks noGrp="1"/>
          </p:cNvSpPr>
          <p:nvPr>
            <p:ph type="sldNum" sz="quarter" idx="10"/>
          </p:nvPr>
        </p:nvSpPr>
        <p:spPr/>
        <p:txBody>
          <a:bodyPr/>
          <a:lstStyle/>
          <a:p>
            <a:fld id="{FA125E8B-D1B0-45D8-BC0A-2DF3623942AD}" type="slidenum">
              <a:rPr lang="en-US" altLang="en-US" smtClean="0"/>
              <a:pPr/>
              <a:t>13</a:t>
            </a:fld>
            <a:endParaRPr lang="en-US" altLang="en-US"/>
          </a:p>
        </p:txBody>
      </p:sp>
    </p:spTree>
    <p:extLst>
      <p:ext uri="{BB962C8B-B14F-4D97-AF65-F5344CB8AC3E}">
        <p14:creationId xmlns:p14="http://schemas.microsoft.com/office/powerpoint/2010/main" val="1883131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FA125E8B-D1B0-45D8-BC0A-2DF3623942AD}" type="slidenum">
              <a:rPr lang="en-US" altLang="en-US" smtClean="0"/>
              <a:pPr/>
              <a:t>14</a:t>
            </a:fld>
            <a:endParaRPr lang="en-US" altLang="en-US"/>
          </a:p>
        </p:txBody>
      </p:sp>
    </p:spTree>
    <p:extLst>
      <p:ext uri="{BB962C8B-B14F-4D97-AF65-F5344CB8AC3E}">
        <p14:creationId xmlns:p14="http://schemas.microsoft.com/office/powerpoint/2010/main" val="5572221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FA125E8B-D1B0-45D8-BC0A-2DF3623942AD}" type="slidenum">
              <a:rPr lang="en-US" altLang="en-US" smtClean="0"/>
              <a:pPr/>
              <a:t>15</a:t>
            </a:fld>
            <a:endParaRPr lang="en-US" altLang="en-US"/>
          </a:p>
        </p:txBody>
      </p:sp>
    </p:spTree>
    <p:extLst>
      <p:ext uri="{BB962C8B-B14F-4D97-AF65-F5344CB8AC3E}">
        <p14:creationId xmlns:p14="http://schemas.microsoft.com/office/powerpoint/2010/main" val="1305737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FA125E8B-D1B0-45D8-BC0A-2DF3623942AD}" type="slidenum">
              <a:rPr lang="en-US" altLang="en-US" smtClean="0"/>
              <a:pPr/>
              <a:t>16</a:t>
            </a:fld>
            <a:endParaRPr lang="en-US" altLang="en-US"/>
          </a:p>
        </p:txBody>
      </p:sp>
    </p:spTree>
    <p:extLst>
      <p:ext uri="{BB962C8B-B14F-4D97-AF65-F5344CB8AC3E}">
        <p14:creationId xmlns:p14="http://schemas.microsoft.com/office/powerpoint/2010/main" val="4106112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3450" y="749300"/>
            <a:ext cx="2283495" cy="1712802"/>
          </a:xfrm>
        </p:spPr>
      </p:sp>
      <p:sp>
        <p:nvSpPr>
          <p:cNvPr id="3" name="Espace réservé des commentaires 2"/>
          <p:cNvSpPr>
            <a:spLocks noGrp="1"/>
          </p:cNvSpPr>
          <p:nvPr>
            <p:ph type="body" idx="1"/>
          </p:nvPr>
        </p:nvSpPr>
        <p:spPr>
          <a:xfrm>
            <a:off x="408633" y="2550765"/>
            <a:ext cx="6048672" cy="6408712"/>
          </a:xfrm>
        </p:spPr>
        <p:txBody>
          <a:bodyPr/>
          <a:lstStyle/>
          <a:p>
            <a:r>
              <a:rPr lang="en-US" sz="1600" b="1" dirty="0">
                <a:latin typeface="Arial" panose="020B0604020202020204" pitchFamily="34" charset="0"/>
                <a:cs typeface="Arial" panose="020B0604020202020204" pitchFamily="34" charset="0"/>
              </a:rPr>
              <a:t>Why safety data related to automation are poorly used?</a:t>
            </a:r>
            <a:endParaRPr lang="fr-FR"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Safety issues related to </a:t>
            </a:r>
            <a:r>
              <a:rPr lang="en-GB" sz="1600" dirty="0">
                <a:latin typeface="Arial" panose="020B0604020202020204" pitchFamily="34" charset="0"/>
                <a:cs typeface="Arial" panose="020B0604020202020204" pitchFamily="34" charset="0"/>
              </a:rPr>
              <a:t>automation are often subtle, difficult to observe and to understand in real time, and, as a consequence, difficult to report accurately. </a:t>
            </a:r>
            <a:endParaRPr lang="en-GB" sz="1600" dirty="0" smtClean="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r>
              <a:rPr lang="en-GB" sz="1600" dirty="0" smtClean="0">
                <a:latin typeface="Arial" panose="020B0604020202020204" pitchFamily="34" charset="0"/>
                <a:cs typeface="Arial" panose="020B0604020202020204" pitchFamily="34" charset="0"/>
              </a:rPr>
              <a:t>Many events </a:t>
            </a:r>
            <a:r>
              <a:rPr lang="en-US" sz="1600" dirty="0">
                <a:latin typeface="Arial" panose="020B0604020202020204" pitchFamily="34" charset="0"/>
                <a:cs typeface="Arial" panose="020B0604020202020204" pitchFamily="34" charset="0"/>
              </a:rPr>
              <a:t>have no visible </a:t>
            </a:r>
            <a:r>
              <a:rPr lang="en-US" sz="1600" dirty="0" smtClean="0">
                <a:latin typeface="Arial" panose="020B0604020202020204" pitchFamily="34" charset="0"/>
                <a:cs typeface="Arial" panose="020B0604020202020204" pitchFamily="34" charset="0"/>
              </a:rPr>
              <a:t>effect, like this one</a:t>
            </a:r>
            <a:endParaRPr lang="fr-FR" sz="1600" dirty="0">
              <a:latin typeface="Arial" panose="020B0604020202020204" pitchFamily="34" charset="0"/>
              <a:cs typeface="Arial" panose="020B0604020202020204" pitchFamily="34" charset="0"/>
            </a:endParaRPr>
          </a:p>
          <a:p>
            <a:r>
              <a:rPr lang="fr-FR" sz="1600" dirty="0" smtClean="0">
                <a:latin typeface="Arial" panose="020B0604020202020204" pitchFamily="34" charset="0"/>
                <a:cs typeface="Arial" panose="020B0604020202020204" pitchFamily="34" charset="0"/>
              </a:rPr>
              <a:t>(…)</a:t>
            </a:r>
            <a:endParaRPr lang="fr-FR" sz="1600" dirty="0">
              <a:latin typeface="Arial" panose="020B0604020202020204" pitchFamily="34" charset="0"/>
              <a:cs typeface="Arial" panose="020B0604020202020204" pitchFamily="34" charset="0"/>
            </a:endParaRPr>
          </a:p>
          <a:p>
            <a:endParaRPr lang="fr-FR" sz="1600" dirty="0" smtClean="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FA125E8B-D1B0-45D8-BC0A-2DF3623942AD}" type="slidenum">
              <a:rPr lang="en-US" altLang="en-US" smtClean="0"/>
              <a:pPr/>
              <a:t>2</a:t>
            </a:fld>
            <a:endParaRPr lang="en-US" altLang="en-US"/>
          </a:p>
        </p:txBody>
      </p:sp>
    </p:spTree>
    <p:extLst>
      <p:ext uri="{BB962C8B-B14F-4D97-AF65-F5344CB8AC3E}">
        <p14:creationId xmlns:p14="http://schemas.microsoft.com/office/powerpoint/2010/main" val="2681944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sz="1600" dirty="0" smtClean="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smtClean="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You may remember the Cali CFIT accident.</a:t>
            </a:r>
          </a:p>
          <a:p>
            <a:endParaRPr lang="en-US" sz="1600" dirty="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a:t>
            </a:r>
          </a:p>
          <a:p>
            <a:endParaRPr lang="en-US" sz="1600" dirty="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Data base and FMS software have been improved</a:t>
            </a:r>
          </a:p>
          <a:p>
            <a:r>
              <a:rPr lang="en-US" sz="1600" dirty="0" smtClean="0">
                <a:latin typeface="Arial" panose="020B0604020202020204" pitchFamily="34" charset="0"/>
                <a:cs typeface="Arial" panose="020B0604020202020204" pitchFamily="34" charset="0"/>
              </a:rPr>
              <a:t>But </a:t>
            </a:r>
          </a:p>
          <a:p>
            <a:r>
              <a:rPr lang="en-US" altLang="fr-FR" sz="1600" dirty="0">
                <a:latin typeface="Arial" panose="020B0604020202020204" pitchFamily="34" charset="0"/>
                <a:cs typeface="Arial" panose="020B0604020202020204" pitchFamily="34" charset="0"/>
              </a:rPr>
              <a:t>How many similar events before this </a:t>
            </a:r>
            <a:r>
              <a:rPr lang="en-US" altLang="fr-FR" sz="1600" dirty="0" smtClean="0">
                <a:latin typeface="Arial" panose="020B0604020202020204" pitchFamily="34" charset="0"/>
                <a:cs typeface="Arial" panose="020B0604020202020204" pitchFamily="34" charset="0"/>
              </a:rPr>
              <a:t>one ?</a:t>
            </a:r>
            <a:endParaRPr lang="en-US" altLang="fr-FR"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FA125E8B-D1B0-45D8-BC0A-2DF3623942AD}" type="slidenum">
              <a:rPr lang="en-US" altLang="en-US" smtClean="0"/>
              <a:pPr/>
              <a:t>3</a:t>
            </a:fld>
            <a:endParaRPr lang="en-US" altLang="en-US"/>
          </a:p>
        </p:txBody>
      </p:sp>
    </p:spTree>
    <p:extLst>
      <p:ext uri="{BB962C8B-B14F-4D97-AF65-F5344CB8AC3E}">
        <p14:creationId xmlns:p14="http://schemas.microsoft.com/office/powerpoint/2010/main" val="263240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3450" y="749300"/>
            <a:ext cx="2499519" cy="1874838"/>
          </a:xfrm>
        </p:spPr>
      </p:sp>
      <p:sp>
        <p:nvSpPr>
          <p:cNvPr id="3" name="Espace réservé des commentaires 2"/>
          <p:cNvSpPr>
            <a:spLocks noGrp="1"/>
          </p:cNvSpPr>
          <p:nvPr>
            <p:ph type="body" idx="1"/>
          </p:nvPr>
        </p:nvSpPr>
        <p:spPr>
          <a:xfrm>
            <a:off x="555418" y="2838797"/>
            <a:ext cx="5757871" cy="6409423"/>
          </a:xfrm>
        </p:spPr>
        <p:txBody>
          <a:bodyPr/>
          <a:lstStyle/>
          <a:p>
            <a:pPr>
              <a:lnSpc>
                <a:spcPct val="150000"/>
              </a:lnSpc>
              <a:spcBef>
                <a:spcPts val="0"/>
              </a:spcBef>
            </a:pPr>
            <a:r>
              <a:rPr lang="en-US" sz="1400" dirty="0">
                <a:latin typeface="Arial" panose="020B0604020202020204" pitchFamily="34" charset="0"/>
                <a:cs typeface="Arial" panose="020B0604020202020204" pitchFamily="34" charset="0"/>
              </a:rPr>
              <a:t>Safety data from crew report or Flight Data Monitoring (FDM) sources are generally collected on a random basis. </a:t>
            </a:r>
            <a:endParaRPr lang="en-US" sz="1400" dirty="0" smtClean="0">
              <a:latin typeface="Arial" panose="020B0604020202020204" pitchFamily="34" charset="0"/>
              <a:cs typeface="Arial" panose="020B0604020202020204" pitchFamily="34" charset="0"/>
            </a:endParaRPr>
          </a:p>
          <a:p>
            <a:pPr>
              <a:lnSpc>
                <a:spcPct val="150000"/>
              </a:lnSpc>
              <a:spcBef>
                <a:spcPts val="0"/>
              </a:spcBef>
            </a:pPr>
            <a:endParaRPr lang="en-US" sz="1400" dirty="0" smtClean="0">
              <a:latin typeface="Arial" panose="020B0604020202020204" pitchFamily="34" charset="0"/>
              <a:cs typeface="Arial" panose="020B0604020202020204" pitchFamily="34" charset="0"/>
            </a:endParaRPr>
          </a:p>
          <a:p>
            <a:pPr>
              <a:lnSpc>
                <a:spcPct val="150000"/>
              </a:lnSpc>
              <a:spcBef>
                <a:spcPts val="0"/>
              </a:spcBef>
            </a:pPr>
            <a:r>
              <a:rPr lang="en-US" sz="1400" dirty="0" smtClean="0">
                <a:latin typeface="Arial" panose="020B0604020202020204" pitchFamily="34" charset="0"/>
                <a:cs typeface="Arial" panose="020B0604020202020204" pitchFamily="34" charset="0"/>
              </a:rPr>
              <a:t>They </a:t>
            </a:r>
            <a:r>
              <a:rPr lang="en-US" sz="1400" dirty="0">
                <a:latin typeface="Arial" panose="020B0604020202020204" pitchFamily="34" charset="0"/>
                <a:cs typeface="Arial" panose="020B0604020202020204" pitchFamily="34" charset="0"/>
              </a:rPr>
              <a:t>are embedded among thousands of other safety events from various nature. </a:t>
            </a:r>
            <a:endParaRPr lang="en-US" sz="1400" dirty="0" smtClean="0">
              <a:latin typeface="Arial" panose="020B0604020202020204" pitchFamily="34" charset="0"/>
              <a:cs typeface="Arial" panose="020B0604020202020204" pitchFamily="34" charset="0"/>
            </a:endParaRPr>
          </a:p>
          <a:p>
            <a:pPr>
              <a:lnSpc>
                <a:spcPct val="150000"/>
              </a:lnSpc>
              <a:spcBef>
                <a:spcPts val="0"/>
              </a:spcBef>
            </a:pPr>
            <a:endParaRPr lang="en-US" sz="1400" dirty="0" smtClean="0">
              <a:latin typeface="Arial" panose="020B0604020202020204" pitchFamily="34" charset="0"/>
              <a:cs typeface="Arial" panose="020B0604020202020204" pitchFamily="34" charset="0"/>
            </a:endParaRPr>
          </a:p>
          <a:p>
            <a:pPr>
              <a:lnSpc>
                <a:spcPct val="150000"/>
              </a:lnSpc>
              <a:spcBef>
                <a:spcPts val="0"/>
              </a:spcBef>
            </a:pPr>
            <a:r>
              <a:rPr lang="en-US" sz="1400" dirty="0" smtClean="0">
                <a:latin typeface="Arial" panose="020B0604020202020204" pitchFamily="34" charset="0"/>
                <a:cs typeface="Arial" panose="020B0604020202020204" pitchFamily="34" charset="0"/>
              </a:rPr>
              <a:t>Common </a:t>
            </a:r>
            <a:r>
              <a:rPr lang="en-US" sz="1400" dirty="0">
                <a:latin typeface="Arial" panose="020B0604020202020204" pitchFamily="34" charset="0"/>
                <a:cs typeface="Arial" panose="020B0604020202020204" pitchFamily="34" charset="0"/>
              </a:rPr>
              <a:t>patterns related to specific automation safety issue remain hidden until serious incidents justify a dedicated study.</a:t>
            </a:r>
            <a:endParaRPr lang="fr-FR" sz="1400" dirty="0">
              <a:latin typeface="Arial" panose="020B0604020202020204" pitchFamily="34" charset="0"/>
              <a:cs typeface="Arial" panose="020B0604020202020204" pitchFamily="34" charset="0"/>
            </a:endParaRPr>
          </a:p>
          <a:p>
            <a:pPr>
              <a:lnSpc>
                <a:spcPct val="150000"/>
              </a:lnSpc>
              <a:spcBef>
                <a:spcPts val="0"/>
              </a:spcBef>
            </a:pPr>
            <a:endParaRPr lang="en-US" sz="1400" dirty="0" smtClean="0">
              <a:latin typeface="Arial" panose="020B0604020202020204" pitchFamily="34" charset="0"/>
              <a:cs typeface="Arial" panose="020B0604020202020204" pitchFamily="34" charset="0"/>
            </a:endParaRPr>
          </a:p>
          <a:p>
            <a:pPr>
              <a:lnSpc>
                <a:spcPct val="150000"/>
              </a:lnSpc>
              <a:spcBef>
                <a:spcPts val="0"/>
              </a:spcBef>
            </a:pPr>
            <a:r>
              <a:rPr lang="en-US" sz="1400" dirty="0" smtClean="0">
                <a:latin typeface="Arial" panose="020B0604020202020204" pitchFamily="34" charset="0"/>
                <a:cs typeface="Arial" panose="020B0604020202020204" pitchFamily="34" charset="0"/>
              </a:rPr>
              <a:t>Data </a:t>
            </a:r>
            <a:r>
              <a:rPr lang="en-US" sz="1400" dirty="0">
                <a:latin typeface="Arial" panose="020B0604020202020204" pitchFamily="34" charset="0"/>
                <a:cs typeface="Arial" panose="020B0604020202020204" pitchFamily="34" charset="0"/>
              </a:rPr>
              <a:t>collection dedicated to automations need to be more systematic and structured to support better risk management processes.  </a:t>
            </a:r>
            <a:endParaRPr lang="fr-FR" sz="1400" dirty="0">
              <a:latin typeface="Arial" panose="020B0604020202020204" pitchFamily="34" charset="0"/>
              <a:cs typeface="Arial" panose="020B0604020202020204" pitchFamily="34" charset="0"/>
            </a:endParaRPr>
          </a:p>
          <a:p>
            <a:pPr>
              <a:lnSpc>
                <a:spcPct val="150000"/>
              </a:lnSpc>
              <a:spcBef>
                <a:spcPts val="0"/>
              </a:spcBef>
            </a:pPr>
            <a:endParaRPr lang="en-US" sz="1400" dirty="0" smtClean="0">
              <a:latin typeface="Arial" panose="020B0604020202020204" pitchFamily="34" charset="0"/>
              <a:cs typeface="Arial" panose="020B0604020202020204" pitchFamily="34" charset="0"/>
            </a:endParaRPr>
          </a:p>
          <a:p>
            <a:pPr>
              <a:lnSpc>
                <a:spcPct val="150000"/>
              </a:lnSpc>
              <a:spcBef>
                <a:spcPts val="0"/>
              </a:spcBef>
            </a:pPr>
            <a:r>
              <a:rPr lang="en-US" sz="1400" dirty="0" smtClean="0">
                <a:latin typeface="Arial" panose="020B0604020202020204" pitchFamily="34" charset="0"/>
                <a:cs typeface="Arial" panose="020B0604020202020204" pitchFamily="34" charset="0"/>
              </a:rPr>
              <a:t>We </a:t>
            </a:r>
            <a:r>
              <a:rPr lang="en-US" sz="1400" dirty="0">
                <a:latin typeface="Arial" panose="020B0604020202020204" pitchFamily="34" charset="0"/>
                <a:cs typeface="Arial" panose="020B0604020202020204" pitchFamily="34" charset="0"/>
              </a:rPr>
              <a:t>will present some suggestions on this regard.</a:t>
            </a:r>
            <a:endParaRPr lang="fr-FR" sz="1400"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FA125E8B-D1B0-45D8-BC0A-2DF3623942AD}" type="slidenum">
              <a:rPr lang="en-US" altLang="en-US" smtClean="0"/>
              <a:pPr/>
              <a:t>4</a:t>
            </a:fld>
            <a:endParaRPr lang="en-US" altLang="en-US"/>
          </a:p>
        </p:txBody>
      </p:sp>
    </p:spTree>
    <p:extLst>
      <p:ext uri="{BB962C8B-B14F-4D97-AF65-F5344CB8AC3E}">
        <p14:creationId xmlns:p14="http://schemas.microsoft.com/office/powerpoint/2010/main" val="936443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3450" y="749300"/>
            <a:ext cx="2427511" cy="1820826"/>
          </a:xfrm>
        </p:spPr>
      </p:sp>
      <p:sp>
        <p:nvSpPr>
          <p:cNvPr id="4" name="Espace réservé du numéro de diapositive 3"/>
          <p:cNvSpPr>
            <a:spLocks noGrp="1"/>
          </p:cNvSpPr>
          <p:nvPr>
            <p:ph type="sldNum" sz="quarter" idx="10"/>
          </p:nvPr>
        </p:nvSpPr>
        <p:spPr/>
        <p:txBody>
          <a:bodyPr/>
          <a:lstStyle/>
          <a:p>
            <a:fld id="{FA125E8B-D1B0-45D8-BC0A-2DF3623942AD}" type="slidenum">
              <a:rPr lang="en-US" altLang="en-US" smtClean="0"/>
              <a:pPr/>
              <a:t>5</a:t>
            </a:fld>
            <a:endParaRPr lang="en-US" altLang="en-US"/>
          </a:p>
        </p:txBody>
      </p:sp>
      <p:sp>
        <p:nvSpPr>
          <p:cNvPr id="5" name="Espace réservé des commentaires 4"/>
          <p:cNvSpPr>
            <a:spLocks noGrp="1"/>
          </p:cNvSpPr>
          <p:nvPr>
            <p:ph type="body" sz="quarter" idx="11"/>
          </p:nvPr>
        </p:nvSpPr>
        <p:spPr>
          <a:xfrm>
            <a:off x="408633" y="2766788"/>
            <a:ext cx="5832648" cy="6731383"/>
          </a:xfrm>
        </p:spPr>
        <p:txBody>
          <a:bodyPr/>
          <a:lstStyle/>
          <a:p>
            <a:r>
              <a:rPr lang="en-US" sz="1400" dirty="0" smtClean="0">
                <a:latin typeface="Arial" panose="020B0604020202020204" pitchFamily="34" charset="0"/>
                <a:cs typeface="Arial" panose="020B0604020202020204" pitchFamily="34" charset="0"/>
              </a:rPr>
              <a:t>&gt; Because </a:t>
            </a:r>
            <a:r>
              <a:rPr lang="en-US" sz="1400" dirty="0">
                <a:latin typeface="Arial" panose="020B0604020202020204" pitchFamily="34" charset="0"/>
                <a:cs typeface="Arial" panose="020B0604020202020204" pitchFamily="34" charset="0"/>
              </a:rPr>
              <a:t>automation related events are difficult to observe and to report accurately, Flight Data Monitoring programs has to play a role as a primary source of data or as a complement to crew reports.</a:t>
            </a:r>
            <a:endParaRPr lang="fr-FR"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 </a:t>
            </a:r>
            <a:endParaRPr lang="fr-FR" sz="1400" dirty="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&gt; Looking </a:t>
            </a:r>
            <a:r>
              <a:rPr lang="en-US" sz="1400" dirty="0">
                <a:latin typeface="Arial" panose="020B0604020202020204" pitchFamily="34" charset="0"/>
                <a:cs typeface="Arial" panose="020B0604020202020204" pitchFamily="34" charset="0"/>
              </a:rPr>
              <a:t>at automation issues through data mining on a random basis, in isolation from the risk we want to manage, is a theoretical </a:t>
            </a:r>
            <a:r>
              <a:rPr lang="en-US" sz="1400" dirty="0" smtClean="0">
                <a:latin typeface="Arial" panose="020B0604020202020204" pitchFamily="34" charset="0"/>
                <a:cs typeface="Arial" panose="020B0604020202020204" pitchFamily="34" charset="0"/>
              </a:rPr>
              <a:t>exercise. We </a:t>
            </a:r>
            <a:r>
              <a:rPr lang="en-US" sz="1400" dirty="0">
                <a:latin typeface="Arial" panose="020B0604020202020204" pitchFamily="34" charset="0"/>
                <a:cs typeface="Arial" panose="020B0604020202020204" pitchFamily="34" charset="0"/>
              </a:rPr>
              <a:t>suggest to </a:t>
            </a:r>
            <a:r>
              <a:rPr lang="en-GB" sz="1400" dirty="0">
                <a:latin typeface="Arial" panose="020B0604020202020204" pitchFamily="34" charset="0"/>
                <a:cs typeface="Arial" panose="020B0604020202020204" pitchFamily="34" charset="0"/>
              </a:rPr>
              <a:t>refer to a limited number of generic accidents to orient data mining to better identify the weaknesses we are looking for. </a:t>
            </a:r>
            <a:endParaRPr lang="fr-FR"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 </a:t>
            </a:r>
            <a:endParaRPr lang="fr-FR"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As a start, we will use here a selection of generic accident families among those systematically reviewed in the IATA yearly safety report. They are based on the CAST/ICAO taxonomy:  </a:t>
            </a:r>
            <a:r>
              <a:rPr lang="en-GB" sz="1400" dirty="0">
                <a:latin typeface="Arial" panose="020B0604020202020204" pitchFamily="34" charset="0"/>
                <a:cs typeface="Arial" panose="020B0604020202020204" pitchFamily="34" charset="0"/>
              </a:rPr>
              <a:t>Runway excursion (RE), Mid Air Collision (MAC), </a:t>
            </a:r>
            <a:r>
              <a:rPr lang="en-US" sz="1400" dirty="0">
                <a:latin typeface="Arial" panose="020B0604020202020204" pitchFamily="34" charset="0"/>
                <a:cs typeface="Arial" panose="020B0604020202020204" pitchFamily="34" charset="0"/>
              </a:rPr>
              <a:t>Controlled Flight Into Terrain (</a:t>
            </a:r>
            <a:r>
              <a:rPr lang="en-GB" sz="1400" dirty="0">
                <a:latin typeface="Arial" panose="020B0604020202020204" pitchFamily="34" charset="0"/>
                <a:cs typeface="Arial" panose="020B0604020202020204" pitchFamily="34" charset="0"/>
              </a:rPr>
              <a:t>CFIT). These </a:t>
            </a:r>
            <a:r>
              <a:rPr lang="en-GB" sz="1400" dirty="0" smtClean="0">
                <a:latin typeface="Arial" panose="020B0604020202020204" pitchFamily="34" charset="0"/>
                <a:cs typeface="Arial" panose="020B0604020202020204" pitchFamily="34" charset="0"/>
              </a:rPr>
              <a:t>are among the main to </a:t>
            </a:r>
            <a:r>
              <a:rPr lang="en-GB" sz="1400" dirty="0">
                <a:latin typeface="Arial" panose="020B0604020202020204" pitchFamily="34" charset="0"/>
                <a:cs typeface="Arial" panose="020B0604020202020204" pitchFamily="34" charset="0"/>
              </a:rPr>
              <a:t>fatalities and hull </a:t>
            </a:r>
            <a:r>
              <a:rPr lang="en-GB" sz="1400" dirty="0" smtClean="0">
                <a:latin typeface="Arial" panose="020B0604020202020204" pitchFamily="34" charset="0"/>
                <a:cs typeface="Arial" panose="020B0604020202020204" pitchFamily="34" charset="0"/>
              </a:rPr>
              <a:t>losses accidents. </a:t>
            </a:r>
            <a:endParaRPr lang="fr-FR"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 </a:t>
            </a:r>
            <a:r>
              <a:rPr lang="en-GB" sz="1400" dirty="0" smtClean="0">
                <a:latin typeface="Arial" panose="020B0604020202020204" pitchFamily="34" charset="0"/>
                <a:cs typeface="Arial" panose="020B0604020202020204" pitchFamily="34" charset="0"/>
              </a:rPr>
              <a:t>Referring </a:t>
            </a:r>
            <a:r>
              <a:rPr lang="en-GB" sz="1400" dirty="0">
                <a:latin typeface="Arial" panose="020B0604020202020204" pitchFamily="34" charset="0"/>
                <a:cs typeface="Arial" panose="020B0604020202020204" pitchFamily="34" charset="0"/>
              </a:rPr>
              <a:t>to each of these generic risks, we may review the role of automation systems that have a significant influence on these risks. </a:t>
            </a:r>
            <a:endParaRPr lang="fr-FR"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Are we getting the best value from them?  </a:t>
            </a:r>
            <a:endParaRPr lang="en-GB" sz="1400" dirty="0" smtClean="0">
              <a:latin typeface="Arial" panose="020B0604020202020204" pitchFamily="34" charset="0"/>
              <a:cs typeface="Arial" panose="020B0604020202020204" pitchFamily="34" charset="0"/>
            </a:endParaRPr>
          </a:p>
          <a:p>
            <a:r>
              <a:rPr lang="en-GB" sz="1400" dirty="0" smtClean="0">
                <a:latin typeface="Arial" panose="020B0604020202020204" pitchFamily="34" charset="0"/>
                <a:cs typeface="Arial" panose="020B0604020202020204" pitchFamily="34" charset="0"/>
              </a:rPr>
              <a:t>How </a:t>
            </a:r>
            <a:r>
              <a:rPr lang="en-GB" sz="1400" dirty="0">
                <a:latin typeface="Arial" panose="020B0604020202020204" pitchFamily="34" charset="0"/>
                <a:cs typeface="Arial" panose="020B0604020202020204" pitchFamily="34" charset="0"/>
              </a:rPr>
              <a:t>could we gain more safety benefits? </a:t>
            </a:r>
            <a:endParaRPr lang="en-GB" sz="1400" dirty="0" smtClean="0">
              <a:latin typeface="Arial" panose="020B0604020202020204" pitchFamily="34" charset="0"/>
              <a:cs typeface="Arial" panose="020B0604020202020204" pitchFamily="34" charset="0"/>
            </a:endParaRPr>
          </a:p>
          <a:p>
            <a:r>
              <a:rPr lang="en-GB" sz="1400" dirty="0" smtClean="0">
                <a:latin typeface="Arial" panose="020B0604020202020204" pitchFamily="34" charset="0"/>
                <a:cs typeface="Arial" panose="020B0604020202020204" pitchFamily="34" charset="0"/>
              </a:rPr>
              <a:t>What </a:t>
            </a:r>
            <a:r>
              <a:rPr lang="en-GB" sz="1400" dirty="0">
                <a:latin typeface="Arial" panose="020B0604020202020204" pitchFamily="34" charset="0"/>
                <a:cs typeface="Arial" panose="020B0604020202020204" pitchFamily="34" charset="0"/>
              </a:rPr>
              <a:t>do we know about automation drawbacks or mismanagement?</a:t>
            </a:r>
            <a:endParaRPr lang="fr-FR"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 </a:t>
            </a:r>
            <a:endParaRPr lang="fr-FR"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Warning, alert and advisory systems will be considered as automations for the purpose of this presentation.  </a:t>
            </a:r>
            <a:endParaRPr lang="fr-FR"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This works could be extended further and with the same method, to other risk domains such as Loss of Control in Flight (LOC-I), Runway Collision (RI), Abnormal Runway Contact (ARC), Runway Undershoot etc.</a:t>
            </a:r>
            <a:endParaRPr lang="fr-FR"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8987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3450" y="749460"/>
            <a:ext cx="1491407" cy="1118674"/>
          </a:xfrm>
        </p:spPr>
      </p:sp>
      <p:sp>
        <p:nvSpPr>
          <p:cNvPr id="3" name="Espace réservé des commentaires 2"/>
          <p:cNvSpPr>
            <a:spLocks noGrp="1"/>
          </p:cNvSpPr>
          <p:nvPr>
            <p:ph type="body" idx="1"/>
          </p:nvPr>
        </p:nvSpPr>
        <p:spPr>
          <a:xfrm>
            <a:off x="336625" y="1868134"/>
            <a:ext cx="6120680" cy="7630037"/>
          </a:xfrm>
        </p:spPr>
        <p:txBody>
          <a:bodyPr/>
          <a:lstStyle/>
          <a:p>
            <a:pPr>
              <a:lnSpc>
                <a:spcPct val="150000"/>
              </a:lnSpc>
              <a:spcBef>
                <a:spcPts val="0"/>
              </a:spcBef>
            </a:pPr>
            <a:r>
              <a:rPr lang="en-GB" sz="1600" dirty="0" smtClean="0">
                <a:latin typeface="Arial" panose="020B0604020202020204" pitchFamily="34" charset="0"/>
                <a:cs typeface="Arial" panose="020B0604020202020204" pitchFamily="34" charset="0"/>
              </a:rPr>
              <a:t>Runway </a:t>
            </a:r>
            <a:r>
              <a:rPr lang="en-GB" sz="1600" dirty="0">
                <a:latin typeface="Arial" panose="020B0604020202020204" pitchFamily="34" charset="0"/>
                <a:cs typeface="Arial" panose="020B0604020202020204" pitchFamily="34" charset="0"/>
              </a:rPr>
              <a:t>excursion (overrun and veer off) is the most frequent type of hull loss accidents. Some could be catastrophic. Most are related to energy management, pilot decision, braking </a:t>
            </a:r>
            <a:r>
              <a:rPr lang="en-GB" sz="1600" dirty="0" err="1" smtClean="0">
                <a:latin typeface="Arial" panose="020B0604020202020204" pitchFamily="34" charset="0"/>
                <a:cs typeface="Arial" panose="020B0604020202020204" pitchFamily="34" charset="0"/>
              </a:rPr>
              <a:t>perfmce</a:t>
            </a:r>
            <a:r>
              <a:rPr lang="en-GB" sz="1600" dirty="0" smtClean="0">
                <a:latin typeface="Arial" panose="020B0604020202020204" pitchFamily="34" charset="0"/>
                <a:cs typeface="Arial" panose="020B0604020202020204" pitchFamily="34" charset="0"/>
              </a:rPr>
              <a:t> and </a:t>
            </a:r>
            <a:r>
              <a:rPr lang="en-GB" sz="1600" dirty="0">
                <a:latin typeface="Arial" panose="020B0604020202020204" pitchFamily="34" charset="0"/>
                <a:cs typeface="Arial" panose="020B0604020202020204" pitchFamily="34" charset="0"/>
              </a:rPr>
              <a:t>and lateral control.  </a:t>
            </a:r>
            <a:r>
              <a:rPr lang="en-GB" sz="1600" dirty="0" smtClean="0">
                <a:latin typeface="Arial" panose="020B0604020202020204" pitchFamily="34" charset="0"/>
                <a:cs typeface="Arial" panose="020B0604020202020204" pitchFamily="34" charset="0"/>
              </a:rPr>
              <a:t>Several </a:t>
            </a:r>
            <a:r>
              <a:rPr lang="en-GB" sz="1600" dirty="0">
                <a:latin typeface="Arial" panose="020B0604020202020204" pitchFamily="34" charset="0"/>
                <a:cs typeface="Arial" panose="020B0604020202020204" pitchFamily="34" charset="0"/>
              </a:rPr>
              <a:t>automations are related </a:t>
            </a:r>
            <a:r>
              <a:rPr lang="en-GB" sz="1600" dirty="0" smtClean="0">
                <a:latin typeface="Arial" panose="020B0604020202020204" pitchFamily="34" charset="0"/>
                <a:cs typeface="Arial" panose="020B0604020202020204" pitchFamily="34" charset="0"/>
              </a:rPr>
              <a:t>to RE.</a:t>
            </a:r>
            <a:endParaRPr lang="fr-FR" sz="1600" dirty="0">
              <a:latin typeface="Arial" panose="020B0604020202020204" pitchFamily="34" charset="0"/>
              <a:cs typeface="Arial" panose="020B0604020202020204" pitchFamily="34" charset="0"/>
            </a:endParaRPr>
          </a:p>
          <a:p>
            <a:pPr>
              <a:lnSpc>
                <a:spcPct val="150000"/>
              </a:lnSpc>
              <a:spcBef>
                <a:spcPts val="0"/>
              </a:spcBef>
            </a:pPr>
            <a:r>
              <a:rPr lang="en-GB" sz="1600" b="1" dirty="0">
                <a:latin typeface="Arial" panose="020B0604020202020204" pitchFamily="34" charset="0"/>
                <a:cs typeface="Arial" panose="020B0604020202020204" pitchFamily="34" charset="0"/>
              </a:rPr>
              <a:t>&gt; Auto brake mode for take-off is one example </a:t>
            </a:r>
            <a:endParaRPr lang="fr-FR" sz="1600" dirty="0">
              <a:latin typeface="Arial" panose="020B0604020202020204" pitchFamily="34" charset="0"/>
              <a:cs typeface="Arial" panose="020B0604020202020204" pitchFamily="34" charset="0"/>
            </a:endParaRPr>
          </a:p>
          <a:p>
            <a:pPr>
              <a:lnSpc>
                <a:spcPct val="150000"/>
              </a:lnSpc>
              <a:spcBef>
                <a:spcPts val="0"/>
              </a:spcBef>
            </a:pPr>
            <a:r>
              <a:rPr lang="en-GB" sz="1600" dirty="0">
                <a:latin typeface="Arial" panose="020B0604020202020204" pitchFamily="34" charset="0"/>
                <a:cs typeface="Arial" panose="020B0604020202020204" pitchFamily="34" charset="0"/>
              </a:rPr>
              <a:t>It is a highly efficient device </a:t>
            </a:r>
            <a:r>
              <a:rPr lang="en-GB" sz="1600" dirty="0" smtClean="0">
                <a:latin typeface="Arial" panose="020B0604020202020204" pitchFamily="34" charset="0"/>
                <a:cs typeface="Arial" panose="020B0604020202020204" pitchFamily="34" charset="0"/>
              </a:rPr>
              <a:t>for high </a:t>
            </a:r>
            <a:r>
              <a:rPr lang="en-GB" sz="1600" dirty="0">
                <a:latin typeface="Arial" panose="020B0604020202020204" pitchFamily="34" charset="0"/>
                <a:cs typeface="Arial" panose="020B0604020202020204" pitchFamily="34" charset="0"/>
              </a:rPr>
              <a:t>speed aborted take-off. It reduces significantly the time </a:t>
            </a:r>
            <a:r>
              <a:rPr lang="en-GB" sz="1600" dirty="0" smtClean="0">
                <a:latin typeface="Arial" panose="020B0604020202020204" pitchFamily="34" charset="0"/>
                <a:cs typeface="Arial" panose="020B0604020202020204" pitchFamily="34" charset="0"/>
              </a:rPr>
              <a:t>to </a:t>
            </a:r>
            <a:r>
              <a:rPr lang="en-GB" sz="1600" dirty="0">
                <a:latin typeface="Arial" panose="020B0604020202020204" pitchFamily="34" charset="0"/>
                <a:cs typeface="Arial" panose="020B0604020202020204" pitchFamily="34" charset="0"/>
              </a:rPr>
              <a:t>obtain the maximum braking capacity. Omitting to select the </a:t>
            </a:r>
            <a:r>
              <a:rPr lang="en-GB" sz="1600" dirty="0" err="1">
                <a:latin typeface="Arial" panose="020B0604020202020204" pitchFamily="34" charset="0"/>
                <a:cs typeface="Arial" panose="020B0604020202020204" pitchFamily="34" charset="0"/>
              </a:rPr>
              <a:t>Autobrake</a:t>
            </a:r>
            <a:r>
              <a:rPr lang="en-GB" sz="1600" dirty="0">
                <a:latin typeface="Arial" panose="020B0604020202020204" pitchFamily="34" charset="0"/>
                <a:cs typeface="Arial" panose="020B0604020202020204" pitchFamily="34" charset="0"/>
              </a:rPr>
              <a:t> system in RTO mode before take-off, or overriding it too early at high speed to brake “manually” will degrade the stopping performance. </a:t>
            </a:r>
            <a:endParaRPr lang="fr-FR" sz="1600" dirty="0">
              <a:latin typeface="Arial" panose="020B0604020202020204" pitchFamily="34" charset="0"/>
              <a:cs typeface="Arial" panose="020B0604020202020204" pitchFamily="34" charset="0"/>
            </a:endParaRPr>
          </a:p>
          <a:p>
            <a:pPr>
              <a:lnSpc>
                <a:spcPct val="150000"/>
              </a:lnSpc>
              <a:spcBef>
                <a:spcPts val="0"/>
              </a:spcBef>
            </a:pPr>
            <a:r>
              <a:rPr lang="en-GB" sz="1600" dirty="0">
                <a:latin typeface="Arial" panose="020B0604020202020204" pitchFamily="34" charset="0"/>
                <a:cs typeface="Arial" panose="020B0604020202020204" pitchFamily="34" charset="0"/>
              </a:rPr>
              <a:t>The first cases could be easily and systematically monitored and collected through </a:t>
            </a:r>
            <a:r>
              <a:rPr lang="en-GB" sz="1600" dirty="0" smtClean="0">
                <a:latin typeface="Arial" panose="020B0604020202020204" pitchFamily="34" charset="0"/>
                <a:cs typeface="Arial" panose="020B0604020202020204" pitchFamily="34" charset="0"/>
              </a:rPr>
              <a:t>FDM.</a:t>
            </a:r>
            <a:r>
              <a:rPr lang="fr-FR" sz="1600" dirty="0">
                <a:latin typeface="Arial" panose="020B0604020202020204" pitchFamily="34" charset="0"/>
                <a:cs typeface="Arial" panose="020B0604020202020204" pitchFamily="34" charset="0"/>
              </a:rPr>
              <a:t> </a:t>
            </a:r>
            <a:r>
              <a:rPr lang="en-GB" sz="1600" dirty="0" smtClean="0">
                <a:latin typeface="Arial" panose="020B0604020202020204" pitchFamily="34" charset="0"/>
                <a:cs typeface="Arial" panose="020B0604020202020204" pitchFamily="34" charset="0"/>
              </a:rPr>
              <a:t>The </a:t>
            </a:r>
            <a:r>
              <a:rPr lang="en-GB" sz="1600" dirty="0">
                <a:latin typeface="Arial" panose="020B0604020202020204" pitchFamily="34" charset="0"/>
                <a:cs typeface="Arial" panose="020B0604020202020204" pitchFamily="34" charset="0"/>
              </a:rPr>
              <a:t>second one should be carefully analysed whenever a high speed aborted take-off is detected. </a:t>
            </a:r>
            <a:endParaRPr lang="fr-FR" sz="1600" dirty="0">
              <a:latin typeface="Arial" panose="020B0604020202020204" pitchFamily="34" charset="0"/>
              <a:cs typeface="Arial" panose="020B0604020202020204" pitchFamily="34" charset="0"/>
            </a:endParaRPr>
          </a:p>
          <a:p>
            <a:pPr>
              <a:lnSpc>
                <a:spcPct val="150000"/>
              </a:lnSpc>
              <a:spcBef>
                <a:spcPts val="0"/>
              </a:spcBef>
            </a:pPr>
            <a:r>
              <a:rPr lang="en-GB" sz="1600" dirty="0">
                <a:latin typeface="Arial" panose="020B0604020202020204" pitchFamily="34" charset="0"/>
                <a:cs typeface="Arial" panose="020B0604020202020204" pitchFamily="34" charset="0"/>
              </a:rPr>
              <a:t>In a similar manner, collecting data from FDM about the use of auto-brake</a:t>
            </a:r>
            <a:r>
              <a:rPr lang="en-GB" sz="1600" b="1" dirty="0">
                <a:latin typeface="Arial" panose="020B0604020202020204" pitchFamily="34" charset="0"/>
                <a:cs typeface="Arial" panose="020B0604020202020204" pitchFamily="34" charset="0"/>
              </a:rPr>
              <a:t> for landing </a:t>
            </a:r>
            <a:r>
              <a:rPr lang="en-GB" sz="1600" dirty="0">
                <a:latin typeface="Arial" panose="020B0604020202020204" pitchFamily="34" charset="0"/>
                <a:cs typeface="Arial" panose="020B0604020202020204" pitchFamily="34" charset="0"/>
              </a:rPr>
              <a:t>on specific runways or circumstances when the runway excursion risk is higher could give indication to see if pilots (and the airlines) </a:t>
            </a:r>
            <a:r>
              <a:rPr lang="en-GB" sz="1600" dirty="0" smtClean="0">
                <a:latin typeface="Arial" panose="020B0604020202020204" pitchFamily="34" charset="0"/>
                <a:cs typeface="Arial" panose="020B0604020202020204" pitchFamily="34" charset="0"/>
              </a:rPr>
              <a:t>are taking </a:t>
            </a:r>
            <a:r>
              <a:rPr lang="en-GB" sz="1600" dirty="0">
                <a:latin typeface="Arial" panose="020B0604020202020204" pitchFamily="34" charset="0"/>
                <a:cs typeface="Arial" panose="020B0604020202020204" pitchFamily="34" charset="0"/>
              </a:rPr>
              <a:t>the best advantage of their auto-brake systems. Preselected deceleration and disconnection speed are significant data to be </a:t>
            </a:r>
            <a:r>
              <a:rPr lang="en-GB" sz="1600" dirty="0" smtClean="0">
                <a:latin typeface="Arial" panose="020B0604020202020204" pitchFamily="34" charset="0"/>
                <a:cs typeface="Arial" panose="020B0604020202020204" pitchFamily="34" charset="0"/>
              </a:rPr>
              <a:t>collected with FDM </a:t>
            </a:r>
            <a:r>
              <a:rPr lang="en-GB" sz="1600" dirty="0">
                <a:latin typeface="Arial" panose="020B0604020202020204" pitchFamily="34" charset="0"/>
                <a:cs typeface="Arial" panose="020B0604020202020204" pitchFamily="34" charset="0"/>
              </a:rPr>
              <a:t>is a key tool to get this picture. </a:t>
            </a:r>
            <a:endParaRPr lang="fr-FR"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FA125E8B-D1B0-45D8-BC0A-2DF3623942AD}" type="slidenum">
              <a:rPr lang="en-US" altLang="en-US" smtClean="0"/>
              <a:pPr/>
              <a:t>6</a:t>
            </a:fld>
            <a:endParaRPr lang="en-US" altLang="en-US"/>
          </a:p>
        </p:txBody>
      </p:sp>
    </p:spTree>
    <p:extLst>
      <p:ext uri="{BB962C8B-B14F-4D97-AF65-F5344CB8AC3E}">
        <p14:creationId xmlns:p14="http://schemas.microsoft.com/office/powerpoint/2010/main" val="3944362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3450" y="749300"/>
            <a:ext cx="1779439" cy="1334720"/>
          </a:xfrm>
        </p:spPr>
      </p:sp>
      <p:sp>
        <p:nvSpPr>
          <p:cNvPr id="3" name="Espace réservé des commentaires 2"/>
          <p:cNvSpPr>
            <a:spLocks noGrp="1"/>
          </p:cNvSpPr>
          <p:nvPr>
            <p:ph type="body" idx="1"/>
          </p:nvPr>
        </p:nvSpPr>
        <p:spPr>
          <a:xfrm>
            <a:off x="480641" y="2084019"/>
            <a:ext cx="5832648" cy="7414151"/>
          </a:xfrm>
        </p:spPr>
        <p:txBody>
          <a:bodyPr/>
          <a:lstStyle/>
          <a:p>
            <a:r>
              <a:rPr lang="en-GB" sz="1600" b="1" dirty="0">
                <a:latin typeface="Arial" panose="020B0604020202020204" pitchFamily="34" charset="0"/>
                <a:cs typeface="Arial" panose="020B0604020202020204" pitchFamily="34" charset="0"/>
              </a:rPr>
              <a:t>&gt; Auto Throttle or Auto Thrust at take off</a:t>
            </a:r>
            <a:endParaRPr lang="fr-FR"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Auto throttle or Auto thrust </a:t>
            </a:r>
            <a:r>
              <a:rPr lang="en-GB" sz="1600" dirty="0" smtClean="0">
                <a:latin typeface="Arial" panose="020B0604020202020204" pitchFamily="34" charset="0"/>
                <a:cs typeface="Arial" panose="020B0604020202020204" pitchFamily="34" charset="0"/>
              </a:rPr>
              <a:t>mismanagement may contribute </a:t>
            </a:r>
            <a:r>
              <a:rPr lang="en-GB" sz="1600" dirty="0">
                <a:latin typeface="Arial" panose="020B0604020202020204" pitchFamily="34" charset="0"/>
                <a:cs typeface="Arial" panose="020B0604020202020204" pitchFamily="34" charset="0"/>
              </a:rPr>
              <a:t>to runway </a:t>
            </a:r>
            <a:r>
              <a:rPr lang="en-GB" sz="1600" dirty="0" smtClean="0">
                <a:latin typeface="Arial" panose="020B0604020202020204" pitchFamily="34" charset="0"/>
                <a:cs typeface="Arial" panose="020B0604020202020204" pitchFamily="34" charset="0"/>
              </a:rPr>
              <a:t>excursions. </a:t>
            </a:r>
            <a:r>
              <a:rPr lang="en-GB" sz="1600" dirty="0">
                <a:latin typeface="Arial" panose="020B0604020202020204" pitchFamily="34" charset="0"/>
                <a:cs typeface="Arial" panose="020B0604020202020204" pitchFamily="34" charset="0"/>
              </a:rPr>
              <a:t>Because each engine FADEC are managing the “spool up” phase automatically and independently, activating the take-off mode too early, before minimum N1/EPR stabilization has been reached, </a:t>
            </a:r>
            <a:r>
              <a:rPr lang="en-GB" sz="1600" dirty="0" smtClean="0">
                <a:latin typeface="Arial" panose="020B0604020202020204" pitchFamily="34" charset="0"/>
                <a:cs typeface="Arial" panose="020B0604020202020204" pitchFamily="34" charset="0"/>
              </a:rPr>
              <a:t>could contribute </a:t>
            </a:r>
            <a:r>
              <a:rPr lang="en-GB" sz="1600" dirty="0">
                <a:latin typeface="Arial" panose="020B0604020202020204" pitchFamily="34" charset="0"/>
                <a:cs typeface="Arial" panose="020B0604020202020204" pitchFamily="34" charset="0"/>
              </a:rPr>
              <a:t>to </a:t>
            </a:r>
            <a:r>
              <a:rPr lang="en-GB" sz="1600" dirty="0" smtClean="0">
                <a:latin typeface="Arial" panose="020B0604020202020204" pitchFamily="34" charset="0"/>
                <a:cs typeface="Arial" panose="020B0604020202020204" pitchFamily="34" charset="0"/>
              </a:rPr>
              <a:t>an uncontrollable </a:t>
            </a:r>
            <a:r>
              <a:rPr lang="en-GB" sz="1600" dirty="0">
                <a:latin typeface="Arial" panose="020B0604020202020204" pitchFamily="34" charset="0"/>
                <a:cs typeface="Arial" panose="020B0604020202020204" pitchFamily="34" charset="0"/>
              </a:rPr>
              <a:t>asymmetrical thrust and lead to an immediate runway veer off before pilot could react. </a:t>
            </a:r>
            <a:endParaRPr lang="fr-FR"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Another common safety issue is the </a:t>
            </a:r>
            <a:r>
              <a:rPr lang="en-GB" sz="1600" b="1" dirty="0">
                <a:latin typeface="Arial" panose="020B0604020202020204" pitchFamily="34" charset="0"/>
                <a:cs typeface="Arial" panose="020B0604020202020204" pitchFamily="34" charset="0"/>
              </a:rPr>
              <a:t>omission to arm</a:t>
            </a:r>
            <a:r>
              <a:rPr lang="en-GB" sz="1600" dirty="0">
                <a:latin typeface="Arial" panose="020B0604020202020204" pitchFamily="34" charset="0"/>
                <a:cs typeface="Arial" panose="020B0604020202020204" pitchFamily="34" charset="0"/>
              </a:rPr>
              <a:t> the auto throttle or to place the </a:t>
            </a:r>
            <a:r>
              <a:rPr lang="en-GB" sz="1600" dirty="0" smtClean="0">
                <a:latin typeface="Arial" panose="020B0604020202020204" pitchFamily="34" charset="0"/>
                <a:cs typeface="Arial" panose="020B0604020202020204" pitchFamily="34" charset="0"/>
              </a:rPr>
              <a:t>levers </a:t>
            </a:r>
            <a:r>
              <a:rPr lang="en-GB" sz="1600" dirty="0">
                <a:latin typeface="Arial" panose="020B0604020202020204" pitchFamily="34" charset="0"/>
                <a:cs typeface="Arial" panose="020B0604020202020204" pitchFamily="34" charset="0"/>
              </a:rPr>
              <a:t>in the </a:t>
            </a:r>
            <a:r>
              <a:rPr lang="en-GB" sz="1600" b="1" dirty="0">
                <a:latin typeface="Arial" panose="020B0604020202020204" pitchFamily="34" charset="0"/>
                <a:cs typeface="Arial" panose="020B0604020202020204" pitchFamily="34" charset="0"/>
              </a:rPr>
              <a:t>wrong ATHR detent</a:t>
            </a:r>
            <a:r>
              <a:rPr lang="en-GB" sz="1600" dirty="0">
                <a:latin typeface="Arial" panose="020B0604020202020204" pitchFamily="34" charset="0"/>
                <a:cs typeface="Arial" panose="020B0604020202020204" pitchFamily="34" charset="0"/>
              </a:rPr>
              <a:t>. </a:t>
            </a:r>
            <a:endParaRPr lang="fr-FR"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Both errors could happen without consequence and remain unknown until something more serious happen.  With relevant FDM algorithm it is possible to detect and address early enough these precursors. </a:t>
            </a:r>
            <a:endParaRPr lang="fr-FR"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 </a:t>
            </a:r>
            <a:endParaRPr lang="fr-FR" dirty="0">
              <a:latin typeface="Arial" panose="020B0604020202020204" pitchFamily="34" charset="0"/>
              <a:cs typeface="Arial" panose="020B0604020202020204" pitchFamily="34" charset="0"/>
            </a:endParaRPr>
          </a:p>
          <a:p>
            <a:r>
              <a:rPr lang="en-GB" sz="1600" dirty="0" smtClean="0">
                <a:latin typeface="Arial" panose="020B0604020202020204" pitchFamily="34" charset="0"/>
                <a:cs typeface="Arial" panose="020B0604020202020204" pitchFamily="34" charset="0"/>
              </a:rPr>
              <a:t>Relevant </a:t>
            </a:r>
            <a:r>
              <a:rPr lang="en-GB" sz="1600" dirty="0">
                <a:latin typeface="Arial" panose="020B0604020202020204" pitchFamily="34" charset="0"/>
                <a:cs typeface="Arial" panose="020B0604020202020204" pitchFamily="34" charset="0"/>
              </a:rPr>
              <a:t>data could be collected </a:t>
            </a:r>
            <a:r>
              <a:rPr lang="en-GB" sz="1600" dirty="0" smtClean="0">
                <a:latin typeface="Arial" panose="020B0604020202020204" pitchFamily="34" charset="0"/>
                <a:cs typeface="Arial" panose="020B0604020202020204" pitchFamily="34" charset="0"/>
              </a:rPr>
              <a:t>also from </a:t>
            </a:r>
            <a:r>
              <a:rPr lang="en-GB" sz="1600" dirty="0">
                <a:latin typeface="Arial" panose="020B0604020202020204" pitchFamily="34" charset="0"/>
                <a:cs typeface="Arial" panose="020B0604020202020204" pitchFamily="34" charset="0"/>
              </a:rPr>
              <a:t>FDM about the use of</a:t>
            </a:r>
            <a:r>
              <a:rPr lang="en-GB" sz="1600" b="1" dirty="0">
                <a:latin typeface="Arial" panose="020B0604020202020204" pitchFamily="34" charset="0"/>
                <a:cs typeface="Arial" panose="020B0604020202020204" pitchFamily="34" charset="0"/>
              </a:rPr>
              <a:t> Auto Throttle or Auto Thrust during </a:t>
            </a:r>
            <a:r>
              <a:rPr lang="en-GB" sz="1600" b="1" dirty="0" smtClean="0">
                <a:latin typeface="Arial" panose="020B0604020202020204" pitchFamily="34" charset="0"/>
                <a:cs typeface="Arial" panose="020B0604020202020204" pitchFamily="34" charset="0"/>
              </a:rPr>
              <a:t>landing</a:t>
            </a:r>
            <a:r>
              <a:rPr lang="en-GB" sz="1600" dirty="0" smtClean="0">
                <a:latin typeface="Arial" panose="020B0604020202020204" pitchFamily="34" charset="0"/>
                <a:cs typeface="Arial" panose="020B0604020202020204" pitchFamily="34" charset="0"/>
              </a:rPr>
              <a:t>. </a:t>
            </a:r>
          </a:p>
          <a:p>
            <a:r>
              <a:rPr lang="en-GB" sz="1600" dirty="0" smtClean="0">
                <a:latin typeface="Arial" panose="020B0604020202020204" pitchFamily="34" charset="0"/>
                <a:cs typeface="Arial" panose="020B0604020202020204" pitchFamily="34" charset="0"/>
              </a:rPr>
              <a:t>It may help </a:t>
            </a:r>
            <a:r>
              <a:rPr lang="en-GB" sz="1600" dirty="0">
                <a:latin typeface="Arial" panose="020B0604020202020204" pitchFamily="34" charset="0"/>
                <a:cs typeface="Arial" panose="020B0604020202020204" pitchFamily="34" charset="0"/>
              </a:rPr>
              <a:t>to detect early</a:t>
            </a:r>
            <a:r>
              <a:rPr lang="en-GB" sz="1600" b="1"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enough elements of catastrophic scenarios such as the runway overrun in Sao Paulo in </a:t>
            </a:r>
            <a:r>
              <a:rPr lang="en-GB" sz="1600" dirty="0" smtClean="0">
                <a:latin typeface="Arial" panose="020B0604020202020204" pitchFamily="34" charset="0"/>
                <a:cs typeface="Arial" panose="020B0604020202020204" pitchFamily="34" charset="0"/>
              </a:rPr>
              <a:t>2007 </a:t>
            </a:r>
            <a:r>
              <a:rPr lang="en-GB" sz="1600" dirty="0">
                <a:latin typeface="Arial" panose="020B0604020202020204" pitchFamily="34" charset="0"/>
                <a:cs typeface="Arial" panose="020B0604020202020204" pitchFamily="34" charset="0"/>
              </a:rPr>
              <a:t>or the runway undershoot accident in San Francisco in </a:t>
            </a:r>
            <a:r>
              <a:rPr lang="en-GB" sz="1600" dirty="0" smtClean="0">
                <a:latin typeface="Arial" panose="020B0604020202020204" pitchFamily="34" charset="0"/>
                <a:cs typeface="Arial" panose="020B0604020202020204" pitchFamily="34" charset="0"/>
              </a:rPr>
              <a:t>2013</a:t>
            </a:r>
            <a:r>
              <a:rPr lang="en-GB" sz="1600" dirty="0">
                <a:latin typeface="Arial" panose="020B0604020202020204" pitchFamily="34" charset="0"/>
                <a:cs typeface="Arial" panose="020B0604020202020204" pitchFamily="34" charset="0"/>
              </a:rPr>
              <a:t>.</a:t>
            </a:r>
            <a:endParaRPr lang="fr-FR"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 </a:t>
            </a:r>
            <a:endParaRPr lang="fr-FR"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Many articles and pilot briefings have been dedicated to best practices regarding this automation. Surprisingly, few publications have been based on real recorded data from daily operations. </a:t>
            </a:r>
            <a:endParaRPr lang="fr-FR" sz="1600"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FA125E8B-D1B0-45D8-BC0A-2DF3623942AD}" type="slidenum">
              <a:rPr lang="en-US" altLang="en-US" smtClean="0"/>
              <a:pPr/>
              <a:t>7</a:t>
            </a:fld>
            <a:endParaRPr lang="en-US" altLang="en-US"/>
          </a:p>
        </p:txBody>
      </p:sp>
    </p:spTree>
    <p:extLst>
      <p:ext uri="{BB962C8B-B14F-4D97-AF65-F5344CB8AC3E}">
        <p14:creationId xmlns:p14="http://schemas.microsoft.com/office/powerpoint/2010/main" val="1323179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3450" y="749300"/>
            <a:ext cx="1923455" cy="1442744"/>
          </a:xfrm>
        </p:spPr>
      </p:sp>
      <p:sp>
        <p:nvSpPr>
          <p:cNvPr id="3" name="Espace réservé des commentaires 2"/>
          <p:cNvSpPr>
            <a:spLocks noGrp="1"/>
          </p:cNvSpPr>
          <p:nvPr>
            <p:ph type="body" idx="1"/>
          </p:nvPr>
        </p:nvSpPr>
        <p:spPr>
          <a:xfrm>
            <a:off x="408633" y="2334741"/>
            <a:ext cx="6120680" cy="6913479"/>
          </a:xfrm>
        </p:spPr>
        <p:txBody>
          <a:bodyPr/>
          <a:lstStyle/>
          <a:p>
            <a:r>
              <a:rPr lang="en-GB" sz="1600" b="1" dirty="0" smtClean="0">
                <a:latin typeface="Arial" panose="020B0604020202020204" pitchFamily="34" charset="0"/>
                <a:cs typeface="Arial" panose="020B0604020202020204" pitchFamily="34" charset="0"/>
              </a:rPr>
              <a:t>&gt; </a:t>
            </a:r>
            <a:r>
              <a:rPr lang="en-GB" sz="1600" b="1" dirty="0">
                <a:latin typeface="Arial" panose="020B0604020202020204" pitchFamily="34" charset="0"/>
                <a:cs typeface="Arial" panose="020B0604020202020204" pitchFamily="34" charset="0"/>
              </a:rPr>
              <a:t>ROPS (Runway Overrun Prevention System) </a:t>
            </a:r>
            <a:endParaRPr lang="fr-FR"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It displays an explicit warning to the pilots whenever the stopping distance margin are becoming less than minimum at landing. </a:t>
            </a:r>
            <a:endParaRPr lang="fr-FR"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It offers a key decision aid either to go around or, when on the ground, to apply maximum brakes and reverse thrust. </a:t>
            </a:r>
            <a:endParaRPr lang="fr-FR"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How often this system activates? Are the pilot reactions appropriate? </a:t>
            </a:r>
            <a:r>
              <a:rPr lang="en-GB" sz="1600" dirty="0" smtClean="0">
                <a:latin typeface="Arial" panose="020B0604020202020204" pitchFamily="34" charset="0"/>
                <a:cs typeface="Arial" panose="020B0604020202020204" pitchFamily="34" charset="0"/>
              </a:rPr>
              <a:t>Do </a:t>
            </a:r>
            <a:r>
              <a:rPr lang="en-GB" sz="1600" dirty="0">
                <a:latin typeface="Arial" panose="020B0604020202020204" pitchFamily="34" charset="0"/>
                <a:cs typeface="Arial" panose="020B0604020202020204" pitchFamily="34" charset="0"/>
              </a:rPr>
              <a:t>we observe spurious warnings? </a:t>
            </a:r>
            <a:endParaRPr lang="fr-FR"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It is critical to get data from real cases and see how ROPS + Pilot reaction match our expectations and take corrective actions is needed</a:t>
            </a:r>
            <a:r>
              <a:rPr lang="en-GB" sz="1600" dirty="0" smtClean="0">
                <a:latin typeface="Arial" panose="020B0604020202020204" pitchFamily="34" charset="0"/>
                <a:cs typeface="Arial" panose="020B0604020202020204" pitchFamily="34" charset="0"/>
              </a:rPr>
              <a:t>.</a:t>
            </a:r>
            <a:endParaRPr lang="fr-FR" sz="1600"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A similar work could be done regarding </a:t>
            </a:r>
            <a:endParaRPr lang="fr-FR" sz="1600"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 GPWS or “Smart landing” call out related </a:t>
            </a:r>
            <a:r>
              <a:rPr lang="en-GB" sz="1600" b="1" dirty="0" smtClean="0">
                <a:latin typeface="Arial" panose="020B0604020202020204" pitchFamily="34" charset="0"/>
                <a:cs typeface="Arial" panose="020B0604020202020204" pitchFamily="34" charset="0"/>
              </a:rPr>
              <a:t>stabilization</a:t>
            </a:r>
            <a:endParaRPr lang="fr-FR"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Part of these GPWS call outs are optional. Airlines are paying for these specific </a:t>
            </a:r>
            <a:r>
              <a:rPr lang="en-GB" sz="1600" dirty="0" smtClean="0">
                <a:latin typeface="Arial" panose="020B0604020202020204" pitchFamily="34" charset="0"/>
                <a:cs typeface="Arial" panose="020B0604020202020204" pitchFamily="34" charset="0"/>
              </a:rPr>
              <a:t>equipment </a:t>
            </a:r>
            <a:r>
              <a:rPr lang="en-GB" sz="1600" dirty="0">
                <a:latin typeface="Arial" panose="020B0604020202020204" pitchFamily="34" charset="0"/>
                <a:cs typeface="Arial" panose="020B0604020202020204" pitchFamily="34" charset="0"/>
              </a:rPr>
              <a:t>and should be interested in assessing the “return on investment</a:t>
            </a:r>
            <a:r>
              <a:rPr lang="en-GB" sz="1600" dirty="0" smtClean="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As an absence of accident does not mean no risk, it is necessary to check further and to look at pilot reactions to actual call outs through FDM program. No need of individual monitoring, a global assessment is enough.  </a:t>
            </a:r>
            <a:endParaRPr lang="fr-FR" sz="1600"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 FMS take off data entry: </a:t>
            </a:r>
            <a:r>
              <a:rPr lang="en-GB" sz="1600" dirty="0" smtClean="0">
                <a:latin typeface="Arial" panose="020B0604020202020204" pitchFamily="34" charset="0"/>
                <a:cs typeface="Arial" panose="020B0604020202020204" pitchFamily="34" charset="0"/>
              </a:rPr>
              <a:t>The </a:t>
            </a:r>
            <a:r>
              <a:rPr lang="en-GB" sz="1600" dirty="0">
                <a:latin typeface="Arial" panose="020B0604020202020204" pitchFamily="34" charset="0"/>
                <a:cs typeface="Arial" panose="020B0604020202020204" pitchFamily="34" charset="0"/>
              </a:rPr>
              <a:t>source of error does not come from the FMS itself but may occur when the weight parameters are entered into the take-off computation device. Typing 2(00)t instead of 3(00)t  or a ZFW in place of the actual TOW are among the most dangerous errors. How often such wrong data are entered? Studies based only on pilot reports do not give the real picture as these errors may remain undetected. </a:t>
            </a:r>
            <a:endParaRPr lang="fr-FR"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FA125E8B-D1B0-45D8-BC0A-2DF3623942AD}" type="slidenum">
              <a:rPr lang="en-US" altLang="en-US" smtClean="0"/>
              <a:pPr/>
              <a:t>8</a:t>
            </a:fld>
            <a:endParaRPr lang="en-US" altLang="en-US"/>
          </a:p>
        </p:txBody>
      </p:sp>
    </p:spTree>
    <p:extLst>
      <p:ext uri="{BB962C8B-B14F-4D97-AF65-F5344CB8AC3E}">
        <p14:creationId xmlns:p14="http://schemas.microsoft.com/office/powerpoint/2010/main" val="1493046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3450" y="749300"/>
            <a:ext cx="2067471" cy="1550767"/>
          </a:xfrm>
        </p:spPr>
      </p:sp>
      <p:sp>
        <p:nvSpPr>
          <p:cNvPr id="3" name="Espace réservé des commentaires 2"/>
          <p:cNvSpPr>
            <a:spLocks noGrp="1"/>
          </p:cNvSpPr>
          <p:nvPr>
            <p:ph type="body" idx="1"/>
          </p:nvPr>
        </p:nvSpPr>
        <p:spPr>
          <a:xfrm>
            <a:off x="408633" y="2406749"/>
            <a:ext cx="5832648" cy="6841471"/>
          </a:xfrm>
        </p:spPr>
        <p:txBody>
          <a:bodyPr/>
          <a:lstStyle/>
          <a:p>
            <a:pPr lvl="0">
              <a:lnSpc>
                <a:spcPct val="150000"/>
              </a:lnSpc>
              <a:spcBef>
                <a:spcPts val="0"/>
              </a:spcBef>
            </a:pPr>
            <a:r>
              <a:rPr lang="en-GB" sz="1600" b="1" dirty="0">
                <a:latin typeface="Arial" panose="020B0604020202020204" pitchFamily="34" charset="0"/>
                <a:cs typeface="Arial" panose="020B0604020202020204" pitchFamily="34" charset="0"/>
              </a:rPr>
              <a:t>Automation and Mid Air Collision (MAC) risk</a:t>
            </a:r>
            <a:endParaRPr lang="fr-FR" sz="1600" dirty="0">
              <a:latin typeface="Arial" panose="020B0604020202020204" pitchFamily="34" charset="0"/>
              <a:cs typeface="Arial" panose="020B0604020202020204" pitchFamily="34" charset="0"/>
            </a:endParaRPr>
          </a:p>
          <a:p>
            <a:pPr>
              <a:lnSpc>
                <a:spcPct val="150000"/>
              </a:lnSpc>
              <a:spcBef>
                <a:spcPts val="0"/>
              </a:spcBef>
            </a:pPr>
            <a:r>
              <a:rPr lang="en-GB" sz="1600" i="1" dirty="0">
                <a:latin typeface="Arial" panose="020B0604020202020204" pitchFamily="34" charset="0"/>
                <a:cs typeface="Arial" panose="020B0604020202020204" pitchFamily="34" charset="0"/>
              </a:rPr>
              <a:t>This risk is shared between ATC and pilots, and should be addressed from this perspective. Automations have been implemented on both side to prevent it. How far their global performance (human + automation) match our expectation? Have the risks been reduced the way we want? Nobody could offer to wait for an accident to “see how it works”. </a:t>
            </a:r>
            <a:endParaRPr lang="fr-FR" sz="1600" dirty="0">
              <a:latin typeface="Arial" panose="020B0604020202020204" pitchFamily="34" charset="0"/>
              <a:cs typeface="Arial" panose="020B0604020202020204" pitchFamily="34" charset="0"/>
            </a:endParaRPr>
          </a:p>
          <a:p>
            <a:pPr>
              <a:lnSpc>
                <a:spcPct val="150000"/>
              </a:lnSpc>
              <a:spcBef>
                <a:spcPts val="0"/>
              </a:spcBef>
            </a:pPr>
            <a:endParaRPr lang="en-GB" sz="1600" b="1" dirty="0" smtClean="0">
              <a:latin typeface="Arial" panose="020B0604020202020204" pitchFamily="34" charset="0"/>
              <a:cs typeface="Arial" panose="020B0604020202020204" pitchFamily="34" charset="0"/>
            </a:endParaRPr>
          </a:p>
          <a:p>
            <a:pPr>
              <a:lnSpc>
                <a:spcPct val="150000"/>
              </a:lnSpc>
              <a:spcBef>
                <a:spcPts val="0"/>
              </a:spcBef>
            </a:pPr>
            <a:r>
              <a:rPr lang="en-GB" sz="1600" b="1" dirty="0" smtClean="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ACAS (Airborne Collision Avoidance System)</a:t>
            </a:r>
            <a:endParaRPr lang="fr-FR" sz="1600" dirty="0">
              <a:latin typeface="Arial" panose="020B0604020202020204" pitchFamily="34" charset="0"/>
              <a:cs typeface="Arial" panose="020B0604020202020204" pitchFamily="34" charset="0"/>
            </a:endParaRPr>
          </a:p>
          <a:p>
            <a:pPr>
              <a:lnSpc>
                <a:spcPct val="150000"/>
              </a:lnSpc>
              <a:spcBef>
                <a:spcPts val="0"/>
              </a:spcBef>
            </a:pPr>
            <a:r>
              <a:rPr lang="en-GB" sz="1600" dirty="0">
                <a:latin typeface="Arial" panose="020B0604020202020204" pitchFamily="34" charset="0"/>
                <a:cs typeface="Arial" panose="020B0604020202020204" pitchFamily="34" charset="0"/>
              </a:rPr>
              <a:t>The safety benefit results from the combined effect of the systems itself (relevant and timely alert) and the cockpit crew reactions. Airlines that are systematically collecting data to monitor crew responses to ACAS event are not numerous. Without this feed-back it is impossible to assess and manage the global value of ACAS</a:t>
            </a:r>
            <a:endParaRPr lang="fr-FR" sz="1600" dirty="0">
              <a:latin typeface="Arial" panose="020B0604020202020204" pitchFamily="34" charset="0"/>
              <a:cs typeface="Arial" panose="020B0604020202020204" pitchFamily="34" charset="0"/>
            </a:endParaRPr>
          </a:p>
          <a:p>
            <a:pPr>
              <a:lnSpc>
                <a:spcPct val="150000"/>
              </a:lnSpc>
              <a:spcBef>
                <a:spcPts val="0"/>
              </a:spcBef>
            </a:pPr>
            <a:endParaRPr lang="en-US" sz="1600"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FA125E8B-D1B0-45D8-BC0A-2DF3623942AD}" type="slidenum">
              <a:rPr lang="en-US" altLang="en-US" smtClean="0"/>
              <a:pPr/>
              <a:t>9</a:t>
            </a:fld>
            <a:endParaRPr lang="en-US" altLang="en-US"/>
          </a:p>
        </p:txBody>
      </p:sp>
    </p:spTree>
    <p:extLst>
      <p:ext uri="{BB962C8B-B14F-4D97-AF65-F5344CB8AC3E}">
        <p14:creationId xmlns:p14="http://schemas.microsoft.com/office/powerpoint/2010/main" val="378560919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2290" name="Rectangle 1026"/>
          <p:cNvSpPr>
            <a:spLocks noGrp="1" noChangeArrowheads="1"/>
          </p:cNvSpPr>
          <p:nvPr>
            <p:ph type="ctrTitle"/>
          </p:nvPr>
        </p:nvSpPr>
        <p:spPr>
          <a:xfrm>
            <a:off x="685800" y="3810000"/>
            <a:ext cx="7772400" cy="854075"/>
          </a:xfrm>
        </p:spPr>
        <p:txBody>
          <a:bodyPr/>
          <a:lstStyle>
            <a:lvl1pPr algn="ctr">
              <a:defRPr sz="5000"/>
            </a:lvl1pPr>
          </a:lstStyle>
          <a:p>
            <a:pPr lvl="0"/>
            <a:r>
              <a:rPr lang="fr-FR" altLang="en-US" noProof="0" smtClean="0"/>
              <a:t>Modifiez le style du titre</a:t>
            </a:r>
            <a:endParaRPr lang="en-US" altLang="en-US" noProof="0" dirty="0" smtClean="0"/>
          </a:p>
        </p:txBody>
      </p:sp>
      <p:sp>
        <p:nvSpPr>
          <p:cNvPr id="12291" name="Rectangle 1027"/>
          <p:cNvSpPr>
            <a:spLocks noGrp="1" noChangeArrowheads="1"/>
          </p:cNvSpPr>
          <p:nvPr>
            <p:ph type="subTitle" idx="1"/>
          </p:nvPr>
        </p:nvSpPr>
        <p:spPr>
          <a:xfrm>
            <a:off x="685800" y="4876800"/>
            <a:ext cx="7772400" cy="1295400"/>
          </a:xfrm>
        </p:spPr>
        <p:txBody>
          <a:bodyPr/>
          <a:lstStyle>
            <a:lvl1pPr marL="0" indent="0" algn="ctr">
              <a:buFont typeface="Wingdings" pitchFamily="2" charset="2"/>
              <a:buNone/>
              <a:defRPr sz="3200"/>
            </a:lvl1pPr>
          </a:lstStyle>
          <a:p>
            <a:pPr lvl="0"/>
            <a:r>
              <a:rPr lang="fr-FR" altLang="en-US" noProof="0" smtClean="0"/>
              <a:t>Modifiez le style des sous-titres du masque</a:t>
            </a:r>
            <a:endParaRPr lang="en-US" altLang="en-US" noProof="0" smtClean="0"/>
          </a:p>
        </p:txBody>
      </p:sp>
      <p:pic>
        <p:nvPicPr>
          <p:cNvPr id="12298" name="Picture 1034" descr="dynamicSky_3rdPage"/>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0" y="0"/>
            <a:ext cx="9144000" cy="2947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lvl1pPr>
              <a:defRPr/>
            </a:lvl1pPr>
          </a:lstStyle>
          <a:p>
            <a:fld id="{5046A845-B130-44F8-A612-E21FE80F92AA}" type="datetime3">
              <a:rPr lang="en-US" altLang="en-US"/>
              <a:pPr/>
              <a:t>2 June 2015</a:t>
            </a:fld>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Name of Project</a:t>
            </a:r>
          </a:p>
        </p:txBody>
      </p:sp>
      <p:sp>
        <p:nvSpPr>
          <p:cNvPr id="5" name="Slide Number Placeholder 4"/>
          <p:cNvSpPr>
            <a:spLocks noGrp="1"/>
          </p:cNvSpPr>
          <p:nvPr>
            <p:ph type="sldNum" sz="quarter" idx="12"/>
          </p:nvPr>
        </p:nvSpPr>
        <p:spPr/>
        <p:txBody>
          <a:bodyPr/>
          <a:lstStyle>
            <a:lvl1pPr>
              <a:defRPr/>
            </a:lvl1pPr>
          </a:lstStyle>
          <a:p>
            <a:fld id="{BBAD159B-87F6-4DEE-9D01-BFE6443C3F84}" type="slidenum">
              <a:rPr lang="en-US" altLang="en-US"/>
              <a:pPr/>
              <a:t>‹N°›</a:t>
            </a:fld>
            <a:endParaRPr lang="en-US" altLang="en-US"/>
          </a:p>
        </p:txBody>
      </p:sp>
    </p:spTree>
    <p:extLst>
      <p:ext uri="{BB962C8B-B14F-4D97-AF65-F5344CB8AC3E}">
        <p14:creationId xmlns:p14="http://schemas.microsoft.com/office/powerpoint/2010/main" val="412140436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3A387F0A-6F08-4AFF-BF97-CDDC82A60E7D}" type="datetime3">
              <a:rPr lang="en-US" altLang="en-US"/>
              <a:pPr/>
              <a:t>2 June 2015</a:t>
            </a:fld>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Name of Project</a:t>
            </a:r>
          </a:p>
        </p:txBody>
      </p:sp>
      <p:sp>
        <p:nvSpPr>
          <p:cNvPr id="4" name="Slide Number Placeholder 3"/>
          <p:cNvSpPr>
            <a:spLocks noGrp="1"/>
          </p:cNvSpPr>
          <p:nvPr>
            <p:ph type="sldNum" sz="quarter" idx="12"/>
          </p:nvPr>
        </p:nvSpPr>
        <p:spPr/>
        <p:txBody>
          <a:bodyPr/>
          <a:lstStyle>
            <a:lvl1pPr>
              <a:defRPr/>
            </a:lvl1pPr>
          </a:lstStyle>
          <a:p>
            <a:fld id="{64D40B22-C916-46AE-B2BB-63D82B141D86}" type="slidenum">
              <a:rPr lang="en-US" altLang="en-US"/>
              <a:pPr/>
              <a:t>‹N°›</a:t>
            </a:fld>
            <a:endParaRPr lang="en-US" altLang="en-US"/>
          </a:p>
        </p:txBody>
      </p:sp>
    </p:spTree>
    <p:extLst>
      <p:ext uri="{BB962C8B-B14F-4D97-AF65-F5344CB8AC3E}">
        <p14:creationId xmlns:p14="http://schemas.microsoft.com/office/powerpoint/2010/main" val="190432152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70 year promo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9405056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65126"/>
            <a:ext cx="7886700" cy="646331"/>
          </a:xfrm>
        </p:spPr>
        <p:txBody>
          <a:bodyPr/>
          <a:lstStyle/>
          <a:p>
            <a:r>
              <a:rPr lang="fr-FR" smtClean="0"/>
              <a:t>Modifiez le style du titre</a:t>
            </a:r>
            <a:endParaRPr lang="en-US"/>
          </a:p>
        </p:txBody>
      </p:sp>
      <p:sp>
        <p:nvSpPr>
          <p:cNvPr id="3" name="Espace réservé du texte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0" y="2505075"/>
            <a:ext cx="3887391"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6"/>
          <p:cNvSpPr>
            <a:spLocks noGrp="1"/>
          </p:cNvSpPr>
          <p:nvPr>
            <p:ph type="dt" sz="half" idx="10"/>
          </p:nvPr>
        </p:nvSpPr>
        <p:spPr/>
        <p:txBody>
          <a:bodyPr/>
          <a:lstStyle/>
          <a:p>
            <a:fld id="{9F64DCC7-FCB1-4297-A7B6-DF4F92EDB8DC}" type="datetimeFigureOut">
              <a:rPr lang="en-US" smtClean="0"/>
              <a:t>6/2/2015</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748616F8-FA5D-4CF5-8673-04CBEC67B62B}" type="slidenum">
              <a:rPr lang="en-US" smtClean="0"/>
              <a:t>‹N°›</a:t>
            </a:fld>
            <a:endParaRPr lang="en-US"/>
          </a:p>
        </p:txBody>
      </p:sp>
    </p:spTree>
    <p:extLst>
      <p:ext uri="{BB962C8B-B14F-4D97-AF65-F5344CB8AC3E}">
        <p14:creationId xmlns:p14="http://schemas.microsoft.com/office/powerpoint/2010/main" val="1690018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with 70th log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29400" y="5607846"/>
            <a:ext cx="2438400" cy="1174776"/>
          </a:xfrm>
          <a:prstGeom prst="rect">
            <a:avLst/>
          </a:prstGeom>
        </p:spPr>
      </p:pic>
      <p:sp>
        <p:nvSpPr>
          <p:cNvPr id="12290" name="Rectangle 1026"/>
          <p:cNvSpPr>
            <a:spLocks noGrp="1" noChangeArrowheads="1"/>
          </p:cNvSpPr>
          <p:nvPr>
            <p:ph type="ctrTitle"/>
          </p:nvPr>
        </p:nvSpPr>
        <p:spPr>
          <a:xfrm>
            <a:off x="685800" y="3810000"/>
            <a:ext cx="7772400" cy="854075"/>
          </a:xfrm>
        </p:spPr>
        <p:txBody>
          <a:bodyPr/>
          <a:lstStyle>
            <a:lvl1pPr algn="ctr">
              <a:defRPr sz="5000"/>
            </a:lvl1pPr>
          </a:lstStyle>
          <a:p>
            <a:pPr lvl="0"/>
            <a:r>
              <a:rPr lang="fr-FR" altLang="en-US" noProof="0" smtClean="0"/>
              <a:t>Modifiez le style du titre</a:t>
            </a:r>
            <a:endParaRPr lang="en-US" altLang="en-US" noProof="0" dirty="0" smtClean="0"/>
          </a:p>
        </p:txBody>
      </p:sp>
      <p:sp>
        <p:nvSpPr>
          <p:cNvPr id="12291" name="Rectangle 1027"/>
          <p:cNvSpPr>
            <a:spLocks noGrp="1" noChangeArrowheads="1"/>
          </p:cNvSpPr>
          <p:nvPr>
            <p:ph type="subTitle" idx="1"/>
          </p:nvPr>
        </p:nvSpPr>
        <p:spPr>
          <a:xfrm>
            <a:off x="685800" y="4876800"/>
            <a:ext cx="7772400" cy="1295400"/>
          </a:xfrm>
        </p:spPr>
        <p:txBody>
          <a:bodyPr/>
          <a:lstStyle>
            <a:lvl1pPr marL="0" indent="0" algn="ctr">
              <a:buFont typeface="Wingdings" pitchFamily="2" charset="2"/>
              <a:buNone/>
              <a:defRPr sz="3200"/>
            </a:lvl1pPr>
          </a:lstStyle>
          <a:p>
            <a:pPr lvl="0"/>
            <a:r>
              <a:rPr lang="fr-FR" altLang="en-US" noProof="0" smtClean="0"/>
              <a:t>Modifiez le style des sous-titres du masque</a:t>
            </a:r>
            <a:endParaRPr lang="en-US" altLang="en-US" noProof="0" smtClean="0"/>
          </a:p>
        </p:txBody>
      </p:sp>
      <p:pic>
        <p:nvPicPr>
          <p:cNvPr id="12298" name="Picture 1034" descr="dynamicSky_3rdPage"/>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0" y="0"/>
            <a:ext cx="9144000" cy="2947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06528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with Image">
    <p:spTree>
      <p:nvGrpSpPr>
        <p:cNvPr id="1" name=""/>
        <p:cNvGrpSpPr/>
        <p:nvPr/>
      </p:nvGrpSpPr>
      <p:grpSpPr>
        <a:xfrm>
          <a:off x="0" y="0"/>
          <a:ext cx="0" cy="0"/>
          <a:chOff x="0" y="0"/>
          <a:chExt cx="0" cy="0"/>
        </a:xfrm>
      </p:grpSpPr>
      <p:pic>
        <p:nvPicPr>
          <p:cNvPr id="5" name="Picture 12" descr="planeface"/>
          <p:cNvPicPr>
            <a:picLocks noChangeAspect="1" noChangeArrowheads="1"/>
          </p:cNvPicPr>
          <p:nvPr userDrawn="1"/>
        </p:nvPicPr>
        <p:blipFill>
          <a:blip r:embed="rId2">
            <a:extLst>
              <a:ext uri="{28A0092B-C50C-407E-A947-70E740481C1C}">
                <a14:useLocalDpi xmlns:a14="http://schemas.microsoft.com/office/drawing/2010/main" val="0"/>
              </a:ext>
            </a:extLst>
          </a:blip>
          <a:srcRect l="55469" t="21875" r="3308" b="13419"/>
          <a:stretch>
            <a:fillRect/>
          </a:stretch>
        </p:blipFill>
        <p:spPr bwMode="auto">
          <a:xfrm>
            <a:off x="6296025" y="3505200"/>
            <a:ext cx="2847975" cy="3352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3" descr="micrmanagement"/>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l="53125" t="30208" r="15625" b="48959"/>
          <a:stretch>
            <a:fillRect/>
          </a:stretch>
        </p:blipFill>
        <p:spPr bwMode="auto">
          <a:xfrm>
            <a:off x="6096000" y="3276600"/>
            <a:ext cx="990600" cy="495300"/>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14"/>
          <p:cNvSpPr txBox="1">
            <a:spLocks noChangeArrowheads="1"/>
          </p:cNvSpPr>
          <p:nvPr userDrawn="1"/>
        </p:nvSpPr>
        <p:spPr bwMode="auto">
          <a:xfrm>
            <a:off x="304800" y="6239782"/>
            <a:ext cx="914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b="1">
                <a:solidFill>
                  <a:srgbClr val="8FC1E8"/>
                </a:solidFill>
                <a:effectLst/>
                <a:latin typeface="+mn-lt"/>
              </a:rPr>
              <a:t>To represent, lead and serve the airline industry</a:t>
            </a:r>
          </a:p>
        </p:txBody>
      </p:sp>
      <p:sp>
        <p:nvSpPr>
          <p:cNvPr id="12290" name="Rectangle 1026"/>
          <p:cNvSpPr>
            <a:spLocks noGrp="1" noChangeArrowheads="1"/>
          </p:cNvSpPr>
          <p:nvPr>
            <p:ph type="ctrTitle"/>
          </p:nvPr>
        </p:nvSpPr>
        <p:spPr>
          <a:xfrm>
            <a:off x="344715" y="3733800"/>
            <a:ext cx="7772400" cy="769441"/>
          </a:xfrm>
        </p:spPr>
        <p:txBody>
          <a:bodyPr/>
          <a:lstStyle>
            <a:lvl1pPr algn="l">
              <a:defRPr sz="4400"/>
            </a:lvl1pPr>
          </a:lstStyle>
          <a:p>
            <a:pPr lvl="0"/>
            <a:r>
              <a:rPr lang="fr-FR" altLang="en-US" noProof="0" smtClean="0"/>
              <a:t>Modifiez le style du titre</a:t>
            </a:r>
            <a:endParaRPr lang="en-US" altLang="en-US" noProof="0" dirty="0" smtClean="0"/>
          </a:p>
        </p:txBody>
      </p:sp>
      <p:sp>
        <p:nvSpPr>
          <p:cNvPr id="12291" name="Rectangle 1027"/>
          <p:cNvSpPr>
            <a:spLocks noGrp="1" noChangeArrowheads="1"/>
          </p:cNvSpPr>
          <p:nvPr>
            <p:ph type="subTitle" idx="1"/>
          </p:nvPr>
        </p:nvSpPr>
        <p:spPr>
          <a:xfrm>
            <a:off x="344715" y="4800600"/>
            <a:ext cx="7772400" cy="1295400"/>
          </a:xfrm>
        </p:spPr>
        <p:txBody>
          <a:bodyPr/>
          <a:lstStyle>
            <a:lvl1pPr marL="0" indent="0" algn="l">
              <a:buFont typeface="Wingdings" pitchFamily="2" charset="2"/>
              <a:buNone/>
              <a:defRPr sz="3200"/>
            </a:lvl1pPr>
          </a:lstStyle>
          <a:p>
            <a:pPr lvl="0"/>
            <a:r>
              <a:rPr lang="fr-FR" altLang="en-US" noProof="0" smtClean="0"/>
              <a:t>Modifiez le style des sous-titres du masque</a:t>
            </a:r>
            <a:endParaRPr lang="en-US" altLang="en-US" noProof="0" dirty="0" smtClean="0"/>
          </a:p>
        </p:txBody>
      </p:sp>
      <p:pic>
        <p:nvPicPr>
          <p:cNvPr id="12298" name="Picture 1034" descr="dynamicSky_3rdPage"/>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0" y="0"/>
            <a:ext cx="9144000" cy="2947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40795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with 70th logo">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29400" y="5607846"/>
            <a:ext cx="2438400" cy="1174776"/>
          </a:xfrm>
          <a:prstGeom prst="rect">
            <a:avLst/>
          </a:prstGeom>
        </p:spPr>
      </p:pic>
      <p:sp>
        <p:nvSpPr>
          <p:cNvPr id="12290" name="Rectangle 1026"/>
          <p:cNvSpPr>
            <a:spLocks noGrp="1" noChangeArrowheads="1"/>
          </p:cNvSpPr>
          <p:nvPr>
            <p:ph type="ctrTitle"/>
          </p:nvPr>
        </p:nvSpPr>
        <p:spPr>
          <a:xfrm>
            <a:off x="344715" y="3733800"/>
            <a:ext cx="7772400" cy="769441"/>
          </a:xfrm>
        </p:spPr>
        <p:txBody>
          <a:bodyPr/>
          <a:lstStyle>
            <a:lvl1pPr algn="l">
              <a:defRPr sz="4400"/>
            </a:lvl1pPr>
          </a:lstStyle>
          <a:p>
            <a:pPr lvl="0"/>
            <a:r>
              <a:rPr lang="fr-FR" altLang="en-US" noProof="0" smtClean="0"/>
              <a:t>Modifiez le style du titre</a:t>
            </a:r>
            <a:endParaRPr lang="en-US" altLang="en-US" noProof="0" dirty="0" smtClean="0"/>
          </a:p>
        </p:txBody>
      </p:sp>
      <p:sp>
        <p:nvSpPr>
          <p:cNvPr id="12291" name="Rectangle 1027"/>
          <p:cNvSpPr>
            <a:spLocks noGrp="1" noChangeArrowheads="1"/>
          </p:cNvSpPr>
          <p:nvPr>
            <p:ph type="subTitle" idx="1"/>
          </p:nvPr>
        </p:nvSpPr>
        <p:spPr>
          <a:xfrm>
            <a:off x="344715" y="4800600"/>
            <a:ext cx="7772400" cy="1295400"/>
          </a:xfrm>
        </p:spPr>
        <p:txBody>
          <a:bodyPr/>
          <a:lstStyle>
            <a:lvl1pPr marL="0" indent="0" algn="l">
              <a:buFont typeface="Wingdings" pitchFamily="2" charset="2"/>
              <a:buNone/>
              <a:defRPr sz="3200"/>
            </a:lvl1pPr>
          </a:lstStyle>
          <a:p>
            <a:pPr lvl="0"/>
            <a:r>
              <a:rPr lang="fr-FR" altLang="en-US" noProof="0" smtClean="0"/>
              <a:t>Modifiez le style des sous-titres du masque</a:t>
            </a:r>
            <a:endParaRPr lang="en-US" altLang="en-US" noProof="0" dirty="0" smtClean="0"/>
          </a:p>
        </p:txBody>
      </p:sp>
      <p:pic>
        <p:nvPicPr>
          <p:cNvPr id="12298" name="Picture 1034" descr="dynamicSky_3rdPage"/>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0" y="0"/>
            <a:ext cx="9144000" cy="2947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08575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lvl1pPr>
              <a:defRPr/>
            </a:lvl1pPr>
          </a:lstStyle>
          <a:p>
            <a:fld id="{4D5E0DB0-A3F3-46F1-ACC0-40F288B89D43}" type="datetime3">
              <a:rPr lang="en-US" altLang="en-US"/>
              <a:pPr/>
              <a:t>2 June 2015</a:t>
            </a:fld>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Name of Project</a:t>
            </a:r>
          </a:p>
        </p:txBody>
      </p:sp>
      <p:sp>
        <p:nvSpPr>
          <p:cNvPr id="6" name="Slide Number Placeholder 5"/>
          <p:cNvSpPr>
            <a:spLocks noGrp="1"/>
          </p:cNvSpPr>
          <p:nvPr>
            <p:ph type="sldNum" sz="quarter" idx="12"/>
          </p:nvPr>
        </p:nvSpPr>
        <p:spPr/>
        <p:txBody>
          <a:bodyPr/>
          <a:lstStyle>
            <a:lvl1pPr>
              <a:defRPr/>
            </a:lvl1pPr>
          </a:lstStyle>
          <a:p>
            <a:fld id="{D6F0CD7C-9CDE-4D84-8971-6C80F7FD074A}" type="slidenum">
              <a:rPr lang="en-US" altLang="en-US"/>
              <a:pPr/>
              <a:t>‹N°›</a:t>
            </a:fld>
            <a:endParaRPr lang="en-US" altLang="en-US"/>
          </a:p>
        </p:txBody>
      </p:sp>
    </p:spTree>
    <p:extLst>
      <p:ext uri="{BB962C8B-B14F-4D97-AF65-F5344CB8AC3E}">
        <p14:creationId xmlns:p14="http://schemas.microsoft.com/office/powerpoint/2010/main" val="385143643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Content Slide with 70th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7600" y="5540829"/>
            <a:ext cx="1523999" cy="734234"/>
          </a:xfrm>
          <a:prstGeom prst="rect">
            <a:avLst/>
          </a:prstGeom>
        </p:spPr>
      </p:pic>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lvl1pPr>
              <a:defRPr/>
            </a:lvl1pPr>
          </a:lstStyle>
          <a:p>
            <a:fld id="{4D5E0DB0-A3F3-46F1-ACC0-40F288B89D43}" type="datetime3">
              <a:rPr lang="en-US" altLang="en-US"/>
              <a:pPr/>
              <a:t>2 June 2015</a:t>
            </a:fld>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Name of Project</a:t>
            </a:r>
          </a:p>
        </p:txBody>
      </p:sp>
      <p:sp>
        <p:nvSpPr>
          <p:cNvPr id="6" name="Slide Number Placeholder 5"/>
          <p:cNvSpPr>
            <a:spLocks noGrp="1"/>
          </p:cNvSpPr>
          <p:nvPr>
            <p:ph type="sldNum" sz="quarter" idx="12"/>
          </p:nvPr>
        </p:nvSpPr>
        <p:spPr/>
        <p:txBody>
          <a:bodyPr/>
          <a:lstStyle>
            <a:lvl1pPr>
              <a:defRPr/>
            </a:lvl1pPr>
          </a:lstStyle>
          <a:p>
            <a:fld id="{D6F0CD7C-9CDE-4D84-8971-6C80F7FD074A}" type="slidenum">
              <a:rPr lang="en-US" altLang="en-US"/>
              <a:pPr/>
              <a:t>‹N°›</a:t>
            </a:fld>
            <a:endParaRPr lang="en-US" altLang="en-US"/>
          </a:p>
        </p:txBody>
      </p:sp>
    </p:spTree>
    <p:extLst>
      <p:ext uri="{BB962C8B-B14F-4D97-AF65-F5344CB8AC3E}">
        <p14:creationId xmlns:p14="http://schemas.microsoft.com/office/powerpoint/2010/main" val="86450322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Content Slide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641350"/>
          </a:xfrm>
        </p:spPr>
        <p:txBody>
          <a:bodyPr/>
          <a:lstStyle/>
          <a:p>
            <a:r>
              <a:rPr lang="fr-FR" smtClean="0"/>
              <a:t>Modifiez le style du titre</a:t>
            </a:r>
            <a:endParaRPr lang="en-US" dirty="0"/>
          </a:p>
        </p:txBody>
      </p:sp>
      <p:sp>
        <p:nvSpPr>
          <p:cNvPr id="3" name="Content Placeholder 2"/>
          <p:cNvSpPr>
            <a:spLocks noGrp="1"/>
          </p:cNvSpPr>
          <p:nvPr>
            <p:ph idx="1"/>
          </p:nvPr>
        </p:nvSpPr>
        <p:spPr>
          <a:xfrm>
            <a:off x="457200" y="1094656"/>
            <a:ext cx="8229600" cy="507064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 name="Slide Number Placeholder 5"/>
          <p:cNvSpPr>
            <a:spLocks noGrp="1"/>
          </p:cNvSpPr>
          <p:nvPr>
            <p:ph type="sldNum" sz="quarter" idx="12"/>
          </p:nvPr>
        </p:nvSpPr>
        <p:spPr/>
        <p:txBody>
          <a:bodyPr/>
          <a:lstStyle>
            <a:lvl1pPr>
              <a:defRPr/>
            </a:lvl1pPr>
          </a:lstStyle>
          <a:p>
            <a:fld id="{D6F0CD7C-9CDE-4D84-8971-6C80F7FD074A}" type="slidenum">
              <a:rPr lang="en-US" altLang="en-US"/>
              <a:pPr/>
              <a:t>‹N°›</a:t>
            </a:fld>
            <a:endParaRPr lang="en-US" altLang="en-US"/>
          </a:p>
        </p:txBody>
      </p:sp>
    </p:spTree>
    <p:extLst>
      <p:ext uri="{BB962C8B-B14F-4D97-AF65-F5344CB8AC3E}">
        <p14:creationId xmlns:p14="http://schemas.microsoft.com/office/powerpoint/2010/main" val="30991953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1_Content Slide with no Background and 70th log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7600" y="6048828"/>
            <a:ext cx="1523999" cy="734234"/>
          </a:xfrm>
          <a:prstGeom prst="rect">
            <a:avLst/>
          </a:prstGeom>
        </p:spPr>
      </p:pic>
      <p:sp>
        <p:nvSpPr>
          <p:cNvPr id="2" name="Title 1"/>
          <p:cNvSpPr>
            <a:spLocks noGrp="1"/>
          </p:cNvSpPr>
          <p:nvPr>
            <p:ph type="title"/>
          </p:nvPr>
        </p:nvSpPr>
        <p:spPr>
          <a:xfrm>
            <a:off x="457200" y="332656"/>
            <a:ext cx="8229600" cy="641350"/>
          </a:xfrm>
        </p:spPr>
        <p:txBody>
          <a:bodyPr/>
          <a:lstStyle/>
          <a:p>
            <a:r>
              <a:rPr lang="fr-FR" smtClean="0"/>
              <a:t>Modifiez le style du titre</a:t>
            </a:r>
            <a:endParaRPr lang="en-US" dirty="0"/>
          </a:p>
        </p:txBody>
      </p:sp>
      <p:sp>
        <p:nvSpPr>
          <p:cNvPr id="3" name="Content Placeholder 2"/>
          <p:cNvSpPr>
            <a:spLocks noGrp="1"/>
          </p:cNvSpPr>
          <p:nvPr>
            <p:ph idx="1"/>
          </p:nvPr>
        </p:nvSpPr>
        <p:spPr>
          <a:xfrm>
            <a:off x="457200" y="1094656"/>
            <a:ext cx="8229600" cy="507064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 name="Slide Number Placeholder 5"/>
          <p:cNvSpPr>
            <a:spLocks noGrp="1"/>
          </p:cNvSpPr>
          <p:nvPr>
            <p:ph type="sldNum" sz="quarter" idx="12"/>
          </p:nvPr>
        </p:nvSpPr>
        <p:spPr/>
        <p:txBody>
          <a:bodyPr/>
          <a:lstStyle>
            <a:lvl1pPr>
              <a:defRPr/>
            </a:lvl1pPr>
          </a:lstStyle>
          <a:p>
            <a:fld id="{D6F0CD7C-9CDE-4D84-8971-6C80F7FD074A}" type="slidenum">
              <a:rPr lang="en-US" altLang="en-US"/>
              <a:pPr/>
              <a:t>‹N°›</a:t>
            </a:fld>
            <a:endParaRPr lang="en-US" altLang="en-US"/>
          </a:p>
        </p:txBody>
      </p:sp>
    </p:spTree>
    <p:extLst>
      <p:ext uri="{BB962C8B-B14F-4D97-AF65-F5344CB8AC3E}">
        <p14:creationId xmlns:p14="http://schemas.microsoft.com/office/powerpoint/2010/main" val="365097800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457200" y="2438400"/>
            <a:ext cx="40386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648200" y="2438400"/>
            <a:ext cx="40386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4"/>
          <p:cNvSpPr>
            <a:spLocks noGrp="1"/>
          </p:cNvSpPr>
          <p:nvPr>
            <p:ph type="dt" sz="half" idx="10"/>
          </p:nvPr>
        </p:nvSpPr>
        <p:spPr/>
        <p:txBody>
          <a:bodyPr/>
          <a:lstStyle>
            <a:lvl1pPr>
              <a:defRPr/>
            </a:lvl1pPr>
          </a:lstStyle>
          <a:p>
            <a:fld id="{B9DFC3D6-7AE3-459C-9668-D471A23C48F8}" type="datetime3">
              <a:rPr lang="en-US" altLang="en-US"/>
              <a:pPr/>
              <a:t>2 June 2015</a:t>
            </a:fld>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Name of Project</a:t>
            </a:r>
          </a:p>
        </p:txBody>
      </p:sp>
      <p:sp>
        <p:nvSpPr>
          <p:cNvPr id="7" name="Slide Number Placeholder 6"/>
          <p:cNvSpPr>
            <a:spLocks noGrp="1"/>
          </p:cNvSpPr>
          <p:nvPr>
            <p:ph type="sldNum" sz="quarter" idx="12"/>
          </p:nvPr>
        </p:nvSpPr>
        <p:spPr/>
        <p:txBody>
          <a:bodyPr/>
          <a:lstStyle>
            <a:lvl1pPr>
              <a:defRPr/>
            </a:lvl1pPr>
          </a:lstStyle>
          <a:p>
            <a:fld id="{79E4B520-C940-473B-A1E1-B38939BA9181}" type="slidenum">
              <a:rPr lang="en-US" altLang="en-US"/>
              <a:pPr/>
              <a:t>‹N°›</a:t>
            </a:fld>
            <a:endParaRPr lang="en-US" altLang="en-US"/>
          </a:p>
        </p:txBody>
      </p:sp>
    </p:spTree>
    <p:extLst>
      <p:ext uri="{BB962C8B-B14F-4D97-AF65-F5344CB8AC3E}">
        <p14:creationId xmlns:p14="http://schemas.microsoft.com/office/powerpoint/2010/main" val="238572622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6764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fr-FR" altLang="en-US" smtClean="0"/>
              <a:t>Modifiez le style du titre</a:t>
            </a:r>
            <a:endParaRPr lang="en-US" altLang="en-US" smtClean="0"/>
          </a:p>
        </p:txBody>
      </p:sp>
      <p:sp>
        <p:nvSpPr>
          <p:cNvPr id="1027" name="Rectangle 3"/>
          <p:cNvSpPr>
            <a:spLocks noGrp="1" noChangeArrowheads="1"/>
          </p:cNvSpPr>
          <p:nvPr>
            <p:ph type="body" idx="1"/>
          </p:nvPr>
        </p:nvSpPr>
        <p:spPr bwMode="auto">
          <a:xfrm>
            <a:off x="457200" y="2438400"/>
            <a:ext cx="82296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en-US" smtClean="0"/>
              <a:t>Modifiez les styles du texte du masque</a:t>
            </a:r>
          </a:p>
          <a:p>
            <a:pPr lvl="1"/>
            <a:r>
              <a:rPr lang="fr-FR" altLang="en-US" smtClean="0"/>
              <a:t>Deuxième niveau</a:t>
            </a:r>
          </a:p>
          <a:p>
            <a:pPr lvl="2"/>
            <a:r>
              <a:rPr lang="fr-FR" altLang="en-US" smtClean="0"/>
              <a:t>Troisième niveau</a:t>
            </a:r>
          </a:p>
          <a:p>
            <a:pPr lvl="3"/>
            <a:r>
              <a:rPr lang="fr-FR" altLang="en-US" smtClean="0"/>
              <a:t>Quatrième niveau</a:t>
            </a:r>
          </a:p>
          <a:p>
            <a:pPr lvl="4"/>
            <a:r>
              <a:rPr lang="fr-FR" altLang="en-US" smtClean="0"/>
              <a:t>Cinquième niveau</a:t>
            </a:r>
            <a:endParaRPr lang="en-US" altLang="en-US" smtClean="0"/>
          </a:p>
        </p:txBody>
      </p:sp>
      <p:sp>
        <p:nvSpPr>
          <p:cNvPr id="1028" name="Rectangle 4"/>
          <p:cNvSpPr>
            <a:spLocks noGrp="1" noChangeArrowheads="1"/>
          </p:cNvSpPr>
          <p:nvPr>
            <p:ph type="dt" sz="half" idx="2"/>
          </p:nvPr>
        </p:nvSpPr>
        <p:spPr bwMode="auto">
          <a:xfrm>
            <a:off x="5867400" y="6512768"/>
            <a:ext cx="3048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solidFill>
                  <a:schemeClr val="tx2"/>
                </a:solidFill>
                <a:latin typeface="+mn-lt"/>
              </a:defRPr>
            </a:lvl1pPr>
          </a:lstStyle>
          <a:p>
            <a:fld id="{073F73F9-9814-451F-80A2-5152E7A7271E}" type="datetime3">
              <a:rPr lang="en-US" altLang="en-US"/>
              <a:pPr/>
              <a:t>2 June 2015</a:t>
            </a:fld>
            <a:endParaRPr lang="en-US" altLang="en-US"/>
          </a:p>
        </p:txBody>
      </p:sp>
      <p:sp>
        <p:nvSpPr>
          <p:cNvPr id="1029" name="Rectangle 5"/>
          <p:cNvSpPr>
            <a:spLocks noGrp="1" noChangeArrowheads="1"/>
          </p:cNvSpPr>
          <p:nvPr>
            <p:ph type="ftr" sz="quarter" idx="3"/>
          </p:nvPr>
        </p:nvSpPr>
        <p:spPr bwMode="auto">
          <a:xfrm>
            <a:off x="152400" y="6512768"/>
            <a:ext cx="3124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1">
                <a:solidFill>
                  <a:schemeClr val="tx2"/>
                </a:solidFill>
                <a:latin typeface="+mn-lt"/>
              </a:defRPr>
            </a:lvl1pPr>
          </a:lstStyle>
          <a:p>
            <a:r>
              <a:rPr lang="en-US" altLang="en-US" dirty="0"/>
              <a:t>Name of Project</a:t>
            </a:r>
          </a:p>
        </p:txBody>
      </p:sp>
      <p:sp>
        <p:nvSpPr>
          <p:cNvPr id="1030" name="Rectangle 6"/>
          <p:cNvSpPr>
            <a:spLocks noGrp="1" noChangeArrowheads="1"/>
          </p:cNvSpPr>
          <p:nvPr>
            <p:ph type="sldNum" sz="quarter" idx="4"/>
          </p:nvPr>
        </p:nvSpPr>
        <p:spPr bwMode="auto">
          <a:xfrm>
            <a:off x="3962400" y="6512768"/>
            <a:ext cx="1219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1">
                <a:solidFill>
                  <a:schemeClr val="tx2"/>
                </a:solidFill>
                <a:latin typeface="+mn-lt"/>
              </a:defRPr>
            </a:lvl1pPr>
          </a:lstStyle>
          <a:p>
            <a:fld id="{E08952FC-7EAA-4822-95F1-8734ADE0E30E}" type="slidenum">
              <a:rPr lang="en-US" altLang="en-US"/>
              <a:pPr/>
              <a:t>‹N°›</a:t>
            </a:fld>
            <a:endParaRPr lang="en-US" altLang="en-US"/>
          </a:p>
        </p:txBody>
      </p:sp>
      <p:pic>
        <p:nvPicPr>
          <p:cNvPr id="1032" name="Picture 8" descr="dynamicSky_5thPage"/>
          <p:cNvPicPr>
            <a:picLocks noChangeAspect="1" noChangeArrowheads="1"/>
          </p:cNvPicPr>
          <p:nvPr/>
        </p:nvPicPr>
        <p:blipFill>
          <a:blip r:embed="rId15" cstate="print">
            <a:extLst>
              <a:ext uri="{BEBA8EAE-BF5A-486C-A8C5-ECC9F3942E4B}">
                <a14:imgProps xmlns:a14="http://schemas.microsoft.com/office/drawing/2010/main">
                  <a14:imgLayer r:embed="rId16">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0" y="0"/>
            <a:ext cx="9144000" cy="1355725"/>
          </a:xfrm>
          <a:prstGeom prst="rect">
            <a:avLst/>
          </a:prstGeom>
          <a:noFill/>
          <a:extLst>
            <a:ext uri="{909E8E84-426E-40DD-AFC4-6F175D3DCCD1}">
              <a14:hiddenFill xmlns:a14="http://schemas.microsoft.com/office/drawing/2010/main">
                <a:solidFill>
                  <a:srgbClr val="FFFFFF"/>
                </a:solidFill>
              </a14:hiddenFill>
            </a:ext>
          </a:extLst>
        </p:spPr>
      </p:pic>
      <p:sp>
        <p:nvSpPr>
          <p:cNvPr id="1033" name="Line 9"/>
          <p:cNvSpPr>
            <a:spLocks noChangeShapeType="1"/>
          </p:cNvSpPr>
          <p:nvPr/>
        </p:nvSpPr>
        <p:spPr bwMode="auto">
          <a:xfrm>
            <a:off x="0" y="6400800"/>
            <a:ext cx="9144000" cy="0"/>
          </a:xfrm>
          <a:prstGeom prst="line">
            <a:avLst/>
          </a:prstGeom>
          <a:noFill/>
          <a:ln w="19050">
            <a:solidFill>
              <a:srgbClr val="0075B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64" r:id="rId2"/>
    <p:sldLayoutId id="2147483662" r:id="rId3"/>
    <p:sldLayoutId id="2147483663" r:id="rId4"/>
    <p:sldLayoutId id="2147483651" r:id="rId5"/>
    <p:sldLayoutId id="2147483665" r:id="rId6"/>
    <p:sldLayoutId id="2147483661" r:id="rId7"/>
    <p:sldLayoutId id="2147483666" r:id="rId8"/>
    <p:sldLayoutId id="2147483653" r:id="rId9"/>
    <p:sldLayoutId id="2147483655" r:id="rId10"/>
    <p:sldLayoutId id="2147483656" r:id="rId11"/>
    <p:sldLayoutId id="2147483667" r:id="rId12"/>
    <p:sldLayoutId id="2147483668" r:id="rId13"/>
  </p:sldLayoutIdLst>
  <p:transition>
    <p:fade/>
  </p:transition>
  <p:hf hdr="0"/>
  <p:txStyles>
    <p:titleStyle>
      <a:lvl1pPr algn="l" rtl="0" eaLnBrk="1" fontAlgn="base" hangingPunct="1">
        <a:spcBef>
          <a:spcPct val="0"/>
        </a:spcBef>
        <a:spcAft>
          <a:spcPct val="0"/>
        </a:spcAft>
        <a:defRPr sz="3600">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SzPct val="85000"/>
        <a:buFont typeface="Wingdings" pitchFamily="2" charset="2"/>
        <a:buChar char="ä"/>
        <a:defRPr sz="2400">
          <a:solidFill>
            <a:schemeClr val="tx2"/>
          </a:solidFill>
          <a:latin typeface="+mn-lt"/>
          <a:ea typeface="+mn-ea"/>
          <a:cs typeface="+mn-cs"/>
        </a:defRPr>
      </a:lvl1pPr>
      <a:lvl2pPr marL="742950" indent="-285750" algn="l" rtl="0" eaLnBrk="1" fontAlgn="base" hangingPunct="1">
        <a:spcBef>
          <a:spcPct val="20000"/>
        </a:spcBef>
        <a:spcAft>
          <a:spcPct val="0"/>
        </a:spcAft>
        <a:buClr>
          <a:schemeClr val="tx1"/>
        </a:buClr>
        <a:buSzPct val="65000"/>
        <a:buFont typeface="Wingdings" pitchFamily="2" charset="2"/>
        <a:buChar char="ä"/>
        <a:defRPr sz="2000">
          <a:solidFill>
            <a:schemeClr val="tx2"/>
          </a:solidFill>
          <a:latin typeface="+mn-lt"/>
        </a:defRPr>
      </a:lvl2pPr>
      <a:lvl3pPr marL="1143000" indent="-228600" algn="l" rtl="0" eaLnBrk="1" fontAlgn="base" hangingPunct="1">
        <a:spcBef>
          <a:spcPct val="20000"/>
        </a:spcBef>
        <a:spcAft>
          <a:spcPct val="0"/>
        </a:spcAft>
        <a:buClr>
          <a:schemeClr val="tx1"/>
        </a:buClr>
        <a:buSzPct val="65000"/>
        <a:buFont typeface="Wingdings" pitchFamily="2" charset="2"/>
        <a:buChar char="ä"/>
        <a:defRPr sz="2000">
          <a:solidFill>
            <a:schemeClr val="tx2"/>
          </a:solidFill>
          <a:latin typeface="+mn-lt"/>
        </a:defRPr>
      </a:lvl3pPr>
      <a:lvl4pPr marL="1600200" indent="-228600" algn="l" rtl="0" eaLnBrk="1" fontAlgn="base" hangingPunct="1">
        <a:spcBef>
          <a:spcPct val="20000"/>
        </a:spcBef>
        <a:spcAft>
          <a:spcPct val="0"/>
        </a:spcAft>
        <a:buClr>
          <a:schemeClr val="tx1"/>
        </a:buClr>
        <a:buSzPct val="65000"/>
        <a:buFont typeface="Wingdings" pitchFamily="2" charset="2"/>
        <a:buChar char="ä"/>
        <a:defRPr sz="2000">
          <a:solidFill>
            <a:schemeClr val="tx2"/>
          </a:solidFill>
          <a:latin typeface="+mn-lt"/>
        </a:defRPr>
      </a:lvl4pPr>
      <a:lvl5pPr marL="2057400" indent="-228600" algn="l" rtl="0" eaLnBrk="1" fontAlgn="base" hangingPunct="1">
        <a:spcBef>
          <a:spcPct val="20000"/>
        </a:spcBef>
        <a:spcAft>
          <a:spcPct val="0"/>
        </a:spcAft>
        <a:buClr>
          <a:schemeClr val="tx1"/>
        </a:buClr>
        <a:buSzPct val="65000"/>
        <a:buFont typeface="Wingdings" pitchFamily="2" charset="2"/>
        <a:buChar char="ä"/>
        <a:defRPr sz="2000">
          <a:solidFill>
            <a:schemeClr val="tx2"/>
          </a:solidFill>
          <a:latin typeface="+mn-lt"/>
        </a:defRPr>
      </a:lvl5pPr>
      <a:lvl6pPr marL="2514600" indent="-228600" algn="l" rtl="0" eaLnBrk="1" fontAlgn="base" hangingPunct="1">
        <a:spcBef>
          <a:spcPct val="20000"/>
        </a:spcBef>
        <a:spcAft>
          <a:spcPct val="0"/>
        </a:spcAft>
        <a:buClr>
          <a:schemeClr val="tx1"/>
        </a:buClr>
        <a:buSzPct val="65000"/>
        <a:buFont typeface="Wingdings" pitchFamily="2" charset="2"/>
        <a:buChar char="ä"/>
        <a:defRPr sz="2000">
          <a:solidFill>
            <a:schemeClr val="tx2"/>
          </a:solidFill>
          <a:latin typeface="+mn-lt"/>
        </a:defRPr>
      </a:lvl6pPr>
      <a:lvl7pPr marL="2971800" indent="-228600" algn="l" rtl="0" eaLnBrk="1" fontAlgn="base" hangingPunct="1">
        <a:spcBef>
          <a:spcPct val="20000"/>
        </a:spcBef>
        <a:spcAft>
          <a:spcPct val="0"/>
        </a:spcAft>
        <a:buClr>
          <a:schemeClr val="tx1"/>
        </a:buClr>
        <a:buSzPct val="65000"/>
        <a:buFont typeface="Wingdings" pitchFamily="2" charset="2"/>
        <a:buChar char="ä"/>
        <a:defRPr sz="2000">
          <a:solidFill>
            <a:schemeClr val="tx2"/>
          </a:solidFill>
          <a:latin typeface="+mn-lt"/>
        </a:defRPr>
      </a:lvl7pPr>
      <a:lvl8pPr marL="3429000" indent="-228600" algn="l" rtl="0" eaLnBrk="1" fontAlgn="base" hangingPunct="1">
        <a:spcBef>
          <a:spcPct val="20000"/>
        </a:spcBef>
        <a:spcAft>
          <a:spcPct val="0"/>
        </a:spcAft>
        <a:buClr>
          <a:schemeClr val="tx1"/>
        </a:buClr>
        <a:buSzPct val="65000"/>
        <a:buFont typeface="Wingdings" pitchFamily="2" charset="2"/>
        <a:buChar char="ä"/>
        <a:defRPr sz="2000">
          <a:solidFill>
            <a:schemeClr val="tx2"/>
          </a:solidFill>
          <a:latin typeface="+mn-lt"/>
        </a:defRPr>
      </a:lvl8pPr>
      <a:lvl9pPr marL="3886200" indent="-228600" algn="l" rtl="0" eaLnBrk="1" fontAlgn="base" hangingPunct="1">
        <a:spcBef>
          <a:spcPct val="20000"/>
        </a:spcBef>
        <a:spcAft>
          <a:spcPct val="0"/>
        </a:spcAft>
        <a:buClr>
          <a:schemeClr val="tx1"/>
        </a:buClr>
        <a:buSzPct val="65000"/>
        <a:buFont typeface="Wingdings" pitchFamily="2" charset="2"/>
        <a:buChar char="ä"/>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kybrary.aero/index.php/CPDLC_General_Safety_Considerations"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685800" y="3356992"/>
            <a:ext cx="7772400" cy="1200329"/>
          </a:xfrm>
        </p:spPr>
        <p:txBody>
          <a:bodyPr/>
          <a:lstStyle/>
          <a:p>
            <a:r>
              <a:rPr lang="en-US" sz="3600" dirty="0" smtClean="0">
                <a:solidFill>
                  <a:srgbClr val="000099"/>
                </a:solidFill>
                <a:latin typeface="Arial" panose="020B0604020202020204" pitchFamily="34" charset="0"/>
                <a:cs typeface="Arial" panose="020B0604020202020204" pitchFamily="34" charset="0"/>
              </a:rPr>
              <a:t>Safety and Automation</a:t>
            </a:r>
            <a:br>
              <a:rPr lang="en-US" sz="3600" dirty="0" smtClean="0">
                <a:solidFill>
                  <a:srgbClr val="000099"/>
                </a:solidFill>
                <a:latin typeface="Arial" panose="020B0604020202020204" pitchFamily="34" charset="0"/>
                <a:cs typeface="Arial" panose="020B0604020202020204" pitchFamily="34" charset="0"/>
              </a:rPr>
            </a:br>
            <a:r>
              <a:rPr lang="en-US" sz="3600" dirty="0" smtClean="0">
                <a:solidFill>
                  <a:srgbClr val="000099"/>
                </a:solidFill>
                <a:latin typeface="Arial" panose="020B0604020202020204" pitchFamily="34" charset="0"/>
                <a:cs typeface="Arial" panose="020B0604020202020204" pitchFamily="34" charset="0"/>
              </a:rPr>
              <a:t>“For </a:t>
            </a:r>
            <a:r>
              <a:rPr lang="en-US" sz="3600" dirty="0">
                <a:solidFill>
                  <a:srgbClr val="000099"/>
                </a:solidFill>
                <a:latin typeface="Arial" panose="020B0604020202020204" pitchFamily="34" charset="0"/>
                <a:cs typeface="Arial" panose="020B0604020202020204" pitchFamily="34" charset="0"/>
              </a:rPr>
              <a:t>a better use of safety </a:t>
            </a:r>
            <a:r>
              <a:rPr lang="en-US" sz="3600" dirty="0" smtClean="0">
                <a:solidFill>
                  <a:srgbClr val="000099"/>
                </a:solidFill>
                <a:latin typeface="Arial" panose="020B0604020202020204" pitchFamily="34" charset="0"/>
                <a:cs typeface="Arial" panose="020B0604020202020204" pitchFamily="34" charset="0"/>
              </a:rPr>
              <a:t>data” </a:t>
            </a:r>
            <a:endParaRPr lang="en-US" sz="3600" dirty="0">
              <a:solidFill>
                <a:srgbClr val="000099"/>
              </a:solidFill>
              <a:latin typeface="Arial" panose="020B0604020202020204" pitchFamily="34" charset="0"/>
              <a:cs typeface="Arial" panose="020B0604020202020204" pitchFamily="34" charset="0"/>
            </a:endParaRPr>
          </a:p>
        </p:txBody>
      </p:sp>
      <p:sp>
        <p:nvSpPr>
          <p:cNvPr id="3" name="Rectangle 3"/>
          <p:cNvSpPr>
            <a:spLocks noGrp="1" noChangeArrowheads="1"/>
          </p:cNvSpPr>
          <p:nvPr>
            <p:ph type="subTitle" idx="1"/>
          </p:nvPr>
        </p:nvSpPr>
        <p:spPr>
          <a:xfrm>
            <a:off x="685800" y="4797152"/>
            <a:ext cx="7772400" cy="1656184"/>
          </a:xfrm>
        </p:spPr>
        <p:txBody>
          <a:bodyPr/>
          <a:lstStyle/>
          <a:p>
            <a:r>
              <a:rPr lang="en-US" sz="2000" dirty="0" smtClean="0"/>
              <a:t>Safety </a:t>
            </a:r>
            <a:r>
              <a:rPr lang="en-US" sz="2000" dirty="0"/>
              <a:t>and </a:t>
            </a:r>
            <a:r>
              <a:rPr lang="en-US" sz="2000" dirty="0" smtClean="0"/>
              <a:t>Automation Forum</a:t>
            </a:r>
            <a:endParaRPr lang="en-US" sz="2000" dirty="0"/>
          </a:p>
          <a:p>
            <a:r>
              <a:rPr lang="en-US" sz="2000" dirty="0"/>
              <a:t>Brussels, </a:t>
            </a:r>
            <a:r>
              <a:rPr lang="en-US" sz="2000" dirty="0" smtClean="0"/>
              <a:t>EUROCONTROL, 2 </a:t>
            </a:r>
            <a:r>
              <a:rPr lang="en-US" sz="2000" dirty="0"/>
              <a:t>- 3 June </a:t>
            </a:r>
            <a:r>
              <a:rPr lang="en-US" sz="2000" dirty="0" smtClean="0"/>
              <a:t>2015</a:t>
            </a:r>
            <a:endParaRPr lang="en-US" altLang="en-US" sz="20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9841" y="1412776"/>
            <a:ext cx="7886700" cy="646331"/>
          </a:xfrm>
        </p:spPr>
        <p:txBody>
          <a:bodyPr>
            <a:normAutofit/>
          </a:bodyPr>
          <a:lstStyle/>
          <a:p>
            <a:pPr lvl="0"/>
            <a:r>
              <a:rPr lang="en-GB" sz="2700" b="1" dirty="0">
                <a:solidFill>
                  <a:srgbClr val="000099"/>
                </a:solidFill>
                <a:latin typeface="Arial" panose="020B0604020202020204" pitchFamily="34" charset="0"/>
                <a:cs typeface="Arial" panose="020B0604020202020204" pitchFamily="34" charset="0"/>
              </a:rPr>
              <a:t>Automation and Mid Air Collision (MAC) risk</a:t>
            </a:r>
            <a:endParaRPr lang="fr-FR" sz="2700" dirty="0">
              <a:solidFill>
                <a:srgbClr val="000099"/>
              </a:solidFill>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629841" y="2217449"/>
            <a:ext cx="7619930" cy="3914410"/>
          </a:xfrm>
        </p:spPr>
        <p:txBody>
          <a:bodyPr>
            <a:normAutofit/>
          </a:bodyPr>
          <a:lstStyle/>
          <a:p>
            <a:pPr marL="0" indent="0">
              <a:spcBef>
                <a:spcPts val="0"/>
              </a:spcBef>
              <a:spcAft>
                <a:spcPts val="450"/>
              </a:spcAft>
              <a:buClr>
                <a:srgbClr val="FF0000"/>
              </a:buClr>
              <a:buNone/>
            </a:pPr>
            <a:r>
              <a:rPr lang="en-GB" b="1" dirty="0" smtClean="0">
                <a:solidFill>
                  <a:srgbClr val="000099"/>
                </a:solidFill>
                <a:latin typeface="Arial" panose="020B0604020202020204" pitchFamily="34" charset="0"/>
                <a:cs typeface="Arial" panose="020B0604020202020204" pitchFamily="34" charset="0"/>
              </a:rPr>
              <a:t>CPDLC (Controller/Pilot Data </a:t>
            </a:r>
          </a:p>
          <a:p>
            <a:pPr marL="0" indent="0">
              <a:spcBef>
                <a:spcPts val="0"/>
              </a:spcBef>
              <a:spcAft>
                <a:spcPts val="450"/>
              </a:spcAft>
              <a:buClr>
                <a:srgbClr val="FF0000"/>
              </a:buClr>
              <a:buNone/>
            </a:pPr>
            <a:r>
              <a:rPr lang="en-GB" b="1" dirty="0" smtClean="0">
                <a:solidFill>
                  <a:srgbClr val="000099"/>
                </a:solidFill>
                <a:latin typeface="Arial" panose="020B0604020202020204" pitchFamily="34" charset="0"/>
                <a:cs typeface="Arial" panose="020B0604020202020204" pitchFamily="34" charset="0"/>
              </a:rPr>
              <a:t>Link Communication)</a:t>
            </a:r>
          </a:p>
          <a:p>
            <a:pPr marL="0" indent="0">
              <a:spcBef>
                <a:spcPts val="0"/>
              </a:spcBef>
              <a:buClr>
                <a:srgbClr val="FF0000"/>
              </a:buClr>
              <a:buNone/>
            </a:pPr>
            <a:r>
              <a:rPr lang="en-GB" sz="1800" dirty="0" smtClean="0">
                <a:solidFill>
                  <a:srgbClr val="000099"/>
                </a:solidFill>
                <a:latin typeface="Arial" panose="020B0604020202020204" pitchFamily="34" charset="0"/>
                <a:cs typeface="Arial" panose="020B0604020202020204" pitchFamily="34" charset="0"/>
              </a:rPr>
              <a:t>Are </a:t>
            </a:r>
            <a:r>
              <a:rPr lang="en-GB" sz="1800" dirty="0">
                <a:solidFill>
                  <a:srgbClr val="000099"/>
                </a:solidFill>
                <a:latin typeface="Arial" panose="020B0604020202020204" pitchFamily="34" charset="0"/>
                <a:cs typeface="Arial" panose="020B0604020202020204" pitchFamily="34" charset="0"/>
              </a:rPr>
              <a:t>we keeping </a:t>
            </a:r>
            <a:r>
              <a:rPr lang="en-GB" sz="1800" dirty="0" smtClean="0">
                <a:solidFill>
                  <a:srgbClr val="000099"/>
                </a:solidFill>
                <a:latin typeface="Arial" panose="020B0604020202020204" pitchFamily="34" charset="0"/>
                <a:cs typeface="Arial" panose="020B0604020202020204" pitchFamily="34" charset="0"/>
              </a:rPr>
              <a:t>CPDLC</a:t>
            </a:r>
            <a:endParaRPr lang="en-GB" sz="1800" dirty="0">
              <a:solidFill>
                <a:srgbClr val="000099"/>
              </a:solidFill>
              <a:latin typeface="Arial" panose="020B0604020202020204" pitchFamily="34" charset="0"/>
              <a:cs typeface="Arial" panose="020B0604020202020204" pitchFamily="34" charset="0"/>
            </a:endParaRPr>
          </a:p>
          <a:p>
            <a:pPr marL="0" indent="0">
              <a:lnSpc>
                <a:spcPct val="120000"/>
              </a:lnSpc>
              <a:spcBef>
                <a:spcPts val="0"/>
              </a:spcBef>
              <a:spcAft>
                <a:spcPts val="450"/>
              </a:spcAft>
              <a:buClr>
                <a:srgbClr val="FF0000"/>
              </a:buClr>
              <a:buNone/>
            </a:pPr>
            <a:r>
              <a:rPr lang="en-GB" sz="1800" dirty="0">
                <a:solidFill>
                  <a:srgbClr val="000099"/>
                </a:solidFill>
                <a:latin typeface="Arial" panose="020B0604020202020204" pitchFamily="34" charset="0"/>
                <a:cs typeface="Arial" panose="020B0604020202020204" pitchFamily="34" charset="0"/>
              </a:rPr>
              <a:t>mismanagement under control </a:t>
            </a:r>
            <a:r>
              <a:rPr lang="en-GB" sz="1800" dirty="0" smtClean="0">
                <a:solidFill>
                  <a:srgbClr val="000099"/>
                </a:solidFill>
                <a:latin typeface="Arial" panose="020B0604020202020204" pitchFamily="34" charset="0"/>
                <a:cs typeface="Arial" panose="020B0604020202020204" pitchFamily="34" charset="0"/>
              </a:rPr>
              <a:t>?</a:t>
            </a:r>
          </a:p>
          <a:p>
            <a:pPr marL="0" indent="0">
              <a:lnSpc>
                <a:spcPct val="120000"/>
              </a:lnSpc>
              <a:spcBef>
                <a:spcPts val="0"/>
              </a:spcBef>
              <a:spcAft>
                <a:spcPts val="450"/>
              </a:spcAft>
              <a:buClr>
                <a:srgbClr val="FF0000"/>
              </a:buClr>
              <a:buNone/>
            </a:pPr>
            <a:endParaRPr lang="en-GB" sz="1000" b="1" dirty="0" smtClean="0">
              <a:solidFill>
                <a:srgbClr val="000099"/>
              </a:solidFill>
              <a:latin typeface="Arial" panose="020B0604020202020204" pitchFamily="34" charset="0"/>
              <a:cs typeface="Arial" panose="020B0604020202020204" pitchFamily="34" charset="0"/>
            </a:endParaRPr>
          </a:p>
          <a:p>
            <a:pPr>
              <a:spcBef>
                <a:spcPts val="0"/>
              </a:spcBef>
              <a:spcAft>
                <a:spcPts val="0"/>
              </a:spcAft>
            </a:pPr>
            <a:r>
              <a:rPr lang="en-GB" b="1" dirty="0">
                <a:solidFill>
                  <a:srgbClr val="000099"/>
                </a:solidFill>
                <a:latin typeface="Arial" panose="020B0604020202020204" pitchFamily="34" charset="0"/>
                <a:cs typeface="Arial" panose="020B0604020202020204" pitchFamily="34" charset="0"/>
              </a:rPr>
              <a:t>What </a:t>
            </a:r>
            <a:r>
              <a:rPr lang="en-GB" b="1" dirty="0" smtClean="0">
                <a:solidFill>
                  <a:srgbClr val="000099"/>
                </a:solidFill>
                <a:latin typeface="Arial" panose="020B0604020202020204" pitchFamily="34" charset="0"/>
                <a:cs typeface="Arial" panose="020B0604020202020204" pitchFamily="34" charset="0"/>
              </a:rPr>
              <a:t>could happen?</a:t>
            </a:r>
          </a:p>
          <a:p>
            <a:pPr marL="0" indent="0">
              <a:spcBef>
                <a:spcPts val="0"/>
              </a:spcBef>
              <a:spcAft>
                <a:spcPts val="0"/>
              </a:spcAft>
              <a:buNone/>
            </a:pPr>
            <a:r>
              <a:rPr lang="en-GB" dirty="0" smtClean="0">
                <a:solidFill>
                  <a:srgbClr val="000099"/>
                </a:solidFill>
                <a:latin typeface="Arial" panose="020B0604020202020204" pitchFamily="34" charset="0"/>
                <a:cs typeface="Arial" panose="020B0604020202020204" pitchFamily="34" charset="0"/>
              </a:rPr>
              <a:t>    See </a:t>
            </a:r>
            <a:r>
              <a:rPr lang="en-GB" dirty="0">
                <a:solidFill>
                  <a:srgbClr val="000099"/>
                </a:solidFill>
                <a:latin typeface="Arial" panose="020B0604020202020204" pitchFamily="34" charset="0"/>
                <a:cs typeface="Arial" panose="020B0604020202020204" pitchFamily="34" charset="0"/>
              </a:rPr>
              <a:t>“</a:t>
            </a:r>
            <a:r>
              <a:rPr lang="en-GB" dirty="0" err="1">
                <a:solidFill>
                  <a:srgbClr val="000099"/>
                </a:solidFill>
                <a:latin typeface="Arial" panose="020B0604020202020204" pitchFamily="34" charset="0"/>
                <a:cs typeface="Arial" panose="020B0604020202020204" pitchFamily="34" charset="0"/>
              </a:rPr>
              <a:t>Skybrary</a:t>
            </a:r>
            <a:r>
              <a:rPr lang="en-GB" dirty="0">
                <a:solidFill>
                  <a:srgbClr val="000099"/>
                </a:solidFill>
                <a:latin typeface="Arial" panose="020B0604020202020204" pitchFamily="34" charset="0"/>
                <a:cs typeface="Arial" panose="020B0604020202020204" pitchFamily="34" charset="0"/>
              </a:rPr>
              <a:t>” list of </a:t>
            </a:r>
            <a:r>
              <a:rPr lang="en-GB" dirty="0" smtClean="0">
                <a:solidFill>
                  <a:srgbClr val="000099"/>
                </a:solidFill>
                <a:latin typeface="Arial" panose="020B0604020202020204" pitchFamily="34" charset="0"/>
                <a:cs typeface="Arial" panose="020B0604020202020204" pitchFamily="34" charset="0"/>
              </a:rPr>
              <a:t>errors</a:t>
            </a:r>
          </a:p>
          <a:p>
            <a:pPr marL="0" indent="0">
              <a:spcBef>
                <a:spcPts val="0"/>
              </a:spcBef>
              <a:spcAft>
                <a:spcPts val="1200"/>
              </a:spcAft>
              <a:buNone/>
            </a:pPr>
            <a:r>
              <a:rPr lang="en-GB" sz="1600" dirty="0">
                <a:solidFill>
                  <a:srgbClr val="000099"/>
                </a:solidFill>
                <a:latin typeface="Arial" panose="020B0604020202020204" pitchFamily="34" charset="0"/>
                <a:cs typeface="Arial" panose="020B0604020202020204" pitchFamily="34" charset="0"/>
              </a:rPr>
              <a:t> </a:t>
            </a:r>
            <a:r>
              <a:rPr lang="en-GB" sz="1600" dirty="0" smtClean="0">
                <a:solidFill>
                  <a:srgbClr val="000099"/>
                </a:solidFill>
                <a:latin typeface="Arial" panose="020B0604020202020204" pitchFamily="34" charset="0"/>
                <a:cs typeface="Arial" panose="020B0604020202020204" pitchFamily="34" charset="0"/>
              </a:rPr>
              <a:t>      </a:t>
            </a:r>
            <a:r>
              <a:rPr lang="en-GB" sz="1600" dirty="0" smtClean="0">
                <a:solidFill>
                  <a:srgbClr val="000099"/>
                </a:solidFill>
                <a:latin typeface="Arial" panose="020B0604020202020204" pitchFamily="34" charset="0"/>
                <a:cs typeface="Arial" panose="020B0604020202020204" pitchFamily="34" charset="0"/>
                <a:hlinkClick r:id="rId3"/>
              </a:rPr>
              <a:t>http</a:t>
            </a:r>
            <a:r>
              <a:rPr lang="en-GB" sz="1600" dirty="0">
                <a:solidFill>
                  <a:srgbClr val="000099"/>
                </a:solidFill>
                <a:latin typeface="Arial" panose="020B0604020202020204" pitchFamily="34" charset="0"/>
                <a:cs typeface="Arial" panose="020B0604020202020204" pitchFamily="34" charset="0"/>
                <a:hlinkClick r:id="rId3"/>
              </a:rPr>
              <a:t>://</a:t>
            </a:r>
            <a:r>
              <a:rPr lang="en-GB" sz="1600" dirty="0" smtClean="0">
                <a:solidFill>
                  <a:srgbClr val="000099"/>
                </a:solidFill>
                <a:latin typeface="Arial" panose="020B0604020202020204" pitchFamily="34" charset="0"/>
                <a:cs typeface="Arial" panose="020B0604020202020204" pitchFamily="34" charset="0"/>
                <a:hlinkClick r:id="rId3"/>
              </a:rPr>
              <a:t>www.skybrary.aero/index.php/CPDLC_General_Safety_Considerations</a:t>
            </a:r>
            <a:endParaRPr lang="en-GB" sz="1600" dirty="0" smtClean="0">
              <a:solidFill>
                <a:srgbClr val="000099"/>
              </a:solidFill>
              <a:latin typeface="Arial" panose="020B0604020202020204" pitchFamily="34" charset="0"/>
              <a:cs typeface="Arial" panose="020B0604020202020204" pitchFamily="34" charset="0"/>
            </a:endParaRPr>
          </a:p>
          <a:p>
            <a:pPr>
              <a:spcBef>
                <a:spcPts val="0"/>
              </a:spcBef>
              <a:spcAft>
                <a:spcPts val="0"/>
              </a:spcAft>
            </a:pPr>
            <a:r>
              <a:rPr lang="en-GB" b="1" dirty="0" smtClean="0">
                <a:solidFill>
                  <a:srgbClr val="000099"/>
                </a:solidFill>
                <a:latin typeface="Arial" panose="020B0604020202020204" pitchFamily="34" charset="0"/>
                <a:cs typeface="Arial" panose="020B0604020202020204" pitchFamily="34" charset="0"/>
              </a:rPr>
              <a:t>What </a:t>
            </a:r>
            <a:r>
              <a:rPr lang="en-GB" b="1" dirty="0">
                <a:solidFill>
                  <a:srgbClr val="000099"/>
                </a:solidFill>
                <a:latin typeface="Arial" panose="020B0604020202020204" pitchFamily="34" charset="0"/>
                <a:cs typeface="Arial" panose="020B0604020202020204" pitchFamily="34" charset="0"/>
              </a:rPr>
              <a:t>should be monitored and </a:t>
            </a:r>
            <a:r>
              <a:rPr lang="en-GB" b="1" dirty="0" smtClean="0">
                <a:solidFill>
                  <a:srgbClr val="000099"/>
                </a:solidFill>
                <a:latin typeface="Arial" panose="020B0604020202020204" pitchFamily="34" charset="0"/>
                <a:cs typeface="Arial" panose="020B0604020202020204" pitchFamily="34" charset="0"/>
              </a:rPr>
              <a:t>how?</a:t>
            </a:r>
            <a:endParaRPr lang="en-GB" sz="2000" dirty="0" smtClean="0">
              <a:solidFill>
                <a:srgbClr val="000099"/>
              </a:solidFill>
              <a:latin typeface="Arial" panose="020B0604020202020204" pitchFamily="34" charset="0"/>
              <a:cs typeface="Arial" panose="020B0604020202020204" pitchFamily="34" charset="0"/>
            </a:endParaRPr>
          </a:p>
          <a:p>
            <a:pPr marL="0" indent="0">
              <a:spcBef>
                <a:spcPts val="0"/>
              </a:spcBef>
              <a:spcAft>
                <a:spcPts val="0"/>
              </a:spcAft>
              <a:buNone/>
            </a:pPr>
            <a:r>
              <a:rPr lang="en-GB" sz="2000" dirty="0" smtClean="0">
                <a:solidFill>
                  <a:srgbClr val="000099"/>
                </a:solidFill>
                <a:latin typeface="Arial" panose="020B0604020202020204" pitchFamily="34" charset="0"/>
                <a:cs typeface="Arial" panose="020B0604020202020204" pitchFamily="34" charset="0"/>
              </a:rPr>
              <a:t>     Joint </a:t>
            </a:r>
            <a:r>
              <a:rPr lang="en-GB" sz="2000" dirty="0">
                <a:solidFill>
                  <a:srgbClr val="000099"/>
                </a:solidFill>
                <a:latin typeface="Arial" panose="020B0604020202020204" pitchFamily="34" charset="0"/>
                <a:cs typeface="Arial" panose="020B0604020202020204" pitchFamily="34" charset="0"/>
              </a:rPr>
              <a:t>ATC/Airlines </a:t>
            </a:r>
            <a:r>
              <a:rPr lang="en-GB" sz="2000" dirty="0" smtClean="0">
                <a:solidFill>
                  <a:srgbClr val="000099"/>
                </a:solidFill>
                <a:latin typeface="Arial" panose="020B0604020202020204" pitchFamily="34" charset="0"/>
                <a:cs typeface="Arial" panose="020B0604020202020204" pitchFamily="34" charset="0"/>
              </a:rPr>
              <a:t>CPDLC miscommunication data analysis</a:t>
            </a:r>
            <a:endParaRPr lang="fr-FR" sz="2000" dirty="0">
              <a:solidFill>
                <a:srgbClr val="000099"/>
              </a:solidFill>
              <a:latin typeface="Arial" panose="020B0604020202020204" pitchFamily="34" charset="0"/>
              <a:cs typeface="Arial" panose="020B0604020202020204" pitchFamily="34" charset="0"/>
            </a:endParaRPr>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6232" y="2375087"/>
            <a:ext cx="3425016" cy="1918009"/>
          </a:xfrm>
          <a:prstGeom prst="rect">
            <a:avLst/>
          </a:prstGeom>
        </p:spPr>
      </p:pic>
      <p:sp>
        <p:nvSpPr>
          <p:cNvPr id="5" name="Date Placeholder 3"/>
          <p:cNvSpPr>
            <a:spLocks noGrp="1"/>
          </p:cNvSpPr>
          <p:nvPr>
            <p:ph type="dt" sz="half" idx="10"/>
          </p:nvPr>
        </p:nvSpPr>
        <p:spPr>
          <a:xfrm>
            <a:off x="5867400" y="6512768"/>
            <a:ext cx="3048000" cy="228600"/>
          </a:xfrm>
        </p:spPr>
        <p:txBody>
          <a:bodyPr/>
          <a:lstStyle/>
          <a:p>
            <a:r>
              <a:rPr lang="en-US" altLang="en-US" dirty="0" smtClean="0"/>
              <a:t>2/3 June 2015</a:t>
            </a:r>
            <a:endParaRPr lang="en-US" altLang="en-US" dirty="0"/>
          </a:p>
        </p:txBody>
      </p:sp>
      <p:sp>
        <p:nvSpPr>
          <p:cNvPr id="6" name="Footer Placeholder 4"/>
          <p:cNvSpPr>
            <a:spLocks noGrp="1"/>
          </p:cNvSpPr>
          <p:nvPr>
            <p:ph type="ftr" sz="quarter" idx="11"/>
          </p:nvPr>
        </p:nvSpPr>
        <p:spPr>
          <a:xfrm>
            <a:off x="152400" y="6512768"/>
            <a:ext cx="3124200" cy="228600"/>
          </a:xfrm>
        </p:spPr>
        <p:txBody>
          <a:bodyPr/>
          <a:lstStyle/>
          <a:p>
            <a:r>
              <a:rPr lang="en-US" altLang="en-US" dirty="0" smtClean="0"/>
              <a:t>Safety &amp; Automation Forum Brussels</a:t>
            </a:r>
            <a:endParaRPr lang="en-US" altLang="en-US" dirty="0"/>
          </a:p>
        </p:txBody>
      </p:sp>
    </p:spTree>
    <p:extLst>
      <p:ext uri="{BB962C8B-B14F-4D97-AF65-F5344CB8AC3E}">
        <p14:creationId xmlns:p14="http://schemas.microsoft.com/office/powerpoint/2010/main" val="20478952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9841" y="1486525"/>
            <a:ext cx="7886700" cy="646331"/>
          </a:xfrm>
        </p:spPr>
        <p:txBody>
          <a:bodyPr>
            <a:normAutofit/>
          </a:bodyPr>
          <a:lstStyle/>
          <a:p>
            <a:pPr lvl="0"/>
            <a:r>
              <a:rPr lang="en-GB" sz="2700" b="1" dirty="0">
                <a:solidFill>
                  <a:srgbClr val="000099"/>
                </a:solidFill>
                <a:latin typeface="Arial" panose="020B0604020202020204" pitchFamily="34" charset="0"/>
                <a:cs typeface="Arial" panose="020B0604020202020204" pitchFamily="34" charset="0"/>
              </a:rPr>
              <a:t>Automation and Mid Air Collision (MAC) risk</a:t>
            </a:r>
            <a:endParaRPr lang="fr-FR" sz="2700" dirty="0">
              <a:solidFill>
                <a:srgbClr val="000099"/>
              </a:solidFill>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629841" y="2276872"/>
            <a:ext cx="8190631" cy="3579862"/>
          </a:xfrm>
        </p:spPr>
        <p:txBody>
          <a:bodyPr>
            <a:normAutofit/>
          </a:bodyPr>
          <a:lstStyle/>
          <a:p>
            <a:pPr marL="0" indent="0">
              <a:spcBef>
                <a:spcPts val="0"/>
              </a:spcBef>
              <a:spcAft>
                <a:spcPts val="450"/>
              </a:spcAft>
              <a:buClr>
                <a:srgbClr val="FF0000"/>
              </a:buClr>
              <a:buNone/>
            </a:pPr>
            <a:r>
              <a:rPr lang="en-GB" b="1" dirty="0" smtClean="0">
                <a:solidFill>
                  <a:srgbClr val="000099"/>
                </a:solidFill>
                <a:latin typeface="Arial" panose="020B0604020202020204" pitchFamily="34" charset="0"/>
                <a:cs typeface="Arial" panose="020B0604020202020204" pitchFamily="34" charset="0"/>
              </a:rPr>
              <a:t>“S Mode” (Enhanced Surveillance &amp; ADS B System) </a:t>
            </a:r>
            <a:endParaRPr lang="en-GB" sz="750" b="1" dirty="0">
              <a:solidFill>
                <a:srgbClr val="000099"/>
              </a:solidFill>
              <a:latin typeface="Arial" panose="020B0604020202020204" pitchFamily="34" charset="0"/>
              <a:cs typeface="Arial" panose="020B0604020202020204" pitchFamily="34" charset="0"/>
            </a:endParaRPr>
          </a:p>
          <a:p>
            <a:pPr marL="0" indent="0">
              <a:spcBef>
                <a:spcPts val="0"/>
              </a:spcBef>
              <a:spcAft>
                <a:spcPts val="450"/>
              </a:spcAft>
              <a:buClr>
                <a:srgbClr val="FF0000"/>
              </a:buClr>
              <a:buNone/>
            </a:pPr>
            <a:r>
              <a:rPr lang="en-GB" sz="2000" dirty="0">
                <a:solidFill>
                  <a:srgbClr val="000099"/>
                </a:solidFill>
                <a:latin typeface="Arial" panose="020B0604020202020204" pitchFamily="34" charset="0"/>
                <a:cs typeface="Arial" panose="020B0604020202020204" pitchFamily="34" charset="0"/>
              </a:rPr>
              <a:t>Are we getting the best from it?</a:t>
            </a:r>
            <a:endParaRPr lang="en-US" sz="2000" dirty="0">
              <a:latin typeface="Arial" panose="020B0604020202020204" pitchFamily="34" charset="0"/>
              <a:cs typeface="Arial" panose="020B0604020202020204" pitchFamily="34" charset="0"/>
            </a:endParaRPr>
          </a:p>
          <a:p>
            <a:pPr marL="0" indent="0">
              <a:spcBef>
                <a:spcPts val="0"/>
              </a:spcBef>
              <a:spcAft>
                <a:spcPts val="0"/>
              </a:spcAft>
              <a:buNone/>
            </a:pPr>
            <a:endParaRPr lang="en-GB" sz="1800" b="1" dirty="0" smtClean="0">
              <a:solidFill>
                <a:srgbClr val="000099"/>
              </a:solidFill>
              <a:latin typeface="Arial" panose="020B0604020202020204" pitchFamily="34" charset="0"/>
              <a:cs typeface="Arial" panose="020B0604020202020204" pitchFamily="34" charset="0"/>
            </a:endParaRPr>
          </a:p>
          <a:p>
            <a:pPr>
              <a:spcBef>
                <a:spcPts val="0"/>
              </a:spcBef>
              <a:spcAft>
                <a:spcPts val="0"/>
              </a:spcAft>
            </a:pPr>
            <a:r>
              <a:rPr lang="en-US" b="1" dirty="0" smtClean="0">
                <a:solidFill>
                  <a:srgbClr val="000099"/>
                </a:solidFill>
                <a:latin typeface="Arial" panose="020B0604020202020204" pitchFamily="34" charset="0"/>
                <a:cs typeface="Arial" panose="020B0604020202020204" pitchFamily="34" charset="0"/>
              </a:rPr>
              <a:t>Value of S Mode + ADS B</a:t>
            </a:r>
          </a:p>
          <a:p>
            <a:pPr marL="342900" lvl="1" indent="0">
              <a:spcBef>
                <a:spcPts val="0"/>
              </a:spcBef>
              <a:spcAft>
                <a:spcPts val="0"/>
              </a:spcAft>
              <a:buClr>
                <a:srgbClr val="FF0000"/>
              </a:buClr>
              <a:buNone/>
            </a:pPr>
            <a:r>
              <a:rPr lang="en-GB" sz="1600" dirty="0" smtClean="0">
                <a:solidFill>
                  <a:srgbClr val="000099"/>
                </a:solidFill>
                <a:latin typeface="Arial" panose="020B0604020202020204" pitchFamily="34" charset="0"/>
                <a:cs typeface="Arial" panose="020B0604020202020204" pitchFamily="34" charset="0"/>
              </a:rPr>
              <a:t>Possible real time detection of ATC/Cockpit </a:t>
            </a:r>
          </a:p>
          <a:p>
            <a:pPr marL="342900" lvl="1" indent="0">
              <a:spcBef>
                <a:spcPts val="0"/>
              </a:spcBef>
              <a:spcAft>
                <a:spcPts val="0"/>
              </a:spcAft>
              <a:buClr>
                <a:srgbClr val="FF0000"/>
              </a:buClr>
              <a:buNone/>
            </a:pPr>
            <a:r>
              <a:rPr lang="en-GB" sz="1600" dirty="0" smtClean="0">
                <a:solidFill>
                  <a:srgbClr val="000099"/>
                </a:solidFill>
                <a:latin typeface="Arial" panose="020B0604020202020204" pitchFamily="34" charset="0"/>
                <a:cs typeface="Arial" panose="020B0604020202020204" pitchFamily="34" charset="0"/>
              </a:rPr>
              <a:t>communication errors such as wrong altitude </a:t>
            </a:r>
          </a:p>
          <a:p>
            <a:pPr marL="342900" lvl="1" indent="0">
              <a:spcBef>
                <a:spcPts val="0"/>
              </a:spcBef>
              <a:spcAft>
                <a:spcPts val="450"/>
              </a:spcAft>
              <a:buClr>
                <a:srgbClr val="FF0000"/>
              </a:buClr>
              <a:buNone/>
            </a:pPr>
            <a:r>
              <a:rPr lang="en-GB" sz="1600" dirty="0" smtClean="0">
                <a:solidFill>
                  <a:srgbClr val="000099"/>
                </a:solidFill>
                <a:latin typeface="Arial" panose="020B0604020202020204" pitchFamily="34" charset="0"/>
                <a:cs typeface="Arial" panose="020B0604020202020204" pitchFamily="34" charset="0"/>
              </a:rPr>
              <a:t>selected on board. Crosscheck similar to the PF/PM cross check. </a:t>
            </a:r>
            <a:r>
              <a:rPr lang="en-US" sz="1600" b="1" dirty="0" smtClean="0">
                <a:solidFill>
                  <a:srgbClr val="000099"/>
                </a:solidFill>
                <a:latin typeface="Arial" panose="020B0604020202020204" pitchFamily="34" charset="0"/>
                <a:cs typeface="Arial" panose="020B0604020202020204" pitchFamily="34" charset="0"/>
              </a:rPr>
              <a:t> </a:t>
            </a:r>
          </a:p>
          <a:p>
            <a:pPr>
              <a:spcBef>
                <a:spcPts val="0"/>
              </a:spcBef>
              <a:spcAft>
                <a:spcPts val="0"/>
              </a:spcAft>
            </a:pPr>
            <a:endParaRPr lang="en-US" sz="1400" b="1" dirty="0" smtClean="0">
              <a:solidFill>
                <a:srgbClr val="000099"/>
              </a:solidFill>
              <a:latin typeface="Arial" panose="020B0604020202020204" pitchFamily="34" charset="0"/>
              <a:cs typeface="Arial" panose="020B0604020202020204" pitchFamily="34" charset="0"/>
            </a:endParaRPr>
          </a:p>
          <a:p>
            <a:pPr>
              <a:spcBef>
                <a:spcPts val="0"/>
              </a:spcBef>
              <a:spcAft>
                <a:spcPts val="0"/>
              </a:spcAft>
            </a:pPr>
            <a:r>
              <a:rPr lang="en-US" b="1" dirty="0">
                <a:solidFill>
                  <a:srgbClr val="000099"/>
                </a:solidFill>
                <a:latin typeface="Arial" panose="020B0604020202020204" pitchFamily="34" charset="0"/>
                <a:cs typeface="Arial" panose="020B0604020202020204" pitchFamily="34" charset="0"/>
              </a:rPr>
              <a:t>What should be monitored and how?</a:t>
            </a:r>
          </a:p>
          <a:p>
            <a:pPr marL="342900" lvl="1" indent="0">
              <a:spcBef>
                <a:spcPts val="0"/>
              </a:spcBef>
              <a:spcAft>
                <a:spcPts val="450"/>
              </a:spcAft>
              <a:buClr>
                <a:srgbClr val="FF0000"/>
              </a:buClr>
              <a:buNone/>
            </a:pPr>
            <a:r>
              <a:rPr lang="en-US" sz="1600" dirty="0" smtClean="0">
                <a:solidFill>
                  <a:srgbClr val="000099"/>
                </a:solidFill>
                <a:latin typeface="Arial" panose="020B0604020202020204" pitchFamily="34" charset="0"/>
                <a:cs typeface="Arial" panose="020B0604020202020204" pitchFamily="34" charset="0"/>
              </a:rPr>
              <a:t>ATC reports of miscommunications detected through ADSB (similar to potential Gross Navigation Errors monitored and collected in oceanic airspaces).</a:t>
            </a:r>
            <a:endParaRPr lang="en-US" sz="1600" dirty="0">
              <a:solidFill>
                <a:srgbClr val="000099"/>
              </a:solidFill>
              <a:latin typeface="Arial" panose="020B0604020202020204" pitchFamily="34" charset="0"/>
              <a:cs typeface="Arial" panose="020B0604020202020204" pitchFamily="34" charset="0"/>
            </a:endParaRP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6335" y="2729457"/>
            <a:ext cx="2836065" cy="1445715"/>
          </a:xfrm>
          <a:prstGeom prst="rect">
            <a:avLst/>
          </a:prstGeom>
        </p:spPr>
      </p:pic>
      <p:sp>
        <p:nvSpPr>
          <p:cNvPr id="5" name="Date Placeholder 3"/>
          <p:cNvSpPr>
            <a:spLocks noGrp="1"/>
          </p:cNvSpPr>
          <p:nvPr>
            <p:ph type="dt" sz="half" idx="10"/>
          </p:nvPr>
        </p:nvSpPr>
        <p:spPr>
          <a:xfrm>
            <a:off x="5867400" y="6512768"/>
            <a:ext cx="3048000" cy="228600"/>
          </a:xfrm>
        </p:spPr>
        <p:txBody>
          <a:bodyPr/>
          <a:lstStyle/>
          <a:p>
            <a:r>
              <a:rPr lang="en-US" altLang="en-US" dirty="0" smtClean="0"/>
              <a:t>2/3 June 2015</a:t>
            </a:r>
            <a:endParaRPr lang="en-US" altLang="en-US" dirty="0"/>
          </a:p>
        </p:txBody>
      </p:sp>
      <p:sp>
        <p:nvSpPr>
          <p:cNvPr id="6" name="Footer Placeholder 4"/>
          <p:cNvSpPr>
            <a:spLocks noGrp="1"/>
          </p:cNvSpPr>
          <p:nvPr>
            <p:ph type="ftr" sz="quarter" idx="11"/>
          </p:nvPr>
        </p:nvSpPr>
        <p:spPr>
          <a:xfrm>
            <a:off x="152400" y="6512768"/>
            <a:ext cx="3124200" cy="228600"/>
          </a:xfrm>
        </p:spPr>
        <p:txBody>
          <a:bodyPr/>
          <a:lstStyle/>
          <a:p>
            <a:r>
              <a:rPr lang="en-US" altLang="en-US" dirty="0" smtClean="0"/>
              <a:t>Safety &amp; Automation Forum Brussels</a:t>
            </a:r>
            <a:endParaRPr lang="en-US" altLang="en-US" dirty="0"/>
          </a:p>
        </p:txBody>
      </p:sp>
    </p:spTree>
    <p:extLst>
      <p:ext uri="{BB962C8B-B14F-4D97-AF65-F5344CB8AC3E}">
        <p14:creationId xmlns:p14="http://schemas.microsoft.com/office/powerpoint/2010/main" val="32930088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p:cNvGrpSpPr/>
          <p:nvPr/>
        </p:nvGrpSpPr>
        <p:grpSpPr>
          <a:xfrm>
            <a:off x="6290984" y="2434590"/>
            <a:ext cx="2052158" cy="1578235"/>
            <a:chOff x="8095201" y="2282714"/>
            <a:chExt cx="2736211" cy="2104313"/>
          </a:xfrm>
        </p:grpSpPr>
        <p:pic>
          <p:nvPicPr>
            <p:cNvPr id="7" name="Image 6"/>
            <p:cNvPicPr>
              <a:picLocks noChangeAspect="1"/>
            </p:cNvPicPr>
            <p:nvPr/>
          </p:nvPicPr>
          <p:blipFill>
            <a:blip r:embed="rId3"/>
            <a:stretch>
              <a:fillRect/>
            </a:stretch>
          </p:blipFill>
          <p:spPr>
            <a:xfrm>
              <a:off x="8095201" y="2282714"/>
              <a:ext cx="2736211" cy="2104313"/>
            </a:xfrm>
            <a:prstGeom prst="rect">
              <a:avLst/>
            </a:prstGeom>
          </p:spPr>
        </p:pic>
        <p:sp>
          <p:nvSpPr>
            <p:cNvPr id="9" name="Rectangle 8"/>
            <p:cNvSpPr/>
            <p:nvPr/>
          </p:nvSpPr>
          <p:spPr>
            <a:xfrm>
              <a:off x="8095201" y="3590365"/>
              <a:ext cx="1949751" cy="796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 name="Espace réservé du contenu 3"/>
          <p:cNvSpPr>
            <a:spLocks noGrp="1"/>
          </p:cNvSpPr>
          <p:nvPr>
            <p:ph sz="half" idx="2"/>
          </p:nvPr>
        </p:nvSpPr>
        <p:spPr>
          <a:xfrm>
            <a:off x="629841" y="2276872"/>
            <a:ext cx="7619930" cy="3389974"/>
          </a:xfrm>
        </p:spPr>
        <p:txBody>
          <a:bodyPr>
            <a:normAutofit fontScale="77500" lnSpcReduction="20000"/>
          </a:bodyPr>
          <a:lstStyle/>
          <a:p>
            <a:pPr marL="0" indent="0">
              <a:spcBef>
                <a:spcPts val="0"/>
              </a:spcBef>
              <a:spcAft>
                <a:spcPts val="450"/>
              </a:spcAft>
              <a:buClr>
                <a:srgbClr val="FF0000"/>
              </a:buClr>
              <a:buNone/>
            </a:pPr>
            <a:r>
              <a:rPr lang="en-GB" sz="2800" b="1" dirty="0" smtClean="0">
                <a:solidFill>
                  <a:srgbClr val="000099"/>
                </a:solidFill>
                <a:latin typeface="Arial" panose="020B0604020202020204" pitchFamily="34" charset="0"/>
                <a:cs typeface="Arial" panose="020B0604020202020204" pitchFamily="34" charset="0"/>
              </a:rPr>
              <a:t>EGPWS (Enhanced GPWS) </a:t>
            </a:r>
            <a:endParaRPr lang="en-GB" sz="2800" b="1" dirty="0">
              <a:solidFill>
                <a:srgbClr val="000099"/>
              </a:solidFill>
              <a:latin typeface="Arial" panose="020B0604020202020204" pitchFamily="34" charset="0"/>
              <a:cs typeface="Arial" panose="020B0604020202020204" pitchFamily="34" charset="0"/>
            </a:endParaRPr>
          </a:p>
          <a:p>
            <a:pPr marL="0" indent="0">
              <a:spcBef>
                <a:spcPts val="0"/>
              </a:spcBef>
              <a:spcAft>
                <a:spcPts val="450"/>
              </a:spcAft>
              <a:buClr>
                <a:srgbClr val="FF0000"/>
              </a:buClr>
              <a:buNone/>
            </a:pPr>
            <a:r>
              <a:rPr lang="en-GB" sz="2600" dirty="0">
                <a:solidFill>
                  <a:srgbClr val="000099"/>
                </a:solidFill>
                <a:latin typeface="Arial" panose="020B0604020202020204" pitchFamily="34" charset="0"/>
                <a:cs typeface="Arial" panose="020B0604020202020204" pitchFamily="34" charset="0"/>
              </a:rPr>
              <a:t>Are we getting the best from it?</a:t>
            </a:r>
            <a:endParaRPr lang="en-US" sz="2600" dirty="0">
              <a:latin typeface="Arial" panose="020B0604020202020204" pitchFamily="34" charset="0"/>
              <a:cs typeface="Arial" panose="020B0604020202020204" pitchFamily="34" charset="0"/>
            </a:endParaRPr>
          </a:p>
          <a:p>
            <a:pPr marL="0" indent="0">
              <a:spcBef>
                <a:spcPts val="0"/>
              </a:spcBef>
              <a:spcAft>
                <a:spcPts val="0"/>
              </a:spcAft>
              <a:buNone/>
            </a:pPr>
            <a:endParaRPr lang="en-US" b="1" dirty="0" smtClean="0">
              <a:solidFill>
                <a:srgbClr val="000099"/>
              </a:solidFill>
              <a:latin typeface="Arial" panose="020B0604020202020204" pitchFamily="34" charset="0"/>
              <a:cs typeface="Arial" panose="020B0604020202020204" pitchFamily="34" charset="0"/>
            </a:endParaRPr>
          </a:p>
          <a:p>
            <a:pPr>
              <a:spcBef>
                <a:spcPts val="0"/>
              </a:spcBef>
              <a:spcAft>
                <a:spcPts val="0"/>
              </a:spcAft>
            </a:pPr>
            <a:r>
              <a:rPr lang="en-US" b="1" dirty="0">
                <a:solidFill>
                  <a:srgbClr val="000099"/>
                </a:solidFill>
                <a:latin typeface="Arial" panose="020B0604020202020204" pitchFamily="34" charset="0"/>
                <a:cs typeface="Arial" panose="020B0604020202020204" pitchFamily="34" charset="0"/>
              </a:rPr>
              <a:t>Value of </a:t>
            </a:r>
            <a:r>
              <a:rPr lang="en-US" b="1" dirty="0" smtClean="0">
                <a:solidFill>
                  <a:srgbClr val="000099"/>
                </a:solidFill>
                <a:latin typeface="Arial" panose="020B0604020202020204" pitchFamily="34" charset="0"/>
                <a:cs typeface="Arial" panose="020B0604020202020204" pitchFamily="34" charset="0"/>
              </a:rPr>
              <a:t>EGPWS</a:t>
            </a:r>
            <a:endParaRPr lang="en-GB" sz="1500" i="1" dirty="0">
              <a:solidFill>
                <a:srgbClr val="000099"/>
              </a:solidFill>
              <a:latin typeface="Arial" panose="020B0604020202020204" pitchFamily="34" charset="0"/>
              <a:cs typeface="Arial" panose="020B0604020202020204" pitchFamily="34" charset="0"/>
            </a:endParaRPr>
          </a:p>
          <a:p>
            <a:pPr marL="342900" lvl="1" indent="0">
              <a:spcBef>
                <a:spcPts val="0"/>
              </a:spcBef>
              <a:spcAft>
                <a:spcPts val="1200"/>
              </a:spcAft>
              <a:buClr>
                <a:srgbClr val="FF0000"/>
              </a:buClr>
              <a:buNone/>
            </a:pPr>
            <a:r>
              <a:rPr lang="en-GB" sz="2200" i="1" dirty="0">
                <a:solidFill>
                  <a:srgbClr val="000099"/>
                </a:solidFill>
                <a:latin typeface="Arial" panose="020B0604020202020204" pitchFamily="34" charset="0"/>
                <a:cs typeface="Arial" panose="020B0604020202020204" pitchFamily="34" charset="0"/>
              </a:rPr>
              <a:t>D</a:t>
            </a:r>
            <a:r>
              <a:rPr lang="en-GB" sz="2200" i="1" dirty="0" smtClean="0">
                <a:solidFill>
                  <a:srgbClr val="000099"/>
                </a:solidFill>
                <a:latin typeface="Arial" panose="020B0604020202020204" pitchFamily="34" charset="0"/>
                <a:cs typeface="Arial" panose="020B0604020202020204" pitchFamily="34" charset="0"/>
              </a:rPr>
              <a:t>epends </a:t>
            </a:r>
            <a:r>
              <a:rPr lang="en-GB" sz="2200" i="1" dirty="0">
                <a:solidFill>
                  <a:srgbClr val="000099"/>
                </a:solidFill>
                <a:latin typeface="Arial" panose="020B0604020202020204" pitchFamily="34" charset="0"/>
                <a:cs typeface="Arial" panose="020B0604020202020204" pitchFamily="34" charset="0"/>
              </a:rPr>
              <a:t>on pilot </a:t>
            </a:r>
            <a:r>
              <a:rPr lang="en-GB" sz="2200" i="1" dirty="0" smtClean="0">
                <a:solidFill>
                  <a:srgbClr val="000099"/>
                </a:solidFill>
                <a:latin typeface="Arial" panose="020B0604020202020204" pitchFamily="34" charset="0"/>
                <a:cs typeface="Arial" panose="020B0604020202020204" pitchFamily="34" charset="0"/>
              </a:rPr>
              <a:t>reactions</a:t>
            </a:r>
            <a:endParaRPr lang="en-US" sz="2200" b="1" dirty="0" smtClean="0">
              <a:solidFill>
                <a:srgbClr val="000099"/>
              </a:solidFill>
              <a:latin typeface="Arial" panose="020B0604020202020204" pitchFamily="34" charset="0"/>
              <a:cs typeface="Arial" panose="020B0604020202020204" pitchFamily="34" charset="0"/>
            </a:endParaRPr>
          </a:p>
          <a:p>
            <a:pPr>
              <a:spcBef>
                <a:spcPts val="0"/>
              </a:spcBef>
              <a:spcAft>
                <a:spcPts val="0"/>
              </a:spcAft>
            </a:pPr>
            <a:r>
              <a:rPr lang="en-US" b="1" dirty="0">
                <a:solidFill>
                  <a:srgbClr val="000099"/>
                </a:solidFill>
                <a:latin typeface="Arial" panose="020B0604020202020204" pitchFamily="34" charset="0"/>
                <a:cs typeface="Arial" panose="020B0604020202020204" pitchFamily="34" charset="0"/>
              </a:rPr>
              <a:t>What could happen </a:t>
            </a:r>
            <a:r>
              <a:rPr lang="en-US" b="1" dirty="0" smtClean="0">
                <a:solidFill>
                  <a:srgbClr val="000099"/>
                </a:solidFill>
                <a:latin typeface="Arial" panose="020B0604020202020204" pitchFamily="34" charset="0"/>
                <a:cs typeface="Arial" panose="020B0604020202020204" pitchFamily="34" charset="0"/>
              </a:rPr>
              <a:t>?</a:t>
            </a:r>
          </a:p>
          <a:p>
            <a:pPr marL="342900" lvl="1" indent="0">
              <a:spcBef>
                <a:spcPts val="0"/>
              </a:spcBef>
              <a:spcAft>
                <a:spcPts val="0"/>
              </a:spcAft>
              <a:buClr>
                <a:srgbClr val="FF0000"/>
              </a:buClr>
              <a:buNone/>
            </a:pPr>
            <a:r>
              <a:rPr lang="en-US" sz="2200" dirty="0">
                <a:solidFill>
                  <a:srgbClr val="000099"/>
                </a:solidFill>
                <a:latin typeface="Arial" panose="020B0604020202020204" pitchFamily="34" charset="0"/>
                <a:cs typeface="Arial" panose="020B0604020202020204" pitchFamily="34" charset="0"/>
              </a:rPr>
              <a:t>Absence of reaction or wrong pilots reaction </a:t>
            </a:r>
          </a:p>
          <a:p>
            <a:pPr marL="342900" lvl="1" indent="0">
              <a:spcBef>
                <a:spcPts val="0"/>
              </a:spcBef>
              <a:spcAft>
                <a:spcPts val="1200"/>
              </a:spcAft>
              <a:buClr>
                <a:srgbClr val="FF0000"/>
              </a:buClr>
              <a:buNone/>
            </a:pPr>
            <a:r>
              <a:rPr lang="en-US" sz="2200" dirty="0">
                <a:solidFill>
                  <a:srgbClr val="000099"/>
                </a:solidFill>
                <a:latin typeface="Arial" panose="020B0604020202020204" pitchFamily="34" charset="0"/>
                <a:cs typeface="Arial" panose="020B0604020202020204" pitchFamily="34" charset="0"/>
              </a:rPr>
              <a:t>Nuisance warnings or absence of </a:t>
            </a:r>
            <a:r>
              <a:rPr lang="en-US" sz="2200" dirty="0" smtClean="0">
                <a:solidFill>
                  <a:srgbClr val="000099"/>
                </a:solidFill>
                <a:latin typeface="Arial" panose="020B0604020202020204" pitchFamily="34" charset="0"/>
                <a:cs typeface="Arial" panose="020B0604020202020204" pitchFamily="34" charset="0"/>
              </a:rPr>
              <a:t>warning</a:t>
            </a:r>
            <a:endParaRPr lang="en-US" sz="2200" b="1" dirty="0" smtClean="0">
              <a:solidFill>
                <a:srgbClr val="000099"/>
              </a:solidFill>
              <a:latin typeface="Arial" panose="020B0604020202020204" pitchFamily="34" charset="0"/>
              <a:cs typeface="Arial" panose="020B0604020202020204" pitchFamily="34" charset="0"/>
            </a:endParaRPr>
          </a:p>
          <a:p>
            <a:pPr>
              <a:spcBef>
                <a:spcPts val="0"/>
              </a:spcBef>
              <a:spcAft>
                <a:spcPts val="0"/>
              </a:spcAft>
            </a:pPr>
            <a:r>
              <a:rPr lang="en-US" b="1" dirty="0" smtClean="0">
                <a:solidFill>
                  <a:srgbClr val="000099"/>
                </a:solidFill>
                <a:latin typeface="Arial" panose="020B0604020202020204" pitchFamily="34" charset="0"/>
                <a:cs typeface="Arial" panose="020B0604020202020204" pitchFamily="34" charset="0"/>
              </a:rPr>
              <a:t>What </a:t>
            </a:r>
            <a:r>
              <a:rPr lang="en-US" b="1" dirty="0">
                <a:solidFill>
                  <a:srgbClr val="000099"/>
                </a:solidFill>
                <a:latin typeface="Arial" panose="020B0604020202020204" pitchFamily="34" charset="0"/>
                <a:cs typeface="Arial" panose="020B0604020202020204" pitchFamily="34" charset="0"/>
              </a:rPr>
              <a:t>should be monitored ?</a:t>
            </a:r>
          </a:p>
          <a:p>
            <a:pPr marL="342900" lvl="1" indent="0">
              <a:spcBef>
                <a:spcPts val="0"/>
              </a:spcBef>
              <a:spcAft>
                <a:spcPts val="0"/>
              </a:spcAft>
              <a:buClr>
                <a:srgbClr val="FF0000"/>
              </a:buClr>
              <a:buNone/>
            </a:pPr>
            <a:r>
              <a:rPr lang="en-US" sz="2200" dirty="0" smtClean="0">
                <a:solidFill>
                  <a:srgbClr val="000099"/>
                </a:solidFill>
                <a:latin typeface="Arial" panose="020B0604020202020204" pitchFamily="34" charset="0"/>
                <a:cs typeface="Arial" panose="020B0604020202020204" pitchFamily="34" charset="0"/>
              </a:rPr>
              <a:t>Any </a:t>
            </a:r>
            <a:r>
              <a:rPr lang="en-US" sz="2200" dirty="0">
                <a:solidFill>
                  <a:srgbClr val="000099"/>
                </a:solidFill>
                <a:latin typeface="Arial" panose="020B0604020202020204" pitchFamily="34" charset="0"/>
                <a:cs typeface="Arial" panose="020B0604020202020204" pitchFamily="34" charset="0"/>
              </a:rPr>
              <a:t>EGPWS “Pull up” </a:t>
            </a:r>
            <a:r>
              <a:rPr lang="en-US" sz="2200" dirty="0" smtClean="0">
                <a:solidFill>
                  <a:srgbClr val="000099"/>
                </a:solidFill>
                <a:latin typeface="Arial" panose="020B0604020202020204" pitchFamily="34" charset="0"/>
                <a:cs typeface="Arial" panose="020B0604020202020204" pitchFamily="34" charset="0"/>
              </a:rPr>
              <a:t>+ Pilots reactions</a:t>
            </a:r>
            <a:endParaRPr lang="en-US" sz="2200" dirty="0">
              <a:solidFill>
                <a:srgbClr val="000099"/>
              </a:solidFill>
              <a:latin typeface="Arial" panose="020B0604020202020204" pitchFamily="34" charset="0"/>
              <a:cs typeface="Arial" panose="020B0604020202020204" pitchFamily="34" charset="0"/>
            </a:endParaRPr>
          </a:p>
          <a:p>
            <a:pPr marL="342900" lvl="1" indent="0">
              <a:spcBef>
                <a:spcPts val="0"/>
              </a:spcBef>
              <a:spcAft>
                <a:spcPts val="450"/>
              </a:spcAft>
              <a:buClr>
                <a:srgbClr val="FF0000"/>
              </a:buClr>
              <a:buNone/>
            </a:pPr>
            <a:r>
              <a:rPr lang="en-US" sz="2200" dirty="0">
                <a:solidFill>
                  <a:srgbClr val="000099"/>
                </a:solidFill>
                <a:latin typeface="Arial" panose="020B0604020202020204" pitchFamily="34" charset="0"/>
                <a:cs typeface="Arial" panose="020B0604020202020204" pitchFamily="34" charset="0"/>
              </a:rPr>
              <a:t>Use of “TERR” mode in mountainous environment (terrain awareness</a:t>
            </a:r>
            <a:r>
              <a:rPr lang="en-US" sz="2200" dirty="0" smtClean="0">
                <a:solidFill>
                  <a:srgbClr val="000099"/>
                </a:solidFill>
                <a:latin typeface="Arial" panose="020B0604020202020204" pitchFamily="34" charset="0"/>
                <a:cs typeface="Arial" panose="020B0604020202020204" pitchFamily="34" charset="0"/>
              </a:rPr>
              <a:t>)</a:t>
            </a:r>
            <a:endParaRPr lang="en-US" sz="2200" dirty="0">
              <a:solidFill>
                <a:srgbClr val="000099"/>
              </a:solidFill>
              <a:latin typeface="Arial" panose="020B0604020202020204" pitchFamily="34" charset="0"/>
              <a:cs typeface="Arial" panose="020B0604020202020204" pitchFamily="34" charset="0"/>
            </a:endParaRPr>
          </a:p>
        </p:txBody>
      </p:sp>
      <p:sp>
        <p:nvSpPr>
          <p:cNvPr id="2" name="Titre 1"/>
          <p:cNvSpPr>
            <a:spLocks noGrp="1"/>
          </p:cNvSpPr>
          <p:nvPr>
            <p:ph type="title"/>
          </p:nvPr>
        </p:nvSpPr>
        <p:spPr>
          <a:xfrm>
            <a:off x="629841" y="1484784"/>
            <a:ext cx="7886700" cy="646331"/>
          </a:xfrm>
        </p:spPr>
        <p:txBody>
          <a:bodyPr>
            <a:normAutofit/>
          </a:bodyPr>
          <a:lstStyle/>
          <a:p>
            <a:pPr lvl="0"/>
            <a:r>
              <a:rPr lang="en-GB" sz="2700" b="1" dirty="0">
                <a:solidFill>
                  <a:srgbClr val="000099"/>
                </a:solidFill>
                <a:latin typeface="Arial" panose="020B0604020202020204" pitchFamily="34" charset="0"/>
                <a:cs typeface="Arial" panose="020B0604020202020204" pitchFamily="34" charset="0"/>
              </a:rPr>
              <a:t>Automation and CFIT risk</a:t>
            </a:r>
            <a:endParaRPr lang="fr-FR" sz="2700" dirty="0">
              <a:solidFill>
                <a:srgbClr val="000099"/>
              </a:solidFill>
              <a:latin typeface="Arial" panose="020B0604020202020204" pitchFamily="34" charset="0"/>
              <a:cs typeface="Arial" panose="020B0604020202020204" pitchFamily="34" charset="0"/>
            </a:endParaRPr>
          </a:p>
        </p:txBody>
      </p:sp>
      <p:sp>
        <p:nvSpPr>
          <p:cNvPr id="8" name="Ellipse 7"/>
          <p:cNvSpPr/>
          <p:nvPr/>
        </p:nvSpPr>
        <p:spPr>
          <a:xfrm>
            <a:off x="7444709" y="3368636"/>
            <a:ext cx="1213724" cy="70843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26" name="Picture 2" descr="http://www.google.fr/url?source=imglanding&amp;ct=img&amp;q=http://www.eava.ee/opiobjektid/gpws/1/images/pullup.bmp&amp;sa=X&amp;ei=ixJaVZemGsbeU4r4gNgJ&amp;ved=0CAkQ8wc&amp;usg=AFQjCNFh1x-PwOaw_p4hkfZ4Snwgk8dkG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5101" y="2457698"/>
            <a:ext cx="768239" cy="770160"/>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13"/>
          <p:cNvSpPr>
            <a:spLocks noChangeArrowheads="1"/>
          </p:cNvSpPr>
          <p:nvPr/>
        </p:nvSpPr>
        <p:spPr bwMode="auto">
          <a:xfrm>
            <a:off x="5004048" y="2132856"/>
            <a:ext cx="1355000" cy="1120839"/>
          </a:xfrm>
          <a:prstGeom prst="irregularSeal1">
            <a:avLst/>
          </a:prstGeom>
          <a:noFill/>
          <a:ln w="28575">
            <a:solidFill>
              <a:srgbClr val="FF3300"/>
            </a:solidFill>
            <a:miter lim="800000"/>
            <a:headEnd type="none" w="sm" len="sm"/>
            <a:tailEnd type="none" w="sm" len="sm"/>
          </a:ln>
          <a:effectLst/>
        </p:spPr>
        <p:txBody>
          <a:bodyPr wrap="none" anchor="ctr"/>
          <a:lstStyle/>
          <a:p>
            <a:endParaRPr lang="en-US" sz="1800"/>
          </a:p>
        </p:txBody>
      </p:sp>
      <p:sp>
        <p:nvSpPr>
          <p:cNvPr id="3" name="ZoneTexte 2"/>
          <p:cNvSpPr txBox="1"/>
          <p:nvPr/>
        </p:nvSpPr>
        <p:spPr>
          <a:xfrm>
            <a:off x="7253500" y="4499828"/>
            <a:ext cx="1620957" cy="369332"/>
          </a:xfrm>
          <a:prstGeom prst="rect">
            <a:avLst/>
          </a:prstGeom>
          <a:noFill/>
        </p:spPr>
        <p:txBody>
          <a:bodyPr wrap="none" rtlCol="0">
            <a:spAutoFit/>
          </a:bodyPr>
          <a:lstStyle/>
          <a:p>
            <a:r>
              <a:rPr lang="en-US" sz="1800" b="1" dirty="0" smtClean="0">
                <a:solidFill>
                  <a:srgbClr val="FF0000"/>
                </a:solidFill>
                <a:latin typeface="+mn-lt"/>
              </a:rPr>
              <a:t>TERR ON ND</a:t>
            </a:r>
            <a:endParaRPr lang="en-US" sz="1800" b="1" dirty="0">
              <a:solidFill>
                <a:srgbClr val="FF0000"/>
              </a:solidFill>
              <a:latin typeface="+mn-lt"/>
            </a:endParaRPr>
          </a:p>
        </p:txBody>
      </p:sp>
      <p:sp>
        <p:nvSpPr>
          <p:cNvPr id="5" name="Flèche vers le haut 4"/>
          <p:cNvSpPr/>
          <p:nvPr/>
        </p:nvSpPr>
        <p:spPr>
          <a:xfrm>
            <a:off x="7866345" y="4221088"/>
            <a:ext cx="401080" cy="31801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2" name="Date Placeholder 3"/>
          <p:cNvSpPr>
            <a:spLocks noGrp="1"/>
          </p:cNvSpPr>
          <p:nvPr>
            <p:ph type="dt" sz="half" idx="10"/>
          </p:nvPr>
        </p:nvSpPr>
        <p:spPr>
          <a:xfrm>
            <a:off x="5867400" y="6512768"/>
            <a:ext cx="3048000" cy="228600"/>
          </a:xfrm>
        </p:spPr>
        <p:txBody>
          <a:bodyPr/>
          <a:lstStyle/>
          <a:p>
            <a:r>
              <a:rPr lang="en-US" altLang="en-US" dirty="0" smtClean="0"/>
              <a:t>2/3 June 2015</a:t>
            </a:r>
            <a:endParaRPr lang="en-US" altLang="en-US" dirty="0"/>
          </a:p>
        </p:txBody>
      </p:sp>
      <p:sp>
        <p:nvSpPr>
          <p:cNvPr id="13" name="Footer Placeholder 4"/>
          <p:cNvSpPr>
            <a:spLocks noGrp="1"/>
          </p:cNvSpPr>
          <p:nvPr>
            <p:ph type="ftr" sz="quarter" idx="11"/>
          </p:nvPr>
        </p:nvSpPr>
        <p:spPr>
          <a:xfrm>
            <a:off x="152400" y="6512768"/>
            <a:ext cx="3124200" cy="228600"/>
          </a:xfrm>
        </p:spPr>
        <p:txBody>
          <a:bodyPr/>
          <a:lstStyle/>
          <a:p>
            <a:r>
              <a:rPr lang="en-US" altLang="en-US" dirty="0" smtClean="0"/>
              <a:t>Safety &amp; Automation Forum Brussels</a:t>
            </a:r>
            <a:endParaRPr lang="en-US" altLang="en-US" dirty="0"/>
          </a:p>
        </p:txBody>
      </p:sp>
    </p:spTree>
    <p:extLst>
      <p:ext uri="{BB962C8B-B14F-4D97-AF65-F5344CB8AC3E}">
        <p14:creationId xmlns:p14="http://schemas.microsoft.com/office/powerpoint/2010/main" val="7866867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484784"/>
            <a:ext cx="8507288" cy="641350"/>
          </a:xfrm>
        </p:spPr>
        <p:txBody>
          <a:bodyPr>
            <a:noAutofit/>
          </a:bodyPr>
          <a:lstStyle/>
          <a:p>
            <a:r>
              <a:rPr lang="en-US" sz="3200" b="1" dirty="0">
                <a:solidFill>
                  <a:srgbClr val="000099"/>
                </a:solidFill>
                <a:latin typeface="Arial" panose="020B0604020202020204" pitchFamily="34" charset="0"/>
                <a:cs typeface="Arial" panose="020B0604020202020204" pitchFamily="34" charset="0"/>
              </a:rPr>
              <a:t>For a better use of automation safety data</a:t>
            </a:r>
            <a:endParaRPr lang="fr-FR" sz="3200" dirty="0">
              <a:solidFill>
                <a:srgbClr val="000099"/>
              </a:solidFill>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152400" y="2286980"/>
            <a:ext cx="8812088" cy="3878323"/>
          </a:xfrm>
        </p:spPr>
        <p:txBody>
          <a:bodyPr>
            <a:normAutofit fontScale="85000" lnSpcReduction="10000"/>
          </a:bodyPr>
          <a:lstStyle/>
          <a:p>
            <a:pPr>
              <a:lnSpc>
                <a:spcPct val="120000"/>
              </a:lnSpc>
              <a:spcBef>
                <a:spcPts val="0"/>
              </a:spcBef>
              <a:spcAft>
                <a:spcPts val="900"/>
              </a:spcAft>
            </a:pPr>
            <a:r>
              <a:rPr lang="en-US" sz="2475" dirty="0">
                <a:solidFill>
                  <a:srgbClr val="000099"/>
                </a:solidFill>
                <a:latin typeface="Arial" panose="020B0604020202020204" pitchFamily="34" charset="0"/>
                <a:cs typeface="Arial" panose="020B0604020202020204" pitchFamily="34" charset="0"/>
              </a:rPr>
              <a:t>Data collection need to be more structured and more systematic</a:t>
            </a:r>
          </a:p>
          <a:p>
            <a:pPr>
              <a:lnSpc>
                <a:spcPct val="120000"/>
              </a:lnSpc>
              <a:spcBef>
                <a:spcPts val="0"/>
              </a:spcBef>
              <a:spcAft>
                <a:spcPts val="900"/>
              </a:spcAft>
            </a:pPr>
            <a:r>
              <a:rPr lang="en-US" sz="2475" dirty="0">
                <a:solidFill>
                  <a:srgbClr val="000099"/>
                </a:solidFill>
                <a:latin typeface="Arial" panose="020B0604020202020204" pitchFamily="34" charset="0"/>
                <a:cs typeface="Arial" panose="020B0604020202020204" pitchFamily="34" charset="0"/>
              </a:rPr>
              <a:t>FDM data should be used as a primary source whenever possible</a:t>
            </a:r>
          </a:p>
          <a:p>
            <a:pPr>
              <a:lnSpc>
                <a:spcPct val="120000"/>
              </a:lnSpc>
              <a:spcBef>
                <a:spcPts val="0"/>
              </a:spcBef>
              <a:spcAft>
                <a:spcPts val="900"/>
              </a:spcAft>
            </a:pPr>
            <a:r>
              <a:rPr lang="en-US" sz="2475" dirty="0">
                <a:solidFill>
                  <a:srgbClr val="000099"/>
                </a:solidFill>
                <a:latin typeface="Arial" panose="020B0604020202020204" pitchFamily="34" charset="0"/>
                <a:cs typeface="Arial" panose="020B0604020202020204" pitchFamily="34" charset="0"/>
              </a:rPr>
              <a:t>Data </a:t>
            </a:r>
            <a:r>
              <a:rPr lang="en-US" sz="2475" dirty="0" smtClean="0">
                <a:solidFill>
                  <a:srgbClr val="000099"/>
                </a:solidFill>
                <a:latin typeface="Arial" panose="020B0604020202020204" pitchFamily="34" charset="0"/>
                <a:cs typeface="Arial" panose="020B0604020202020204" pitchFamily="34" charset="0"/>
              </a:rPr>
              <a:t>recorders/FDM </a:t>
            </a:r>
            <a:r>
              <a:rPr lang="en-US" sz="2475" dirty="0">
                <a:solidFill>
                  <a:srgbClr val="000099"/>
                </a:solidFill>
                <a:latin typeface="Arial" panose="020B0604020202020204" pitchFamily="34" charset="0"/>
                <a:cs typeface="Arial" panose="020B0604020202020204" pitchFamily="34" charset="0"/>
              </a:rPr>
              <a:t>tools should be adapted to automation issues</a:t>
            </a:r>
          </a:p>
          <a:p>
            <a:pPr>
              <a:lnSpc>
                <a:spcPct val="120000"/>
              </a:lnSpc>
              <a:spcBef>
                <a:spcPts val="0"/>
              </a:spcBef>
              <a:spcAft>
                <a:spcPts val="900"/>
              </a:spcAft>
            </a:pPr>
            <a:r>
              <a:rPr lang="en-US" sz="2475" dirty="0">
                <a:solidFill>
                  <a:srgbClr val="000099"/>
                </a:solidFill>
                <a:latin typeface="Arial" panose="020B0604020202020204" pitchFamily="34" charset="0"/>
                <a:cs typeface="Arial" panose="020B0604020202020204" pitchFamily="34" charset="0"/>
              </a:rPr>
              <a:t>ASR or ATC reports analysis should be combined with FDM analysis</a:t>
            </a:r>
            <a:endParaRPr lang="fr-FR" sz="2475" dirty="0">
              <a:solidFill>
                <a:srgbClr val="000099"/>
              </a:solidFill>
              <a:latin typeface="Arial" panose="020B0604020202020204" pitchFamily="34" charset="0"/>
              <a:cs typeface="Arial" panose="020B0604020202020204" pitchFamily="34" charset="0"/>
            </a:endParaRPr>
          </a:p>
          <a:p>
            <a:pPr>
              <a:lnSpc>
                <a:spcPct val="120000"/>
              </a:lnSpc>
              <a:spcBef>
                <a:spcPts val="0"/>
              </a:spcBef>
              <a:spcAft>
                <a:spcPts val="900"/>
              </a:spcAft>
            </a:pPr>
            <a:r>
              <a:rPr lang="en-US" sz="2475" dirty="0" smtClean="0">
                <a:solidFill>
                  <a:srgbClr val="000099"/>
                </a:solidFill>
                <a:latin typeface="Arial" panose="020B0604020202020204" pitchFamily="34" charset="0"/>
                <a:cs typeface="Arial" panose="020B0604020202020204" pitchFamily="34" charset="0"/>
              </a:rPr>
              <a:t>Data mining </a:t>
            </a:r>
            <a:r>
              <a:rPr lang="fr-FR" sz="2475" dirty="0" err="1">
                <a:solidFill>
                  <a:srgbClr val="000099"/>
                </a:solidFill>
                <a:latin typeface="Arial" panose="020B0604020202020204" pitchFamily="34" charset="0"/>
                <a:cs typeface="Arial" panose="020B0604020202020204" pitchFamily="34" charset="0"/>
              </a:rPr>
              <a:t>should</a:t>
            </a:r>
            <a:r>
              <a:rPr lang="fr-FR" sz="2475" dirty="0">
                <a:solidFill>
                  <a:srgbClr val="000099"/>
                </a:solidFill>
                <a:latin typeface="Arial" panose="020B0604020202020204" pitchFamily="34" charset="0"/>
                <a:cs typeface="Arial" panose="020B0604020202020204" pitchFamily="34" charset="0"/>
              </a:rPr>
              <a:t> </a:t>
            </a:r>
            <a:r>
              <a:rPr lang="fr-FR" sz="2475" dirty="0" err="1">
                <a:solidFill>
                  <a:srgbClr val="000099"/>
                </a:solidFill>
                <a:latin typeface="Arial" panose="020B0604020202020204" pitchFamily="34" charset="0"/>
                <a:cs typeface="Arial" panose="020B0604020202020204" pitchFamily="34" charset="0"/>
              </a:rPr>
              <a:t>refer</a:t>
            </a:r>
            <a:r>
              <a:rPr lang="fr-FR" sz="2475" dirty="0">
                <a:solidFill>
                  <a:srgbClr val="000099"/>
                </a:solidFill>
                <a:latin typeface="Arial" panose="020B0604020202020204" pitchFamily="34" charset="0"/>
                <a:cs typeface="Arial" panose="020B0604020202020204" pitchFamily="34" charset="0"/>
              </a:rPr>
              <a:t> to </a:t>
            </a:r>
            <a:r>
              <a:rPr lang="en-GB" sz="2475" dirty="0">
                <a:solidFill>
                  <a:srgbClr val="000099"/>
                </a:solidFill>
                <a:latin typeface="Arial" panose="020B0604020202020204" pitchFamily="34" charset="0"/>
                <a:cs typeface="Arial" panose="020B0604020202020204" pitchFamily="34" charset="0"/>
              </a:rPr>
              <a:t>generic </a:t>
            </a:r>
            <a:r>
              <a:rPr lang="en-GB" sz="2475" dirty="0" smtClean="0">
                <a:solidFill>
                  <a:srgbClr val="000099"/>
                </a:solidFill>
                <a:latin typeface="Arial" panose="020B0604020202020204" pitchFamily="34" charset="0"/>
                <a:cs typeface="Arial" panose="020B0604020202020204" pitchFamily="34" charset="0"/>
              </a:rPr>
              <a:t>accidents + </a:t>
            </a:r>
            <a:r>
              <a:rPr lang="en-GB" sz="2475" dirty="0">
                <a:solidFill>
                  <a:srgbClr val="000099"/>
                </a:solidFill>
                <a:latin typeface="Arial" panose="020B0604020202020204" pitchFamily="34" charset="0"/>
                <a:cs typeface="Arial" panose="020B0604020202020204" pitchFamily="34" charset="0"/>
              </a:rPr>
              <a:t>specific </a:t>
            </a:r>
            <a:r>
              <a:rPr lang="en-GB" sz="2475" dirty="0" smtClean="0">
                <a:solidFill>
                  <a:srgbClr val="000099"/>
                </a:solidFill>
                <a:latin typeface="Arial" panose="020B0604020202020204" pitchFamily="34" charset="0"/>
                <a:cs typeface="Arial" panose="020B0604020202020204" pitchFamily="34" charset="0"/>
              </a:rPr>
              <a:t>automation</a:t>
            </a:r>
            <a:endParaRPr lang="en-GB" sz="2475" dirty="0">
              <a:solidFill>
                <a:srgbClr val="000099"/>
              </a:solidFill>
              <a:latin typeface="Arial" panose="020B0604020202020204" pitchFamily="34" charset="0"/>
              <a:cs typeface="Arial" panose="020B0604020202020204" pitchFamily="34" charset="0"/>
            </a:endParaRPr>
          </a:p>
          <a:p>
            <a:pPr>
              <a:lnSpc>
                <a:spcPct val="120000"/>
              </a:lnSpc>
              <a:spcBef>
                <a:spcPts val="0"/>
              </a:spcBef>
              <a:spcAft>
                <a:spcPts val="900"/>
              </a:spcAft>
            </a:pPr>
            <a:r>
              <a:rPr lang="en-GB" sz="2475" dirty="0">
                <a:solidFill>
                  <a:srgbClr val="000099"/>
                </a:solidFill>
                <a:latin typeface="Arial" panose="020B0604020202020204" pitchFamily="34" charset="0"/>
                <a:cs typeface="Arial" panose="020B0604020202020204" pitchFamily="34" charset="0"/>
              </a:rPr>
              <a:t>A systematic review of automation to be monitored as a </a:t>
            </a:r>
            <a:r>
              <a:rPr lang="en-GB" sz="2475" dirty="0" smtClean="0">
                <a:solidFill>
                  <a:srgbClr val="000099"/>
                </a:solidFill>
                <a:latin typeface="Arial" panose="020B0604020202020204" pitchFamily="34" charset="0"/>
                <a:cs typeface="Arial" panose="020B0604020202020204" pitchFamily="34" charset="0"/>
              </a:rPr>
              <a:t>priority should </a:t>
            </a:r>
            <a:r>
              <a:rPr lang="en-GB" sz="2475" dirty="0">
                <a:solidFill>
                  <a:srgbClr val="000099"/>
                </a:solidFill>
                <a:latin typeface="Arial" panose="020B0604020202020204" pitchFamily="34" charset="0"/>
                <a:cs typeface="Arial" panose="020B0604020202020204" pitchFamily="34" charset="0"/>
              </a:rPr>
              <a:t>be initiated in correlation with generic </a:t>
            </a:r>
            <a:r>
              <a:rPr lang="en-GB" sz="2475" dirty="0" smtClean="0">
                <a:solidFill>
                  <a:srgbClr val="000099"/>
                </a:solidFill>
                <a:latin typeface="Arial" panose="020B0604020202020204" pitchFamily="34" charset="0"/>
                <a:cs typeface="Arial" panose="020B0604020202020204" pitchFamily="34" charset="0"/>
              </a:rPr>
              <a:t>accidents</a:t>
            </a:r>
          </a:p>
          <a:p>
            <a:pPr>
              <a:lnSpc>
                <a:spcPct val="120000"/>
              </a:lnSpc>
              <a:spcBef>
                <a:spcPts val="0"/>
              </a:spcBef>
              <a:spcAft>
                <a:spcPts val="900"/>
              </a:spcAft>
            </a:pPr>
            <a:r>
              <a:rPr lang="en-GB" sz="2475" dirty="0" smtClean="0">
                <a:solidFill>
                  <a:srgbClr val="000099"/>
                </a:solidFill>
                <a:latin typeface="Arial" panose="020B0604020202020204" pitchFamily="34" charset="0"/>
                <a:cs typeface="Arial" panose="020B0604020202020204" pitchFamily="34" charset="0"/>
              </a:rPr>
              <a:t>Further work : Loss of Control (LOC), Abnormal </a:t>
            </a:r>
            <a:r>
              <a:rPr lang="en-GB" sz="2475" dirty="0" err="1" smtClean="0">
                <a:solidFill>
                  <a:srgbClr val="000099"/>
                </a:solidFill>
                <a:latin typeface="Arial" panose="020B0604020202020204" pitchFamily="34" charset="0"/>
                <a:cs typeface="Arial" panose="020B0604020202020204" pitchFamily="34" charset="0"/>
              </a:rPr>
              <a:t>Rwy</a:t>
            </a:r>
            <a:r>
              <a:rPr lang="en-GB" sz="2475" dirty="0" smtClean="0">
                <a:solidFill>
                  <a:srgbClr val="000099"/>
                </a:solidFill>
                <a:latin typeface="Arial" panose="020B0604020202020204" pitchFamily="34" charset="0"/>
                <a:cs typeface="Arial" panose="020B0604020202020204" pitchFamily="34" charset="0"/>
              </a:rPr>
              <a:t> Contact (ARC)…</a:t>
            </a:r>
            <a:endParaRPr lang="en-GB" sz="2475" dirty="0">
              <a:solidFill>
                <a:srgbClr val="000099"/>
              </a:solidFill>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a:xfrm>
            <a:off x="5867400" y="6512768"/>
            <a:ext cx="3048000" cy="228600"/>
          </a:xfrm>
        </p:spPr>
        <p:txBody>
          <a:bodyPr/>
          <a:lstStyle/>
          <a:p>
            <a:r>
              <a:rPr lang="en-US" altLang="en-US" dirty="0" smtClean="0"/>
              <a:t>2/3 June 2015</a:t>
            </a:r>
            <a:endParaRPr lang="en-US" altLang="en-US" dirty="0"/>
          </a:p>
        </p:txBody>
      </p:sp>
      <p:sp>
        <p:nvSpPr>
          <p:cNvPr id="5" name="Footer Placeholder 4"/>
          <p:cNvSpPr>
            <a:spLocks noGrp="1"/>
          </p:cNvSpPr>
          <p:nvPr>
            <p:ph type="ftr" sz="quarter" idx="11"/>
          </p:nvPr>
        </p:nvSpPr>
        <p:spPr>
          <a:xfrm>
            <a:off x="152400" y="6512768"/>
            <a:ext cx="3124200" cy="228600"/>
          </a:xfrm>
        </p:spPr>
        <p:txBody>
          <a:bodyPr/>
          <a:lstStyle/>
          <a:p>
            <a:r>
              <a:rPr lang="en-US" altLang="en-US" dirty="0" smtClean="0"/>
              <a:t>Safety &amp; Automation Forum Brussels</a:t>
            </a:r>
            <a:endParaRPr lang="en-US" altLang="en-US" dirty="0"/>
          </a:p>
        </p:txBody>
      </p:sp>
    </p:spTree>
    <p:extLst>
      <p:ext uri="{BB962C8B-B14F-4D97-AF65-F5344CB8AC3E}">
        <p14:creationId xmlns:p14="http://schemas.microsoft.com/office/powerpoint/2010/main" val="32814822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A387F0A-6F08-4AFF-BF97-CDDC82A60E7D}" type="datetime3">
              <a:rPr lang="en-US" altLang="en-US" smtClean="0"/>
              <a:pPr/>
              <a:t>2 June 2015</a:t>
            </a:fld>
            <a:endParaRPr lang="en-US" altLang="en-US"/>
          </a:p>
        </p:txBody>
      </p:sp>
      <p:sp>
        <p:nvSpPr>
          <p:cNvPr id="3" name="Espace réservé du pied de page 2"/>
          <p:cNvSpPr>
            <a:spLocks noGrp="1"/>
          </p:cNvSpPr>
          <p:nvPr>
            <p:ph type="ftr" sz="quarter" idx="11"/>
          </p:nvPr>
        </p:nvSpPr>
        <p:spPr/>
        <p:txBody>
          <a:bodyPr/>
          <a:lstStyle/>
          <a:p>
            <a:r>
              <a:rPr lang="en-US" altLang="en-US" smtClean="0"/>
              <a:t>Name of Project</a:t>
            </a:r>
            <a:endParaRPr lang="en-US" altLang="en-US"/>
          </a:p>
        </p:txBody>
      </p:sp>
      <p:sp>
        <p:nvSpPr>
          <p:cNvPr id="4" name="Espace réservé du numéro de diapositive 3"/>
          <p:cNvSpPr>
            <a:spLocks noGrp="1"/>
          </p:cNvSpPr>
          <p:nvPr>
            <p:ph type="sldNum" sz="quarter" idx="12"/>
          </p:nvPr>
        </p:nvSpPr>
        <p:spPr/>
        <p:txBody>
          <a:bodyPr/>
          <a:lstStyle/>
          <a:p>
            <a:fld id="{64D40B22-C916-46AE-B2BB-63D82B141D86}" type="slidenum">
              <a:rPr lang="en-US" altLang="en-US" smtClean="0"/>
              <a:pPr/>
              <a:t>14</a:t>
            </a:fld>
            <a:endParaRPr lang="en-US" altLang="en-US"/>
          </a:p>
        </p:txBody>
      </p:sp>
      <p:grpSp>
        <p:nvGrpSpPr>
          <p:cNvPr id="7" name="Groupe 6"/>
          <p:cNvGrpSpPr/>
          <p:nvPr/>
        </p:nvGrpSpPr>
        <p:grpSpPr>
          <a:xfrm>
            <a:off x="3491880" y="1916832"/>
            <a:ext cx="5184576" cy="4392488"/>
            <a:chOff x="1835696" y="1700808"/>
            <a:chExt cx="5493009" cy="4536504"/>
          </a:xfrm>
        </p:grpSpPr>
        <p:pic>
          <p:nvPicPr>
            <p:cNvPr id="5" name="Image 4"/>
            <p:cNvPicPr>
              <a:picLocks noChangeAspect="1"/>
            </p:cNvPicPr>
            <p:nvPr/>
          </p:nvPicPr>
          <p:blipFill>
            <a:blip r:embed="rId3"/>
            <a:stretch>
              <a:fillRect/>
            </a:stretch>
          </p:blipFill>
          <p:spPr>
            <a:xfrm>
              <a:off x="1835696" y="1700808"/>
              <a:ext cx="5493009" cy="4320480"/>
            </a:xfrm>
            <a:prstGeom prst="rect">
              <a:avLst/>
            </a:prstGeom>
          </p:spPr>
        </p:pic>
        <p:sp>
          <p:nvSpPr>
            <p:cNvPr id="6" name="ZoneTexte 5"/>
            <p:cNvSpPr txBox="1"/>
            <p:nvPr/>
          </p:nvSpPr>
          <p:spPr>
            <a:xfrm>
              <a:off x="1858516" y="5949280"/>
              <a:ext cx="5449788" cy="288032"/>
            </a:xfrm>
            <a:prstGeom prst="rect">
              <a:avLst/>
            </a:prstGeom>
            <a:solidFill>
              <a:schemeClr val="bg1"/>
            </a:solidFill>
            <a:ln>
              <a:noFill/>
            </a:ln>
          </p:spPr>
          <p:txBody>
            <a:bodyPr wrap="square" rtlCol="0">
              <a:spAutoFit/>
            </a:bodyPr>
            <a:lstStyle/>
            <a:p>
              <a:endParaRPr lang="en-US" dirty="0"/>
            </a:p>
          </p:txBody>
        </p:sp>
      </p:grpSp>
      <p:sp>
        <p:nvSpPr>
          <p:cNvPr id="8" name="ZoneTexte 7"/>
          <p:cNvSpPr txBox="1"/>
          <p:nvPr/>
        </p:nvSpPr>
        <p:spPr>
          <a:xfrm>
            <a:off x="152400" y="1973739"/>
            <a:ext cx="3053867" cy="3139321"/>
          </a:xfrm>
          <a:prstGeom prst="rect">
            <a:avLst/>
          </a:prstGeom>
          <a:noFill/>
        </p:spPr>
        <p:txBody>
          <a:bodyPr wrap="square" rtlCol="0">
            <a:spAutoFit/>
          </a:bodyPr>
          <a:lstStyle/>
          <a:p>
            <a:r>
              <a:rPr lang="en-US" sz="1800" b="1" dirty="0" smtClean="0">
                <a:latin typeface="+mn-lt"/>
              </a:rPr>
              <a:t>FD/ATHR mismanagement</a:t>
            </a:r>
          </a:p>
          <a:p>
            <a:pPr marL="285750" indent="-285750">
              <a:buFontTx/>
              <a:buChar char="-"/>
            </a:pPr>
            <a:r>
              <a:rPr lang="en-US" sz="1800" dirty="0" smtClean="0">
                <a:latin typeface="+mn-lt"/>
              </a:rPr>
              <a:t>5 reported events (ASR)</a:t>
            </a:r>
          </a:p>
          <a:p>
            <a:pPr marL="285750" indent="-285750">
              <a:buFontTx/>
              <a:buChar char="-"/>
            </a:pPr>
            <a:r>
              <a:rPr lang="en-US" sz="1800" dirty="0" smtClean="0">
                <a:latin typeface="+mn-lt"/>
              </a:rPr>
              <a:t>1 </a:t>
            </a:r>
            <a:r>
              <a:rPr lang="en-US" sz="1800" smtClean="0">
                <a:latin typeface="+mn-lt"/>
              </a:rPr>
              <a:t>investigated incident</a:t>
            </a:r>
            <a:endParaRPr lang="en-US" sz="1800" b="1" i="1" dirty="0" smtClean="0">
              <a:latin typeface="+mn-lt"/>
            </a:endParaRPr>
          </a:p>
          <a:p>
            <a:endParaRPr lang="en-US" sz="1800" b="1" i="1" dirty="0">
              <a:latin typeface="+mn-lt"/>
            </a:endParaRPr>
          </a:p>
          <a:p>
            <a:r>
              <a:rPr lang="en-US" sz="1800" b="1" i="1" dirty="0" smtClean="0">
                <a:latin typeface="+mn-lt"/>
              </a:rPr>
              <a:t>How many other events in airlines FDM or ASR data base? </a:t>
            </a:r>
          </a:p>
          <a:p>
            <a:endParaRPr lang="en-US" sz="1800" b="1" i="1" dirty="0">
              <a:latin typeface="+mn-lt"/>
            </a:endParaRPr>
          </a:p>
          <a:p>
            <a:r>
              <a:rPr lang="en-US" sz="1800" b="1" i="1" dirty="0" smtClean="0">
                <a:latin typeface="+mn-lt"/>
              </a:rPr>
              <a:t>How far these lessons have been disseminated within the industry?</a:t>
            </a:r>
          </a:p>
        </p:txBody>
      </p:sp>
      <p:sp>
        <p:nvSpPr>
          <p:cNvPr id="9" name="Titre 1"/>
          <p:cNvSpPr txBox="1">
            <a:spLocks/>
          </p:cNvSpPr>
          <p:nvPr/>
        </p:nvSpPr>
        <p:spPr>
          <a:xfrm>
            <a:off x="179512" y="1275482"/>
            <a:ext cx="8507288" cy="641350"/>
          </a:xfrm>
          <a:prstGeom prst="rect">
            <a:avLst/>
          </a:prstGeom>
        </p:spPr>
        <p:txBody>
          <a:bodyPr>
            <a:noAutofit/>
          </a:bodyPr>
          <a:lstStyle>
            <a:lvl1pPr algn="l" rtl="0" eaLnBrk="1" fontAlgn="base" hangingPunct="1">
              <a:spcBef>
                <a:spcPct val="0"/>
              </a:spcBef>
              <a:spcAft>
                <a:spcPct val="0"/>
              </a:spcAft>
              <a:defRPr sz="3600">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r>
              <a:rPr lang="en-US" sz="2800" b="1" dirty="0" smtClean="0">
                <a:latin typeface="+mn-lt"/>
              </a:rPr>
              <a:t>Automation &amp; Manual Handling</a:t>
            </a:r>
            <a:endParaRPr lang="en-US" sz="3200" b="1" dirty="0">
              <a:latin typeface="+mn-lt"/>
            </a:endParaRPr>
          </a:p>
        </p:txBody>
      </p:sp>
    </p:spTree>
    <p:extLst>
      <p:ext uri="{BB962C8B-B14F-4D97-AF65-F5344CB8AC3E}">
        <p14:creationId xmlns:p14="http://schemas.microsoft.com/office/powerpoint/2010/main" val="142697168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normAutofit/>
          </a:bodyPr>
          <a:lstStyle/>
          <a:p>
            <a:r>
              <a:rPr lang="en-US" sz="3000" b="1" dirty="0" smtClean="0">
                <a:solidFill>
                  <a:srgbClr val="000099"/>
                </a:solidFill>
                <a:latin typeface="Arial" panose="020B0604020202020204" pitchFamily="34" charset="0"/>
                <a:cs typeface="Arial" panose="020B0604020202020204" pitchFamily="34" charset="0"/>
              </a:rPr>
              <a:t>“For </a:t>
            </a:r>
            <a:r>
              <a:rPr lang="en-US" sz="3000" b="1" dirty="0">
                <a:solidFill>
                  <a:srgbClr val="000099"/>
                </a:solidFill>
                <a:latin typeface="Arial" panose="020B0604020202020204" pitchFamily="34" charset="0"/>
                <a:cs typeface="Arial" panose="020B0604020202020204" pitchFamily="34" charset="0"/>
              </a:rPr>
              <a:t>a better use of automation safety </a:t>
            </a:r>
            <a:r>
              <a:rPr lang="en-US" sz="3000" b="1" dirty="0" smtClean="0">
                <a:solidFill>
                  <a:srgbClr val="000099"/>
                </a:solidFill>
                <a:latin typeface="Arial" panose="020B0604020202020204" pitchFamily="34" charset="0"/>
                <a:cs typeface="Arial" panose="020B0604020202020204" pitchFamily="34" charset="0"/>
              </a:rPr>
              <a:t>data”</a:t>
            </a:r>
            <a:endParaRPr lang="en-US" sz="3000" dirty="0"/>
          </a:p>
        </p:txBody>
      </p:sp>
      <p:sp>
        <p:nvSpPr>
          <p:cNvPr id="8" name="ZoneTexte 7"/>
          <p:cNvSpPr txBox="1"/>
          <p:nvPr/>
        </p:nvSpPr>
        <p:spPr>
          <a:xfrm>
            <a:off x="2521324" y="3318064"/>
            <a:ext cx="4028667" cy="854080"/>
          </a:xfrm>
          <a:prstGeom prst="rect">
            <a:avLst/>
          </a:prstGeom>
          <a:noFill/>
        </p:spPr>
        <p:txBody>
          <a:bodyPr wrap="none" rtlCol="0">
            <a:spAutoFit/>
          </a:bodyPr>
          <a:lstStyle/>
          <a:p>
            <a:r>
              <a:rPr lang="en-US" sz="4950" b="1" dirty="0">
                <a:solidFill>
                  <a:srgbClr val="000099"/>
                </a:solidFill>
                <a:latin typeface="+mn-lt"/>
              </a:rPr>
              <a:t>Questions ? </a:t>
            </a:r>
          </a:p>
        </p:txBody>
      </p:sp>
      <p:sp>
        <p:nvSpPr>
          <p:cNvPr id="4" name="Date Placeholder 3"/>
          <p:cNvSpPr>
            <a:spLocks noGrp="1"/>
          </p:cNvSpPr>
          <p:nvPr>
            <p:ph type="dt" sz="half" idx="10"/>
          </p:nvPr>
        </p:nvSpPr>
        <p:spPr>
          <a:xfrm>
            <a:off x="5867400" y="6512768"/>
            <a:ext cx="3048000" cy="228600"/>
          </a:xfrm>
        </p:spPr>
        <p:txBody>
          <a:bodyPr/>
          <a:lstStyle/>
          <a:p>
            <a:r>
              <a:rPr lang="en-US" altLang="en-US" dirty="0" smtClean="0"/>
              <a:t>2/3 June 2015</a:t>
            </a:r>
            <a:endParaRPr lang="en-US" altLang="en-US" dirty="0"/>
          </a:p>
        </p:txBody>
      </p:sp>
      <p:sp>
        <p:nvSpPr>
          <p:cNvPr id="5" name="Footer Placeholder 4"/>
          <p:cNvSpPr>
            <a:spLocks noGrp="1"/>
          </p:cNvSpPr>
          <p:nvPr>
            <p:ph type="ftr" sz="quarter" idx="11"/>
          </p:nvPr>
        </p:nvSpPr>
        <p:spPr>
          <a:xfrm>
            <a:off x="152400" y="6512768"/>
            <a:ext cx="3124200" cy="228600"/>
          </a:xfrm>
        </p:spPr>
        <p:txBody>
          <a:bodyPr/>
          <a:lstStyle/>
          <a:p>
            <a:r>
              <a:rPr lang="en-US" altLang="en-US" dirty="0" smtClean="0"/>
              <a:t>Safety &amp; Automation Forum Brussels</a:t>
            </a:r>
            <a:endParaRPr lang="en-US" altLang="en-US" dirty="0"/>
          </a:p>
        </p:txBody>
      </p:sp>
    </p:spTree>
    <p:extLst>
      <p:ext uri="{BB962C8B-B14F-4D97-AF65-F5344CB8AC3E}">
        <p14:creationId xmlns:p14="http://schemas.microsoft.com/office/powerpoint/2010/main" val="111087546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89207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491506"/>
            <a:ext cx="8229600" cy="641350"/>
          </a:xfrm>
        </p:spPr>
        <p:txBody>
          <a:bodyPr>
            <a:noAutofit/>
          </a:bodyPr>
          <a:lstStyle/>
          <a:p>
            <a:r>
              <a:rPr lang="en-US" sz="2800" b="1" dirty="0">
                <a:solidFill>
                  <a:srgbClr val="000099"/>
                </a:solidFill>
                <a:latin typeface="Arial" panose="020B0604020202020204" pitchFamily="34" charset="0"/>
                <a:cs typeface="Arial" panose="020B0604020202020204" pitchFamily="34" charset="0"/>
              </a:rPr>
              <a:t>Why automation safety data are poorly used?</a:t>
            </a:r>
            <a:endParaRPr lang="fr-FR" sz="2800" dirty="0">
              <a:solidFill>
                <a:srgbClr val="000099"/>
              </a:solidFill>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628650" y="2286980"/>
            <a:ext cx="7886700" cy="3806315"/>
          </a:xfrm>
        </p:spPr>
        <p:txBody>
          <a:bodyPr>
            <a:normAutofit fontScale="85000" lnSpcReduction="20000"/>
          </a:bodyPr>
          <a:lstStyle/>
          <a:p>
            <a:pPr marL="0" indent="0">
              <a:spcBef>
                <a:spcPts val="0"/>
              </a:spcBef>
              <a:spcAft>
                <a:spcPts val="450"/>
              </a:spcAft>
              <a:buNone/>
            </a:pPr>
            <a:r>
              <a:rPr lang="en-US" b="1" dirty="0" smtClean="0">
                <a:solidFill>
                  <a:srgbClr val="000099"/>
                </a:solidFill>
                <a:latin typeface="Arial" panose="020B0604020202020204" pitchFamily="34" charset="0"/>
                <a:cs typeface="Arial" panose="020B0604020202020204" pitchFamily="34" charset="0"/>
              </a:rPr>
              <a:t>Pilot report</a:t>
            </a:r>
            <a:endParaRPr lang="en-US" sz="2600" i="1" dirty="0" smtClean="0">
              <a:solidFill>
                <a:srgbClr val="000099"/>
              </a:solidFill>
              <a:latin typeface="Arial" panose="020B0604020202020204" pitchFamily="34" charset="0"/>
              <a:cs typeface="Arial" panose="020B0604020202020204" pitchFamily="34" charset="0"/>
            </a:endParaRPr>
          </a:p>
          <a:p>
            <a:pPr marL="0" indent="0">
              <a:spcBef>
                <a:spcPts val="0"/>
              </a:spcBef>
              <a:spcAft>
                <a:spcPts val="450"/>
              </a:spcAft>
              <a:buNone/>
            </a:pPr>
            <a:r>
              <a:rPr lang="en-US" sz="2600" i="1" dirty="0" smtClean="0">
                <a:solidFill>
                  <a:srgbClr val="000099"/>
                </a:solidFill>
                <a:latin typeface="Arial" panose="020B0604020202020204" pitchFamily="34" charset="0"/>
                <a:cs typeface="Arial" panose="020B0604020202020204" pitchFamily="34" charset="0"/>
              </a:rPr>
              <a:t>«</a:t>
            </a:r>
            <a:r>
              <a:rPr lang="en-US" sz="2600" i="1" dirty="0">
                <a:solidFill>
                  <a:srgbClr val="000099"/>
                </a:solidFill>
                <a:latin typeface="Arial" panose="020B0604020202020204" pitchFamily="34" charset="0"/>
                <a:cs typeface="Arial" panose="020B0604020202020204" pitchFamily="34" charset="0"/>
              </a:rPr>
              <a:t> During take-off, the </a:t>
            </a:r>
            <a:r>
              <a:rPr lang="en-US" sz="2600" i="1" dirty="0" smtClean="0">
                <a:solidFill>
                  <a:srgbClr val="000099"/>
                </a:solidFill>
                <a:latin typeface="Arial" panose="020B0604020202020204" pitchFamily="34" charset="0"/>
                <a:cs typeface="Arial" panose="020B0604020202020204" pitchFamily="34" charset="0"/>
              </a:rPr>
              <a:t>FD bars </a:t>
            </a:r>
            <a:r>
              <a:rPr lang="en-US" sz="2600" i="1" dirty="0">
                <a:solidFill>
                  <a:srgbClr val="000099"/>
                </a:solidFill>
                <a:latin typeface="Arial" panose="020B0604020202020204" pitchFamily="34" charset="0"/>
                <a:cs typeface="Arial" panose="020B0604020202020204" pitchFamily="34" charset="0"/>
              </a:rPr>
              <a:t>went off </a:t>
            </a:r>
            <a:r>
              <a:rPr lang="en-US" sz="2600" i="1" dirty="0" smtClean="0">
                <a:solidFill>
                  <a:srgbClr val="000099"/>
                </a:solidFill>
                <a:latin typeface="Arial" panose="020B0604020202020204" pitchFamily="34" charset="0"/>
                <a:cs typeface="Arial" panose="020B0604020202020204" pitchFamily="34" charset="0"/>
              </a:rPr>
              <a:t>as </a:t>
            </a:r>
            <a:r>
              <a:rPr lang="en-US" sz="2600" i="1" dirty="0">
                <a:solidFill>
                  <a:srgbClr val="000099"/>
                </a:solidFill>
                <a:latin typeface="Arial" panose="020B0604020202020204" pitchFamily="34" charset="0"/>
                <a:cs typeface="Arial" panose="020B0604020202020204" pitchFamily="34" charset="0"/>
              </a:rPr>
              <a:t>did the speed </a:t>
            </a:r>
            <a:r>
              <a:rPr lang="en-US" sz="2600" i="1" dirty="0" smtClean="0">
                <a:solidFill>
                  <a:srgbClr val="000099"/>
                </a:solidFill>
                <a:latin typeface="Arial" panose="020B0604020202020204" pitchFamily="34" charset="0"/>
                <a:cs typeface="Arial" panose="020B0604020202020204" pitchFamily="34" charset="0"/>
              </a:rPr>
              <a:t>bug.  After </a:t>
            </a:r>
            <a:r>
              <a:rPr lang="en-US" sz="2600" i="1" dirty="0">
                <a:solidFill>
                  <a:srgbClr val="000099"/>
                </a:solidFill>
                <a:latin typeface="Arial" panose="020B0604020202020204" pitchFamily="34" charset="0"/>
                <a:cs typeface="Arial" panose="020B0604020202020204" pitchFamily="34" charset="0"/>
              </a:rPr>
              <a:t>lift-off, the FD bars </a:t>
            </a:r>
            <a:r>
              <a:rPr lang="en-US" sz="2600" i="1" dirty="0" smtClean="0">
                <a:solidFill>
                  <a:srgbClr val="000099"/>
                </a:solidFill>
                <a:latin typeface="Arial" panose="020B0604020202020204" pitchFamily="34" charset="0"/>
                <a:cs typeface="Arial" panose="020B0604020202020204" pitchFamily="34" charset="0"/>
              </a:rPr>
              <a:t>returned to the EFIS, </a:t>
            </a:r>
            <a:r>
              <a:rPr lang="en-US" sz="2600" i="1" dirty="0">
                <a:solidFill>
                  <a:srgbClr val="000099"/>
                </a:solidFill>
                <a:latin typeface="Arial" panose="020B0604020202020204" pitchFamily="34" charset="0"/>
                <a:cs typeface="Arial" panose="020B0604020202020204" pitchFamily="34" charset="0"/>
              </a:rPr>
              <a:t>but gave a turn to the wrong side (towards the mountains) and the thrust started to idle. </a:t>
            </a:r>
            <a:r>
              <a:rPr lang="en-US" sz="2600" i="1" dirty="0" smtClean="0">
                <a:solidFill>
                  <a:srgbClr val="000099"/>
                </a:solidFill>
                <a:latin typeface="Arial" panose="020B0604020202020204" pitchFamily="34" charset="0"/>
                <a:cs typeface="Arial" panose="020B0604020202020204" pitchFamily="34" charset="0"/>
              </a:rPr>
              <a:t>I </a:t>
            </a:r>
            <a:r>
              <a:rPr lang="en-US" sz="2600" i="1" dirty="0">
                <a:solidFill>
                  <a:srgbClr val="000099"/>
                </a:solidFill>
                <a:latin typeface="Arial" panose="020B0604020202020204" pitchFamily="34" charset="0"/>
                <a:cs typeface="Arial" panose="020B0604020202020204" pitchFamily="34" charset="0"/>
              </a:rPr>
              <a:t>just couldn’t understand </a:t>
            </a:r>
            <a:r>
              <a:rPr lang="en-US" sz="2600" i="1" dirty="0" smtClean="0">
                <a:solidFill>
                  <a:srgbClr val="000099"/>
                </a:solidFill>
                <a:latin typeface="Arial" panose="020B0604020202020204" pitchFamily="34" charset="0"/>
                <a:cs typeface="Arial" panose="020B0604020202020204" pitchFamily="34" charset="0"/>
              </a:rPr>
              <a:t>... but </a:t>
            </a:r>
            <a:r>
              <a:rPr lang="en-US" sz="2600" i="1" dirty="0">
                <a:solidFill>
                  <a:srgbClr val="000099"/>
                </a:solidFill>
                <a:latin typeface="Arial" panose="020B0604020202020204" pitchFamily="34" charset="0"/>
                <a:cs typeface="Arial" panose="020B0604020202020204" pitchFamily="34" charset="0"/>
              </a:rPr>
              <a:t>the weather was </a:t>
            </a:r>
            <a:r>
              <a:rPr lang="en-US" sz="2600" i="1" dirty="0" smtClean="0">
                <a:solidFill>
                  <a:srgbClr val="000099"/>
                </a:solidFill>
                <a:latin typeface="Arial" panose="020B0604020202020204" pitchFamily="34" charset="0"/>
                <a:cs typeface="Arial" panose="020B0604020202020204" pitchFamily="34" charset="0"/>
              </a:rPr>
              <a:t>fine ! »</a:t>
            </a:r>
          </a:p>
          <a:p>
            <a:pPr marL="0" indent="0">
              <a:spcBef>
                <a:spcPts val="0"/>
              </a:spcBef>
              <a:buNone/>
            </a:pPr>
            <a:endParaRPr lang="en-US" sz="1800" i="1" dirty="0">
              <a:solidFill>
                <a:srgbClr val="000099"/>
              </a:solidFill>
              <a:latin typeface="Arial" panose="020B0604020202020204" pitchFamily="34" charset="0"/>
              <a:cs typeface="Arial" panose="020B0604020202020204" pitchFamily="34" charset="0"/>
            </a:endParaRPr>
          </a:p>
          <a:p>
            <a:pPr>
              <a:spcBef>
                <a:spcPts val="0"/>
              </a:spcBef>
              <a:spcAft>
                <a:spcPts val="900"/>
              </a:spcAft>
            </a:pPr>
            <a:r>
              <a:rPr lang="en-US" sz="2800" dirty="0" smtClean="0">
                <a:solidFill>
                  <a:srgbClr val="000099"/>
                </a:solidFill>
                <a:latin typeface="Arial" panose="020B0604020202020204" pitchFamily="34" charset="0"/>
                <a:cs typeface="Arial" panose="020B0604020202020204" pitchFamily="34" charset="0"/>
              </a:rPr>
              <a:t>Automation failure ? </a:t>
            </a:r>
          </a:p>
          <a:p>
            <a:pPr>
              <a:spcBef>
                <a:spcPts val="0"/>
              </a:spcBef>
              <a:spcAft>
                <a:spcPts val="900"/>
              </a:spcAft>
            </a:pPr>
            <a:r>
              <a:rPr lang="en-US" sz="2800" dirty="0" smtClean="0">
                <a:solidFill>
                  <a:srgbClr val="000099"/>
                </a:solidFill>
                <a:latin typeface="Arial" panose="020B0604020202020204" pitchFamily="34" charset="0"/>
                <a:cs typeface="Arial" panose="020B0604020202020204" pitchFamily="34" charset="0"/>
              </a:rPr>
              <a:t>Automation mismanagement ?</a:t>
            </a:r>
          </a:p>
          <a:p>
            <a:pPr>
              <a:spcBef>
                <a:spcPts val="0"/>
              </a:spcBef>
              <a:spcAft>
                <a:spcPts val="900"/>
              </a:spcAft>
            </a:pPr>
            <a:r>
              <a:rPr lang="en-US" sz="2800" dirty="0" smtClean="0">
                <a:solidFill>
                  <a:srgbClr val="000099"/>
                </a:solidFill>
                <a:latin typeface="Arial" panose="020B0604020202020204" pitchFamily="34" charset="0"/>
                <a:cs typeface="Arial" panose="020B0604020202020204" pitchFamily="34" charset="0"/>
              </a:rPr>
              <a:t>Wrong FMS departure data entry ?</a:t>
            </a:r>
          </a:p>
          <a:p>
            <a:pPr>
              <a:spcBef>
                <a:spcPts val="0"/>
              </a:spcBef>
              <a:spcAft>
                <a:spcPts val="900"/>
              </a:spcAft>
            </a:pPr>
            <a:r>
              <a:rPr lang="en-US" sz="2800" dirty="0" smtClean="0">
                <a:solidFill>
                  <a:srgbClr val="000099"/>
                </a:solidFill>
                <a:latin typeface="Arial" panose="020B0604020202020204" pitchFamily="34" charset="0"/>
                <a:cs typeface="Arial" panose="020B0604020202020204" pitchFamily="34" charset="0"/>
              </a:rPr>
              <a:t>Navigation </a:t>
            </a:r>
            <a:r>
              <a:rPr lang="en-US" sz="2800" dirty="0">
                <a:solidFill>
                  <a:srgbClr val="000099"/>
                </a:solidFill>
                <a:latin typeface="Arial" panose="020B0604020202020204" pitchFamily="34" charset="0"/>
                <a:cs typeface="Arial" panose="020B0604020202020204" pitchFamily="34" charset="0"/>
              </a:rPr>
              <a:t>data </a:t>
            </a:r>
            <a:r>
              <a:rPr lang="en-US" sz="2800" dirty="0" smtClean="0">
                <a:solidFill>
                  <a:srgbClr val="000099"/>
                </a:solidFill>
                <a:latin typeface="Arial" panose="020B0604020202020204" pitchFamily="34" charset="0"/>
                <a:cs typeface="Arial" panose="020B0604020202020204" pitchFamily="34" charset="0"/>
              </a:rPr>
              <a:t>base error ?</a:t>
            </a:r>
          </a:p>
        </p:txBody>
      </p:sp>
      <p:sp>
        <p:nvSpPr>
          <p:cNvPr id="4" name="Date Placeholder 3"/>
          <p:cNvSpPr>
            <a:spLocks noGrp="1"/>
          </p:cNvSpPr>
          <p:nvPr>
            <p:ph type="dt" sz="half" idx="10"/>
          </p:nvPr>
        </p:nvSpPr>
        <p:spPr>
          <a:xfrm>
            <a:off x="5867400" y="6512768"/>
            <a:ext cx="3048000" cy="228600"/>
          </a:xfrm>
        </p:spPr>
        <p:txBody>
          <a:bodyPr/>
          <a:lstStyle/>
          <a:p>
            <a:r>
              <a:rPr lang="en-US" altLang="en-US" dirty="0" smtClean="0"/>
              <a:t>2/3 June 2015</a:t>
            </a:r>
            <a:endParaRPr lang="en-US" altLang="en-US" dirty="0"/>
          </a:p>
        </p:txBody>
      </p:sp>
      <p:sp>
        <p:nvSpPr>
          <p:cNvPr id="5" name="Footer Placeholder 4"/>
          <p:cNvSpPr>
            <a:spLocks noGrp="1"/>
          </p:cNvSpPr>
          <p:nvPr>
            <p:ph type="ftr" sz="quarter" idx="11"/>
          </p:nvPr>
        </p:nvSpPr>
        <p:spPr>
          <a:xfrm>
            <a:off x="152400" y="6512768"/>
            <a:ext cx="3124200" cy="228600"/>
          </a:xfrm>
        </p:spPr>
        <p:txBody>
          <a:bodyPr/>
          <a:lstStyle/>
          <a:p>
            <a:r>
              <a:rPr lang="en-US" altLang="en-US" dirty="0" smtClean="0"/>
              <a:t>Safety &amp; Automation Forum Brussels</a:t>
            </a:r>
            <a:endParaRPr lang="en-US" altLang="en-US" dirty="0"/>
          </a:p>
        </p:txBody>
      </p:sp>
      <p:sp>
        <p:nvSpPr>
          <p:cNvPr id="6" name="Slide Number Placeholder 5"/>
          <p:cNvSpPr>
            <a:spLocks noGrp="1"/>
          </p:cNvSpPr>
          <p:nvPr>
            <p:ph type="sldNum" sz="quarter" idx="12"/>
          </p:nvPr>
        </p:nvSpPr>
        <p:spPr>
          <a:xfrm>
            <a:off x="3962400" y="6512768"/>
            <a:ext cx="1219200" cy="228600"/>
          </a:xfrm>
        </p:spPr>
        <p:txBody>
          <a:bodyPr/>
          <a:lstStyle/>
          <a:p>
            <a:fld id="{A3406C91-DA80-43DE-8878-6EBA89754565}" type="slidenum">
              <a:rPr lang="en-US" altLang="en-US"/>
              <a:pPr/>
              <a:t>2</a:t>
            </a:fld>
            <a:endParaRPr lang="en-US" altLang="en-US"/>
          </a:p>
        </p:txBody>
      </p:sp>
    </p:spTree>
    <p:extLst>
      <p:ext uri="{BB962C8B-B14F-4D97-AF65-F5344CB8AC3E}">
        <p14:creationId xmlns:p14="http://schemas.microsoft.com/office/powerpoint/2010/main" val="362310882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3406C91-DA80-43DE-8878-6EBA89754565}" type="slidenum">
              <a:rPr lang="en-US" altLang="en-US"/>
              <a:pPr/>
              <a:t>3</a:t>
            </a:fld>
            <a:endParaRPr lang="en-US" altLang="en-US"/>
          </a:p>
        </p:txBody>
      </p:sp>
      <p:sp>
        <p:nvSpPr>
          <p:cNvPr id="9" name="Title 1"/>
          <p:cNvSpPr>
            <a:spLocks noGrp="1"/>
          </p:cNvSpPr>
          <p:nvPr>
            <p:ph type="title"/>
          </p:nvPr>
        </p:nvSpPr>
        <p:spPr>
          <a:xfrm>
            <a:off x="395536" y="1340768"/>
            <a:ext cx="8229600" cy="523220"/>
          </a:xfrm>
        </p:spPr>
        <p:txBody>
          <a:bodyPr/>
          <a:lstStyle/>
          <a:p>
            <a:r>
              <a:rPr lang="en-US" sz="2800" b="1" dirty="0">
                <a:solidFill>
                  <a:srgbClr val="000099"/>
                </a:solidFill>
                <a:latin typeface="Arial" panose="020B0604020202020204" pitchFamily="34" charset="0"/>
                <a:cs typeface="Arial" panose="020B0604020202020204" pitchFamily="34" charset="0"/>
              </a:rPr>
              <a:t>Why automation safety data are poorly used?</a:t>
            </a:r>
            <a:endParaRPr lang="en-US" sz="2800" dirty="0"/>
          </a:p>
        </p:txBody>
      </p:sp>
      <p:sp>
        <p:nvSpPr>
          <p:cNvPr id="10" name="Content Placeholder 2"/>
          <p:cNvSpPr>
            <a:spLocks noGrp="1"/>
          </p:cNvSpPr>
          <p:nvPr>
            <p:ph idx="1"/>
          </p:nvPr>
        </p:nvSpPr>
        <p:spPr>
          <a:xfrm>
            <a:off x="395536" y="1988840"/>
            <a:ext cx="8229600" cy="5070648"/>
          </a:xfrm>
        </p:spPr>
        <p:txBody>
          <a:bodyPr/>
          <a:lstStyle/>
          <a:p>
            <a:pPr marL="0" indent="0">
              <a:buNone/>
            </a:pPr>
            <a:r>
              <a:rPr lang="fr-FR" altLang="fr-FR" b="1" dirty="0">
                <a:solidFill>
                  <a:srgbClr val="000099"/>
                </a:solidFill>
                <a:latin typeface="Arial" panose="020B0604020202020204" pitchFamily="34" charset="0"/>
                <a:cs typeface="Arial" panose="020B0604020202020204" pitchFamily="34" charset="0"/>
              </a:rPr>
              <a:t>Cali CFIT accident (1995</a:t>
            </a:r>
            <a:r>
              <a:rPr lang="fr-FR" altLang="fr-FR" b="1" dirty="0" smtClean="0">
                <a:solidFill>
                  <a:srgbClr val="000099"/>
                </a:solidFill>
                <a:latin typeface="Arial" panose="020B0604020202020204" pitchFamily="34" charset="0"/>
                <a:cs typeface="Arial" panose="020B0604020202020204" pitchFamily="34" charset="0"/>
              </a:rPr>
              <a:t>)</a:t>
            </a:r>
          </a:p>
          <a:p>
            <a:pPr marL="0" indent="0">
              <a:buNone/>
            </a:pPr>
            <a:endParaRPr lang="en-US" altLang="fr-FR" sz="900" b="1" dirty="0">
              <a:solidFill>
                <a:srgbClr val="000099"/>
              </a:solidFill>
              <a:latin typeface="Arial" panose="020B0604020202020204" pitchFamily="34" charset="0"/>
              <a:cs typeface="Arial" panose="020B0604020202020204" pitchFamily="34" charset="0"/>
            </a:endParaRPr>
          </a:p>
          <a:p>
            <a:pPr>
              <a:spcBef>
                <a:spcPts val="0"/>
              </a:spcBef>
              <a:spcAft>
                <a:spcPts val="600"/>
              </a:spcAft>
            </a:pPr>
            <a:r>
              <a:rPr lang="en-US" altLang="fr-FR" sz="2000" dirty="0">
                <a:solidFill>
                  <a:srgbClr val="000099"/>
                </a:solidFill>
                <a:latin typeface="Arial" panose="020B0604020202020204" pitchFamily="34" charset="0"/>
                <a:cs typeface="Arial" panose="020B0604020202020204" pitchFamily="34" charset="0"/>
              </a:rPr>
              <a:t>High crew </a:t>
            </a:r>
            <a:r>
              <a:rPr lang="en-US" altLang="fr-FR" sz="2000" dirty="0" smtClean="0">
                <a:solidFill>
                  <a:srgbClr val="000099"/>
                </a:solidFill>
                <a:latin typeface="Arial" panose="020B0604020202020204" pitchFamily="34" charset="0"/>
                <a:cs typeface="Arial" panose="020B0604020202020204" pitchFamily="34" charset="0"/>
              </a:rPr>
              <a:t>workload</a:t>
            </a:r>
            <a:endParaRPr lang="en-US" altLang="fr-FR" sz="2000" dirty="0">
              <a:solidFill>
                <a:srgbClr val="000099"/>
              </a:solidFill>
              <a:latin typeface="Arial" panose="020B0604020202020204" pitchFamily="34" charset="0"/>
              <a:cs typeface="Arial" panose="020B0604020202020204" pitchFamily="34" charset="0"/>
            </a:endParaRPr>
          </a:p>
          <a:p>
            <a:pPr>
              <a:spcBef>
                <a:spcPts val="0"/>
              </a:spcBef>
              <a:spcAft>
                <a:spcPts val="600"/>
              </a:spcAft>
            </a:pPr>
            <a:r>
              <a:rPr lang="en-US" altLang="fr-FR" sz="2000" dirty="0" smtClean="0">
                <a:solidFill>
                  <a:srgbClr val="000099"/>
                </a:solidFill>
                <a:latin typeface="Arial" panose="020B0604020202020204" pitchFamily="34" charset="0"/>
                <a:cs typeface="Arial" panose="020B0604020202020204" pitchFamily="34" charset="0"/>
              </a:rPr>
              <a:t>Cleared </a:t>
            </a:r>
            <a:r>
              <a:rPr lang="en-US" altLang="fr-FR" sz="2000" dirty="0" err="1" smtClean="0">
                <a:solidFill>
                  <a:srgbClr val="000099"/>
                </a:solidFill>
                <a:latin typeface="Arial" panose="020B0604020202020204" pitchFamily="34" charset="0"/>
                <a:cs typeface="Arial" panose="020B0604020202020204" pitchFamily="34" charset="0"/>
              </a:rPr>
              <a:t>dir</a:t>
            </a:r>
            <a:r>
              <a:rPr lang="en-US" altLang="fr-FR" sz="2000" dirty="0" smtClean="0">
                <a:solidFill>
                  <a:srgbClr val="000099"/>
                </a:solidFill>
                <a:latin typeface="Arial" panose="020B0604020202020204" pitchFamily="34" charset="0"/>
                <a:cs typeface="Arial" panose="020B0604020202020204" pitchFamily="34" charset="0"/>
              </a:rPr>
              <a:t> to </a:t>
            </a:r>
            <a:r>
              <a:rPr lang="en-US" altLang="fr-FR" sz="2000" i="1" dirty="0">
                <a:solidFill>
                  <a:srgbClr val="000099"/>
                </a:solidFill>
                <a:latin typeface="Arial" panose="020B0604020202020204" pitchFamily="34" charset="0"/>
                <a:cs typeface="Arial" panose="020B0604020202020204" pitchFamily="34" charset="0"/>
              </a:rPr>
              <a:t>« </a:t>
            </a:r>
            <a:r>
              <a:rPr lang="en-US" altLang="fr-FR" sz="2000" i="1" dirty="0" err="1">
                <a:solidFill>
                  <a:srgbClr val="000099"/>
                </a:solidFill>
                <a:latin typeface="Arial" panose="020B0604020202020204" pitchFamily="34" charset="0"/>
                <a:cs typeface="Arial" panose="020B0604020202020204" pitchFamily="34" charset="0"/>
              </a:rPr>
              <a:t>Rozo</a:t>
            </a:r>
            <a:r>
              <a:rPr lang="en-US" altLang="fr-FR" sz="2000" i="1" dirty="0">
                <a:solidFill>
                  <a:srgbClr val="000099"/>
                </a:solidFill>
                <a:latin typeface="Arial" panose="020B0604020202020204" pitchFamily="34" charset="0"/>
                <a:cs typeface="Arial" panose="020B0604020202020204" pitchFamily="34" charset="0"/>
              </a:rPr>
              <a:t> »</a:t>
            </a:r>
          </a:p>
          <a:p>
            <a:pPr>
              <a:spcBef>
                <a:spcPts val="0"/>
              </a:spcBef>
              <a:spcAft>
                <a:spcPts val="600"/>
              </a:spcAft>
            </a:pPr>
            <a:r>
              <a:rPr lang="en-US" altLang="fr-FR" sz="2000" dirty="0" err="1">
                <a:solidFill>
                  <a:srgbClr val="000099"/>
                </a:solidFill>
                <a:latin typeface="Arial" panose="020B0604020202020204" pitchFamily="34" charset="0"/>
                <a:cs typeface="Arial" panose="020B0604020202020204" pitchFamily="34" charset="0"/>
              </a:rPr>
              <a:t>Rozo</a:t>
            </a:r>
            <a:r>
              <a:rPr lang="en-US" altLang="fr-FR" sz="2000" dirty="0">
                <a:solidFill>
                  <a:srgbClr val="000099"/>
                </a:solidFill>
                <a:latin typeface="Arial" panose="020B0604020202020204" pitchFamily="34" charset="0"/>
                <a:cs typeface="Arial" panose="020B0604020202020204" pitchFamily="34" charset="0"/>
              </a:rPr>
              <a:t> NDB </a:t>
            </a:r>
            <a:r>
              <a:rPr lang="en-US" altLang="fr-FR" sz="2000" dirty="0" smtClean="0">
                <a:solidFill>
                  <a:srgbClr val="000099"/>
                </a:solidFill>
                <a:latin typeface="Arial" panose="020B0604020202020204" pitchFamily="34" charset="0"/>
                <a:cs typeface="Arial" panose="020B0604020202020204" pitchFamily="34" charset="0"/>
              </a:rPr>
              <a:t>is </a:t>
            </a:r>
            <a:r>
              <a:rPr lang="en-US" altLang="fr-FR" sz="2000" dirty="0">
                <a:solidFill>
                  <a:srgbClr val="000099"/>
                </a:solidFill>
                <a:latin typeface="Arial" panose="020B0604020202020204" pitchFamily="34" charset="0"/>
                <a:cs typeface="Arial" panose="020B0604020202020204" pitchFamily="34" charset="0"/>
              </a:rPr>
              <a:t>“R</a:t>
            </a:r>
            <a:r>
              <a:rPr lang="en-US" altLang="fr-FR" sz="2000" dirty="0" smtClean="0">
                <a:solidFill>
                  <a:srgbClr val="000099"/>
                </a:solidFill>
                <a:latin typeface="Arial" panose="020B0604020202020204" pitchFamily="34" charset="0"/>
                <a:cs typeface="Arial" panose="020B0604020202020204" pitchFamily="34" charset="0"/>
              </a:rPr>
              <a:t>” on the chart</a:t>
            </a:r>
            <a:endParaRPr lang="en-US" sz="2000" dirty="0" smtClean="0"/>
          </a:p>
          <a:p>
            <a:pPr>
              <a:spcBef>
                <a:spcPts val="0"/>
              </a:spcBef>
              <a:spcAft>
                <a:spcPts val="600"/>
              </a:spcAft>
            </a:pPr>
            <a:r>
              <a:rPr lang="en-US" altLang="fr-FR" sz="2000" dirty="0">
                <a:solidFill>
                  <a:srgbClr val="000099"/>
                </a:solidFill>
                <a:latin typeface="Arial" panose="020B0604020202020204" pitchFamily="34" charset="0"/>
                <a:cs typeface="Arial" panose="020B0604020202020204" pitchFamily="34" charset="0"/>
              </a:rPr>
              <a:t>Crew enter</a:t>
            </a:r>
            <a:r>
              <a:rPr lang="en-US" altLang="fr-FR" sz="2000" i="1" dirty="0">
                <a:solidFill>
                  <a:srgbClr val="000099"/>
                </a:solidFill>
                <a:latin typeface="Arial" panose="020B0604020202020204" pitchFamily="34" charset="0"/>
                <a:cs typeface="Arial" panose="020B0604020202020204" pitchFamily="34" charset="0"/>
              </a:rPr>
              <a:t> </a:t>
            </a:r>
            <a:r>
              <a:rPr lang="en-US" altLang="fr-FR" sz="2000" dirty="0">
                <a:solidFill>
                  <a:srgbClr val="000099"/>
                </a:solidFill>
                <a:latin typeface="Arial" panose="020B0604020202020204" pitchFamily="34" charset="0"/>
                <a:cs typeface="Arial" panose="020B0604020202020204" pitchFamily="34" charset="0"/>
              </a:rPr>
              <a:t>“R” into the FMS.</a:t>
            </a:r>
          </a:p>
          <a:p>
            <a:pPr>
              <a:spcBef>
                <a:spcPts val="0"/>
              </a:spcBef>
              <a:spcAft>
                <a:spcPts val="600"/>
              </a:spcAft>
            </a:pPr>
            <a:r>
              <a:rPr lang="en-US" altLang="fr-FR" sz="2000" dirty="0">
                <a:solidFill>
                  <a:srgbClr val="000099"/>
                </a:solidFill>
                <a:latin typeface="Arial" panose="020B0604020202020204" pitchFamily="34" charset="0"/>
                <a:cs typeface="Arial" panose="020B0604020202020204" pitchFamily="34" charset="0"/>
              </a:rPr>
              <a:t>Plane turned </a:t>
            </a:r>
            <a:r>
              <a:rPr lang="en-US" altLang="fr-FR" sz="2000" dirty="0" smtClean="0">
                <a:solidFill>
                  <a:srgbClr val="000099"/>
                </a:solidFill>
                <a:latin typeface="Arial" panose="020B0604020202020204" pitchFamily="34" charset="0"/>
                <a:cs typeface="Arial" panose="020B0604020202020204" pitchFamily="34" charset="0"/>
              </a:rPr>
              <a:t>left</a:t>
            </a:r>
          </a:p>
          <a:p>
            <a:pPr>
              <a:spcBef>
                <a:spcPts val="0"/>
              </a:spcBef>
              <a:spcAft>
                <a:spcPts val="600"/>
              </a:spcAft>
            </a:pPr>
            <a:r>
              <a:rPr lang="en-US" altLang="fr-FR" sz="2000" dirty="0" smtClean="0">
                <a:solidFill>
                  <a:srgbClr val="000099"/>
                </a:solidFill>
                <a:latin typeface="Arial" panose="020B0604020202020204" pitchFamily="34" charset="0"/>
                <a:cs typeface="Arial" panose="020B0604020202020204" pitchFamily="34" charset="0"/>
              </a:rPr>
              <a:t>Late detection and correction</a:t>
            </a:r>
            <a:endParaRPr lang="en-US" altLang="fr-FR" sz="2000" dirty="0">
              <a:solidFill>
                <a:srgbClr val="000099"/>
              </a:solidFill>
              <a:latin typeface="Arial" panose="020B0604020202020204" pitchFamily="34" charset="0"/>
              <a:cs typeface="Arial" panose="020B0604020202020204" pitchFamily="34" charset="0"/>
            </a:endParaRPr>
          </a:p>
          <a:p>
            <a:pPr>
              <a:spcBef>
                <a:spcPts val="0"/>
              </a:spcBef>
              <a:spcAft>
                <a:spcPts val="600"/>
              </a:spcAft>
            </a:pPr>
            <a:r>
              <a:rPr lang="en-US" altLang="fr-FR" sz="2000" dirty="0">
                <a:solidFill>
                  <a:srgbClr val="000099"/>
                </a:solidFill>
                <a:latin typeface="Arial" panose="020B0604020202020204" pitchFamily="34" charset="0"/>
                <a:cs typeface="Arial" panose="020B0604020202020204" pitchFamily="34" charset="0"/>
              </a:rPr>
              <a:t>GPWS “Pull up” </a:t>
            </a:r>
            <a:r>
              <a:rPr lang="en-US" altLang="fr-FR" sz="2000" dirty="0" smtClean="0">
                <a:solidFill>
                  <a:srgbClr val="000099"/>
                </a:solidFill>
                <a:latin typeface="Arial" panose="020B0604020202020204" pitchFamily="34" charset="0"/>
                <a:cs typeface="Arial" panose="020B0604020202020204" pitchFamily="34" charset="0"/>
              </a:rPr>
              <a:t>(spoilers extended)</a:t>
            </a:r>
            <a:endParaRPr lang="en-US" altLang="fr-FR" sz="2000" dirty="0">
              <a:solidFill>
                <a:srgbClr val="000099"/>
              </a:solidFill>
              <a:latin typeface="Arial" panose="020B0604020202020204" pitchFamily="34" charset="0"/>
              <a:cs typeface="Arial" panose="020B0604020202020204" pitchFamily="34" charset="0"/>
            </a:endParaRPr>
          </a:p>
          <a:p>
            <a:pPr>
              <a:spcBef>
                <a:spcPts val="0"/>
              </a:spcBef>
              <a:spcAft>
                <a:spcPts val="600"/>
              </a:spcAft>
            </a:pPr>
            <a:r>
              <a:rPr lang="en-US" altLang="fr-FR" sz="2000" dirty="0">
                <a:solidFill>
                  <a:srgbClr val="000099"/>
                </a:solidFill>
                <a:latin typeface="Arial" panose="020B0604020202020204" pitchFamily="34" charset="0"/>
                <a:cs typeface="Arial" panose="020B0604020202020204" pitchFamily="34" charset="0"/>
              </a:rPr>
              <a:t>Impact into a 12000 </a:t>
            </a:r>
            <a:r>
              <a:rPr lang="en-US" altLang="fr-FR" sz="2000" dirty="0" err="1">
                <a:solidFill>
                  <a:srgbClr val="000099"/>
                </a:solidFill>
                <a:latin typeface="Arial" panose="020B0604020202020204" pitchFamily="34" charset="0"/>
                <a:cs typeface="Arial" panose="020B0604020202020204" pitchFamily="34" charset="0"/>
              </a:rPr>
              <a:t>ft</a:t>
            </a:r>
            <a:r>
              <a:rPr lang="en-US" altLang="fr-FR" sz="2000" dirty="0">
                <a:solidFill>
                  <a:srgbClr val="000099"/>
                </a:solidFill>
                <a:latin typeface="Arial" panose="020B0604020202020204" pitchFamily="34" charset="0"/>
                <a:cs typeface="Arial" panose="020B0604020202020204" pitchFamily="34" charset="0"/>
              </a:rPr>
              <a:t> summit</a:t>
            </a:r>
          </a:p>
          <a:p>
            <a:pPr>
              <a:spcBef>
                <a:spcPts val="0"/>
              </a:spcBef>
              <a:spcAft>
                <a:spcPts val="600"/>
              </a:spcAft>
            </a:pPr>
            <a:r>
              <a:rPr lang="en-US" altLang="fr-FR" sz="2000" dirty="0">
                <a:solidFill>
                  <a:srgbClr val="000099"/>
                </a:solidFill>
                <a:latin typeface="Arial" panose="020B0604020202020204" pitchFamily="34" charset="0"/>
                <a:cs typeface="Arial" panose="020B0604020202020204" pitchFamily="34" charset="0"/>
              </a:rPr>
              <a:t>FMS </a:t>
            </a:r>
            <a:r>
              <a:rPr lang="en-US" altLang="fr-FR" sz="2000" dirty="0" smtClean="0">
                <a:solidFill>
                  <a:srgbClr val="000099"/>
                </a:solidFill>
                <a:latin typeface="Arial" panose="020B0604020202020204" pitchFamily="34" charset="0"/>
                <a:cs typeface="Arial" panose="020B0604020202020204" pitchFamily="34" charset="0"/>
              </a:rPr>
              <a:t>software modified </a:t>
            </a:r>
            <a:r>
              <a:rPr lang="en-US" altLang="fr-FR" sz="2000" dirty="0">
                <a:solidFill>
                  <a:srgbClr val="000099"/>
                </a:solidFill>
                <a:latin typeface="Arial" panose="020B0604020202020204" pitchFamily="34" charset="0"/>
                <a:cs typeface="Arial" panose="020B0604020202020204" pitchFamily="34" charset="0"/>
              </a:rPr>
              <a:t>afterward</a:t>
            </a:r>
          </a:p>
          <a:p>
            <a:pPr>
              <a:spcBef>
                <a:spcPts val="0"/>
              </a:spcBef>
              <a:spcAft>
                <a:spcPts val="600"/>
              </a:spcAft>
            </a:pPr>
            <a:r>
              <a:rPr lang="en-US" altLang="fr-FR" sz="2000" b="1" dirty="0">
                <a:solidFill>
                  <a:srgbClr val="000099"/>
                </a:solidFill>
                <a:latin typeface="Arial" panose="020B0604020202020204" pitchFamily="34" charset="0"/>
                <a:cs typeface="Arial" panose="020B0604020202020204" pitchFamily="34" charset="0"/>
              </a:rPr>
              <a:t>How many similar events before this accident </a:t>
            </a:r>
            <a:r>
              <a:rPr lang="en-US" altLang="fr-FR" sz="2000" b="1" dirty="0" smtClean="0">
                <a:solidFill>
                  <a:srgbClr val="000099"/>
                </a:solidFill>
                <a:latin typeface="Arial" panose="020B0604020202020204" pitchFamily="34" charset="0"/>
                <a:cs typeface="Arial" panose="020B0604020202020204" pitchFamily="34" charset="0"/>
              </a:rPr>
              <a:t>?</a:t>
            </a:r>
            <a:endParaRPr lang="en-US" altLang="fr-FR" sz="2000" b="1" dirty="0">
              <a:solidFill>
                <a:srgbClr val="000099"/>
              </a:solidFill>
              <a:latin typeface="Arial" panose="020B0604020202020204" pitchFamily="34" charset="0"/>
              <a:cs typeface="Arial" panose="020B0604020202020204" pitchFamily="34" charset="0"/>
            </a:endParaRPr>
          </a:p>
        </p:txBody>
      </p:sp>
      <p:grpSp>
        <p:nvGrpSpPr>
          <p:cNvPr id="11" name="Groupe 10"/>
          <p:cNvGrpSpPr/>
          <p:nvPr/>
        </p:nvGrpSpPr>
        <p:grpSpPr>
          <a:xfrm>
            <a:off x="5086400" y="2447932"/>
            <a:ext cx="3425480" cy="3531436"/>
            <a:chOff x="5683024" y="1448994"/>
            <a:chExt cx="3425480" cy="3531436"/>
          </a:xfrm>
        </p:grpSpPr>
        <p:pic>
          <p:nvPicPr>
            <p:cNvPr id="12" name="Picture 4" descr="A:\CALI.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3024" y="1837180"/>
              <a:ext cx="2455069" cy="3143250"/>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5"/>
            <p:cNvGrpSpPr>
              <a:grpSpLocks/>
            </p:cNvGrpSpPr>
            <p:nvPr/>
          </p:nvGrpSpPr>
          <p:grpSpPr bwMode="auto">
            <a:xfrm>
              <a:off x="7061768" y="1914571"/>
              <a:ext cx="1669256" cy="804863"/>
              <a:chOff x="3798" y="1265"/>
              <a:chExt cx="1402" cy="676"/>
            </a:xfrm>
          </p:grpSpPr>
          <p:sp>
            <p:nvSpPr>
              <p:cNvPr id="20" name="Freeform 10"/>
              <p:cNvSpPr>
                <a:spLocks/>
              </p:cNvSpPr>
              <p:nvPr/>
            </p:nvSpPr>
            <p:spPr bwMode="auto">
              <a:xfrm>
                <a:off x="3798" y="1556"/>
                <a:ext cx="830" cy="385"/>
              </a:xfrm>
              <a:custGeom>
                <a:avLst/>
                <a:gdLst>
                  <a:gd name="T0" fmla="*/ 110 w 830"/>
                  <a:gd name="T1" fmla="*/ 0 h 385"/>
                  <a:gd name="T2" fmla="*/ 26 w 830"/>
                  <a:gd name="T3" fmla="*/ 292 h 385"/>
                  <a:gd name="T4" fmla="*/ 266 w 830"/>
                  <a:gd name="T5" fmla="*/ 384 h 385"/>
                  <a:gd name="T6" fmla="*/ 490 w 830"/>
                  <a:gd name="T7" fmla="*/ 300 h 385"/>
                  <a:gd name="T8" fmla="*/ 830 w 830"/>
                  <a:gd name="T9" fmla="*/ 20 h 385"/>
                </a:gdLst>
                <a:ahLst/>
                <a:cxnLst>
                  <a:cxn ang="0">
                    <a:pos x="T0" y="T1"/>
                  </a:cxn>
                  <a:cxn ang="0">
                    <a:pos x="T2" y="T3"/>
                  </a:cxn>
                  <a:cxn ang="0">
                    <a:pos x="T4" y="T5"/>
                  </a:cxn>
                  <a:cxn ang="0">
                    <a:pos x="T6" y="T7"/>
                  </a:cxn>
                  <a:cxn ang="0">
                    <a:pos x="T8" y="T9"/>
                  </a:cxn>
                </a:cxnLst>
                <a:rect l="0" t="0" r="r" b="b"/>
                <a:pathLst>
                  <a:path w="830" h="385">
                    <a:moveTo>
                      <a:pt x="110" y="0"/>
                    </a:moveTo>
                    <a:cubicBezTo>
                      <a:pt x="96" y="49"/>
                      <a:pt x="0" y="228"/>
                      <a:pt x="26" y="292"/>
                    </a:cubicBezTo>
                    <a:cubicBezTo>
                      <a:pt x="52" y="356"/>
                      <a:pt x="189" y="383"/>
                      <a:pt x="266" y="384"/>
                    </a:cubicBezTo>
                    <a:cubicBezTo>
                      <a:pt x="343" y="385"/>
                      <a:pt x="396" y="361"/>
                      <a:pt x="490" y="300"/>
                    </a:cubicBezTo>
                    <a:cubicBezTo>
                      <a:pt x="584" y="239"/>
                      <a:pt x="759" y="78"/>
                      <a:pt x="830" y="20"/>
                    </a:cubicBezTo>
                  </a:path>
                </a:pathLst>
              </a:custGeom>
              <a:noFill/>
              <a:ln w="31750" cap="flat" cmpd="sng">
                <a:solidFill>
                  <a:srgbClr val="FF3300"/>
                </a:solidFill>
                <a:prstDash val="dash"/>
                <a:round/>
                <a:headEnd type="none" w="sm" len="sm"/>
                <a:tailEnd type="triangle" w="med" len="med"/>
              </a:ln>
              <a:effectLst/>
              <a:extLst>
                <a:ext uri="{909E8E84-426E-40DD-AFC4-6F175D3DCCD1}">
                  <a14:hiddenFill xmlns:a14="http://schemas.microsoft.com/office/drawing/2010/main">
                    <a:solidFill>
                      <a:srgbClr val="9999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21" name="Text Box 11"/>
              <p:cNvSpPr txBox="1">
                <a:spLocks noChangeArrowheads="1"/>
              </p:cNvSpPr>
              <p:nvPr/>
            </p:nvSpPr>
            <p:spPr bwMode="auto">
              <a:xfrm>
                <a:off x="4515" y="1265"/>
                <a:ext cx="685" cy="486"/>
              </a:xfrm>
              <a:prstGeom prst="rect">
                <a:avLst/>
              </a:prstGeom>
              <a:noFill/>
              <a:ln>
                <a:noFill/>
              </a:ln>
              <a:effectLst/>
              <a:extLst>
                <a:ext uri="{91240B29-F687-4F45-9708-019B960494DF}">
                  <a14:hiddenLine xmlns:a14="http://schemas.microsoft.com/office/drawing/2010/main" w="31750">
                    <a:solidFill>
                      <a:srgbClr val="FFFF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8780" tIns="29390" rIns="58780" bIns="29390">
                <a:spAutoFit/>
              </a:bodyPr>
              <a:lstStyle>
                <a:lvl1pPr defTabSz="784225">
                  <a:defRPr sz="2400">
                    <a:solidFill>
                      <a:schemeClr val="tx1"/>
                    </a:solidFill>
                    <a:latin typeface="Times New Roman" panose="02020603050405020304" pitchFamily="18" charset="0"/>
                  </a:defRPr>
                </a:lvl1pPr>
                <a:lvl2pPr marL="392113" defTabSz="784225">
                  <a:defRPr sz="2400">
                    <a:solidFill>
                      <a:schemeClr val="tx1"/>
                    </a:solidFill>
                    <a:latin typeface="Times New Roman" panose="02020603050405020304" pitchFamily="18" charset="0"/>
                  </a:defRPr>
                </a:lvl2pPr>
                <a:lvl3pPr marL="784225" defTabSz="784225">
                  <a:defRPr sz="2400">
                    <a:solidFill>
                      <a:schemeClr val="tx1"/>
                    </a:solidFill>
                    <a:latin typeface="Times New Roman" panose="02020603050405020304" pitchFamily="18" charset="0"/>
                  </a:defRPr>
                </a:lvl3pPr>
                <a:lvl4pPr marL="1176338" defTabSz="784225">
                  <a:defRPr sz="2400">
                    <a:solidFill>
                      <a:schemeClr val="tx1"/>
                    </a:solidFill>
                    <a:latin typeface="Times New Roman" panose="02020603050405020304" pitchFamily="18" charset="0"/>
                  </a:defRPr>
                </a:lvl4pPr>
                <a:lvl5pPr marL="1566863" defTabSz="784225">
                  <a:defRPr sz="2400">
                    <a:solidFill>
                      <a:schemeClr val="tx1"/>
                    </a:solidFill>
                    <a:latin typeface="Times New Roman" panose="02020603050405020304" pitchFamily="18" charset="0"/>
                  </a:defRPr>
                </a:lvl5pPr>
                <a:lvl6pPr marL="2024063" defTabSz="784225" eaLnBrk="0" fontAlgn="base" hangingPunct="0">
                  <a:spcBef>
                    <a:spcPct val="0"/>
                  </a:spcBef>
                  <a:spcAft>
                    <a:spcPct val="0"/>
                  </a:spcAft>
                  <a:defRPr sz="2400">
                    <a:solidFill>
                      <a:schemeClr val="tx1"/>
                    </a:solidFill>
                    <a:latin typeface="Times New Roman" panose="02020603050405020304" pitchFamily="18" charset="0"/>
                  </a:defRPr>
                </a:lvl6pPr>
                <a:lvl7pPr marL="2481263" defTabSz="784225" eaLnBrk="0" fontAlgn="base" hangingPunct="0">
                  <a:spcBef>
                    <a:spcPct val="0"/>
                  </a:spcBef>
                  <a:spcAft>
                    <a:spcPct val="0"/>
                  </a:spcAft>
                  <a:defRPr sz="2400">
                    <a:solidFill>
                      <a:schemeClr val="tx1"/>
                    </a:solidFill>
                    <a:latin typeface="Times New Roman" panose="02020603050405020304" pitchFamily="18" charset="0"/>
                  </a:defRPr>
                </a:lvl7pPr>
                <a:lvl8pPr marL="2938463" defTabSz="784225" eaLnBrk="0" fontAlgn="base" hangingPunct="0">
                  <a:spcBef>
                    <a:spcPct val="0"/>
                  </a:spcBef>
                  <a:spcAft>
                    <a:spcPct val="0"/>
                  </a:spcAft>
                  <a:defRPr sz="2400">
                    <a:solidFill>
                      <a:schemeClr val="tx1"/>
                    </a:solidFill>
                    <a:latin typeface="Times New Roman" panose="02020603050405020304" pitchFamily="18" charset="0"/>
                  </a:defRPr>
                </a:lvl8pPr>
                <a:lvl9pPr marL="3395663" defTabSz="784225"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fr-FR" altLang="fr-FR" sz="1125" b="1" dirty="0">
                    <a:solidFill>
                      <a:srgbClr val="FF3300"/>
                    </a:solidFill>
                    <a:latin typeface="Arial" panose="020B0604020202020204" pitchFamily="34" charset="0"/>
                  </a:rPr>
                  <a:t>To </a:t>
                </a:r>
              </a:p>
              <a:p>
                <a:pPr algn="ctr" eaLnBrk="1" hangingPunct="1"/>
                <a:r>
                  <a:rPr lang="fr-FR" altLang="fr-FR" sz="1125" b="1" dirty="0">
                    <a:solidFill>
                      <a:srgbClr val="FF3300"/>
                    </a:solidFill>
                    <a:latin typeface="Arial" panose="020B0604020202020204" pitchFamily="34" charset="0"/>
                  </a:rPr>
                  <a:t>NDB « R »</a:t>
                </a:r>
              </a:p>
              <a:p>
                <a:pPr algn="ctr" eaLnBrk="1" hangingPunct="1"/>
                <a:r>
                  <a:rPr lang="fr-FR" altLang="fr-FR" sz="1125" b="1" dirty="0" smtClean="0">
                    <a:solidFill>
                      <a:srgbClr val="FF3300"/>
                    </a:solidFill>
                    <a:latin typeface="Arial" panose="020B0604020202020204" pitchFamily="34" charset="0"/>
                  </a:rPr>
                  <a:t>Bogota</a:t>
                </a:r>
                <a:endParaRPr lang="fr-FR" altLang="fr-FR" sz="1125" b="1" dirty="0">
                  <a:solidFill>
                    <a:srgbClr val="FF3300"/>
                  </a:solidFill>
                  <a:latin typeface="Arial" panose="020B0604020202020204" pitchFamily="34" charset="0"/>
                </a:endParaRPr>
              </a:p>
            </p:txBody>
          </p:sp>
        </p:grpSp>
        <p:sp>
          <p:nvSpPr>
            <p:cNvPr id="14" name="Freeform 12"/>
            <p:cNvSpPr>
              <a:spLocks/>
            </p:cNvSpPr>
            <p:nvPr/>
          </p:nvSpPr>
          <p:spPr bwMode="auto">
            <a:xfrm>
              <a:off x="7076055" y="2180080"/>
              <a:ext cx="400050" cy="876300"/>
            </a:xfrm>
            <a:custGeom>
              <a:avLst/>
              <a:gdLst>
                <a:gd name="T0" fmla="*/ 121 w 336"/>
                <a:gd name="T1" fmla="*/ 0 h 736"/>
                <a:gd name="T2" fmla="*/ 33 w 336"/>
                <a:gd name="T3" fmla="*/ 208 h 736"/>
                <a:gd name="T4" fmla="*/ 29 w 336"/>
                <a:gd name="T5" fmla="*/ 380 h 736"/>
                <a:gd name="T6" fmla="*/ 205 w 336"/>
                <a:gd name="T7" fmla="*/ 460 h 736"/>
                <a:gd name="T8" fmla="*/ 285 w 336"/>
                <a:gd name="T9" fmla="*/ 508 h 736"/>
                <a:gd name="T10" fmla="*/ 333 w 336"/>
                <a:gd name="T11" fmla="*/ 608 h 736"/>
                <a:gd name="T12" fmla="*/ 301 w 336"/>
                <a:gd name="T13" fmla="*/ 736 h 736"/>
              </a:gdLst>
              <a:ahLst/>
              <a:cxnLst>
                <a:cxn ang="0">
                  <a:pos x="T0" y="T1"/>
                </a:cxn>
                <a:cxn ang="0">
                  <a:pos x="T2" y="T3"/>
                </a:cxn>
                <a:cxn ang="0">
                  <a:pos x="T4" y="T5"/>
                </a:cxn>
                <a:cxn ang="0">
                  <a:pos x="T6" y="T7"/>
                </a:cxn>
                <a:cxn ang="0">
                  <a:pos x="T8" y="T9"/>
                </a:cxn>
                <a:cxn ang="0">
                  <a:pos x="T10" y="T11"/>
                </a:cxn>
                <a:cxn ang="0">
                  <a:pos x="T12" y="T13"/>
                </a:cxn>
              </a:cxnLst>
              <a:rect l="0" t="0" r="r" b="b"/>
              <a:pathLst>
                <a:path w="336" h="736">
                  <a:moveTo>
                    <a:pt x="121" y="0"/>
                  </a:moveTo>
                  <a:cubicBezTo>
                    <a:pt x="106" y="35"/>
                    <a:pt x="48" y="145"/>
                    <a:pt x="33" y="208"/>
                  </a:cubicBezTo>
                  <a:cubicBezTo>
                    <a:pt x="18" y="271"/>
                    <a:pt x="0" y="338"/>
                    <a:pt x="29" y="380"/>
                  </a:cubicBezTo>
                  <a:cubicBezTo>
                    <a:pt x="58" y="422"/>
                    <a:pt x="162" y="439"/>
                    <a:pt x="205" y="460"/>
                  </a:cubicBezTo>
                  <a:cubicBezTo>
                    <a:pt x="248" y="481"/>
                    <a:pt x="264" y="483"/>
                    <a:pt x="285" y="508"/>
                  </a:cubicBezTo>
                  <a:cubicBezTo>
                    <a:pt x="306" y="533"/>
                    <a:pt x="330" y="570"/>
                    <a:pt x="333" y="608"/>
                  </a:cubicBezTo>
                  <a:cubicBezTo>
                    <a:pt x="336" y="646"/>
                    <a:pt x="308" y="709"/>
                    <a:pt x="301" y="736"/>
                  </a:cubicBezTo>
                </a:path>
              </a:pathLst>
            </a:custGeom>
            <a:noFill/>
            <a:ln w="28575" cap="flat" cmpd="sng">
              <a:solidFill>
                <a:srgbClr val="FF3300"/>
              </a:solidFill>
              <a:prstDash val="solid"/>
              <a:round/>
              <a:headEnd type="none" w="sm" len="sm"/>
              <a:tailEnd type="none" w="sm" len="sm"/>
            </a:ln>
            <a:effectLst/>
            <a:extLst>
              <a:ext uri="{909E8E84-426E-40DD-AFC4-6F175D3DCCD1}">
                <a14:hiddenFill xmlns:a14="http://schemas.microsoft.com/office/drawing/2010/main">
                  <a:solidFill>
                    <a:srgbClr val="9999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 name="AutoShape 13"/>
            <p:cNvSpPr>
              <a:spLocks noChangeArrowheads="1"/>
            </p:cNvSpPr>
            <p:nvPr/>
          </p:nvSpPr>
          <p:spPr bwMode="auto">
            <a:xfrm>
              <a:off x="7241137" y="2867604"/>
              <a:ext cx="542122" cy="382631"/>
            </a:xfrm>
            <a:prstGeom prst="irregularSeal1">
              <a:avLst/>
            </a:prstGeom>
            <a:noFill/>
            <a:ln w="28575">
              <a:solidFill>
                <a:srgbClr val="FF3300"/>
              </a:solidFill>
              <a:miter lim="800000"/>
              <a:headEnd type="none" w="sm" len="sm"/>
              <a:tailEnd type="none" w="sm" len="sm"/>
            </a:ln>
            <a:effectLst/>
          </p:spPr>
          <p:txBody>
            <a:bodyPr wrap="none" anchor="ctr"/>
            <a:lstStyle/>
            <a:p>
              <a:endParaRPr lang="en-US" sz="1800"/>
            </a:p>
          </p:txBody>
        </p:sp>
        <p:sp>
          <p:nvSpPr>
            <p:cNvPr id="16" name="ZoneTexte 15"/>
            <p:cNvSpPr txBox="1"/>
            <p:nvPr/>
          </p:nvSpPr>
          <p:spPr>
            <a:xfrm>
              <a:off x="5698088" y="1850628"/>
              <a:ext cx="2032929" cy="323165"/>
            </a:xfrm>
            <a:prstGeom prst="rect">
              <a:avLst/>
            </a:prstGeom>
            <a:noFill/>
          </p:spPr>
          <p:txBody>
            <a:bodyPr wrap="none" rtlCol="0">
              <a:spAutoFit/>
            </a:bodyPr>
            <a:lstStyle/>
            <a:p>
              <a:r>
                <a:rPr lang="en-US" sz="1500" b="1" dirty="0">
                  <a:solidFill>
                    <a:srgbClr val="000099"/>
                  </a:solidFill>
                  <a:latin typeface="+mn-lt"/>
                </a:rPr>
                <a:t>Cali direct approach</a:t>
              </a:r>
            </a:p>
          </p:txBody>
        </p:sp>
        <p:sp>
          <p:nvSpPr>
            <p:cNvPr id="17" name="Text Box 11"/>
            <p:cNvSpPr txBox="1">
              <a:spLocks noChangeArrowheads="1"/>
            </p:cNvSpPr>
            <p:nvPr/>
          </p:nvSpPr>
          <p:spPr bwMode="auto">
            <a:xfrm>
              <a:off x="7627242" y="3713043"/>
              <a:ext cx="1481262" cy="578727"/>
            </a:xfrm>
            <a:prstGeom prst="rect">
              <a:avLst/>
            </a:prstGeom>
            <a:noFill/>
            <a:ln>
              <a:noFill/>
            </a:ln>
            <a:effectLst/>
            <a:extLst>
              <a:ext uri="{91240B29-F687-4F45-9708-019B960494DF}">
                <a14:hiddenLine xmlns:a14="http://schemas.microsoft.com/office/drawing/2010/main" w="31750">
                  <a:solidFill>
                    <a:srgbClr val="FFFF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8780" tIns="29390" rIns="58780" bIns="29390">
              <a:spAutoFit/>
            </a:bodyPr>
            <a:lstStyle>
              <a:lvl1pPr defTabSz="784225">
                <a:defRPr sz="2400">
                  <a:solidFill>
                    <a:schemeClr val="tx1"/>
                  </a:solidFill>
                  <a:latin typeface="Times New Roman" panose="02020603050405020304" pitchFamily="18" charset="0"/>
                </a:defRPr>
              </a:lvl1pPr>
              <a:lvl2pPr marL="392113" defTabSz="784225">
                <a:defRPr sz="2400">
                  <a:solidFill>
                    <a:schemeClr val="tx1"/>
                  </a:solidFill>
                  <a:latin typeface="Times New Roman" panose="02020603050405020304" pitchFamily="18" charset="0"/>
                </a:defRPr>
              </a:lvl2pPr>
              <a:lvl3pPr marL="784225" defTabSz="784225">
                <a:defRPr sz="2400">
                  <a:solidFill>
                    <a:schemeClr val="tx1"/>
                  </a:solidFill>
                  <a:latin typeface="Times New Roman" panose="02020603050405020304" pitchFamily="18" charset="0"/>
                </a:defRPr>
              </a:lvl3pPr>
              <a:lvl4pPr marL="1176338" defTabSz="784225">
                <a:defRPr sz="2400">
                  <a:solidFill>
                    <a:schemeClr val="tx1"/>
                  </a:solidFill>
                  <a:latin typeface="Times New Roman" panose="02020603050405020304" pitchFamily="18" charset="0"/>
                </a:defRPr>
              </a:lvl4pPr>
              <a:lvl5pPr marL="1566863" defTabSz="784225">
                <a:defRPr sz="2400">
                  <a:solidFill>
                    <a:schemeClr val="tx1"/>
                  </a:solidFill>
                  <a:latin typeface="Times New Roman" panose="02020603050405020304" pitchFamily="18" charset="0"/>
                </a:defRPr>
              </a:lvl5pPr>
              <a:lvl6pPr marL="2024063" defTabSz="784225" eaLnBrk="0" fontAlgn="base" hangingPunct="0">
                <a:spcBef>
                  <a:spcPct val="0"/>
                </a:spcBef>
                <a:spcAft>
                  <a:spcPct val="0"/>
                </a:spcAft>
                <a:defRPr sz="2400">
                  <a:solidFill>
                    <a:schemeClr val="tx1"/>
                  </a:solidFill>
                  <a:latin typeface="Times New Roman" panose="02020603050405020304" pitchFamily="18" charset="0"/>
                </a:defRPr>
              </a:lvl6pPr>
              <a:lvl7pPr marL="2481263" defTabSz="784225" eaLnBrk="0" fontAlgn="base" hangingPunct="0">
                <a:spcBef>
                  <a:spcPct val="0"/>
                </a:spcBef>
                <a:spcAft>
                  <a:spcPct val="0"/>
                </a:spcAft>
                <a:defRPr sz="2400">
                  <a:solidFill>
                    <a:schemeClr val="tx1"/>
                  </a:solidFill>
                  <a:latin typeface="Times New Roman" panose="02020603050405020304" pitchFamily="18" charset="0"/>
                </a:defRPr>
              </a:lvl7pPr>
              <a:lvl8pPr marL="2938463" defTabSz="784225" eaLnBrk="0" fontAlgn="base" hangingPunct="0">
                <a:spcBef>
                  <a:spcPct val="0"/>
                </a:spcBef>
                <a:spcAft>
                  <a:spcPct val="0"/>
                </a:spcAft>
                <a:defRPr sz="2400">
                  <a:solidFill>
                    <a:schemeClr val="tx1"/>
                  </a:solidFill>
                  <a:latin typeface="Times New Roman" panose="02020603050405020304" pitchFamily="18" charset="0"/>
                </a:defRPr>
              </a:lvl8pPr>
              <a:lvl9pPr marL="3395663" defTabSz="784225"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fr-FR" altLang="fr-FR" sz="1125" b="1" dirty="0">
                  <a:solidFill>
                    <a:srgbClr val="FF3300"/>
                  </a:solidFill>
                  <a:latin typeface="Arial" panose="020B0604020202020204" pitchFamily="34" charset="0"/>
                </a:rPr>
                <a:t>NDB Rozo </a:t>
              </a:r>
            </a:p>
            <a:p>
              <a:pPr algn="ctr" eaLnBrk="1" hangingPunct="1"/>
              <a:r>
                <a:rPr lang="fr-FR" altLang="fr-FR" sz="1125" b="1" dirty="0">
                  <a:solidFill>
                    <a:srgbClr val="FF3300"/>
                  </a:solidFill>
                  <a:latin typeface="Arial" panose="020B0604020202020204" pitchFamily="34" charset="0"/>
                </a:rPr>
                <a:t>« R » on the chart</a:t>
              </a:r>
            </a:p>
            <a:p>
              <a:pPr algn="ctr" eaLnBrk="1" hangingPunct="1"/>
              <a:r>
                <a:rPr lang="fr-FR" altLang="fr-FR" sz="1125" b="1" dirty="0">
                  <a:solidFill>
                    <a:srgbClr val="FF3300"/>
                  </a:solidFill>
                  <a:latin typeface="Arial" panose="020B0604020202020204" pitchFamily="34" charset="0"/>
                </a:rPr>
                <a:t>« Rozo » in the FMS</a:t>
              </a:r>
            </a:p>
          </p:txBody>
        </p:sp>
        <p:cxnSp>
          <p:nvCxnSpPr>
            <p:cNvPr id="18" name="Connecteur droit avec flèche 17"/>
            <p:cNvCxnSpPr/>
            <p:nvPr/>
          </p:nvCxnSpPr>
          <p:spPr>
            <a:xfrm flipH="1">
              <a:off x="6960994" y="3959503"/>
              <a:ext cx="810264" cy="4290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6"/>
            <p:cNvSpPr>
              <a:spLocks noChangeArrowheads="1"/>
            </p:cNvSpPr>
            <p:nvPr/>
          </p:nvSpPr>
          <p:spPr bwMode="auto">
            <a:xfrm rot="6996505">
              <a:off x="7075250" y="1471952"/>
              <a:ext cx="693070" cy="647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9393" tIns="34697" rIns="69393" bIns="34697">
              <a:spAutoFit/>
            </a:bodyPr>
            <a:lstStyle/>
            <a:p>
              <a:pPr lvl="1">
                <a:spcBef>
                  <a:spcPct val="50000"/>
                </a:spcBef>
                <a:buFont typeface="Wingdings" panose="05000000000000000000" pitchFamily="2" charset="2"/>
                <a:buChar char="Q"/>
              </a:pPr>
              <a:r>
                <a:rPr lang="en-GB" altLang="fr-FR" sz="3750" dirty="0">
                  <a:solidFill>
                    <a:srgbClr val="FF3300"/>
                  </a:solidFill>
                  <a:effectLst>
                    <a:outerShdw blurRad="38100" dist="38100" dir="2700000" algn="tl">
                      <a:srgbClr val="000000"/>
                    </a:outerShdw>
                  </a:effectLst>
                </a:rPr>
                <a:t> </a:t>
              </a:r>
            </a:p>
          </p:txBody>
        </p:sp>
      </p:grpSp>
      <p:sp>
        <p:nvSpPr>
          <p:cNvPr id="22" name="Date Placeholder 3"/>
          <p:cNvSpPr>
            <a:spLocks noGrp="1"/>
          </p:cNvSpPr>
          <p:nvPr>
            <p:ph type="dt" sz="half" idx="10"/>
          </p:nvPr>
        </p:nvSpPr>
        <p:spPr>
          <a:xfrm>
            <a:off x="5867400" y="6512768"/>
            <a:ext cx="3048000" cy="228600"/>
          </a:xfrm>
        </p:spPr>
        <p:txBody>
          <a:bodyPr/>
          <a:lstStyle/>
          <a:p>
            <a:r>
              <a:rPr lang="en-US" altLang="en-US" dirty="0" smtClean="0"/>
              <a:t>2/3 June 2015</a:t>
            </a:r>
            <a:endParaRPr lang="en-US" altLang="en-US" dirty="0"/>
          </a:p>
        </p:txBody>
      </p:sp>
      <p:sp>
        <p:nvSpPr>
          <p:cNvPr id="23" name="Footer Placeholder 4"/>
          <p:cNvSpPr>
            <a:spLocks noGrp="1"/>
          </p:cNvSpPr>
          <p:nvPr>
            <p:ph type="ftr" sz="quarter" idx="11"/>
          </p:nvPr>
        </p:nvSpPr>
        <p:spPr>
          <a:xfrm>
            <a:off x="152400" y="6512768"/>
            <a:ext cx="3124200" cy="228600"/>
          </a:xfrm>
        </p:spPr>
        <p:txBody>
          <a:bodyPr/>
          <a:lstStyle/>
          <a:p>
            <a:r>
              <a:rPr lang="en-US" altLang="en-US" dirty="0" smtClean="0"/>
              <a:t>Safety &amp; Automation Forum Brussels</a:t>
            </a:r>
            <a:endParaRPr lang="en-US" altLang="en-US" dirty="0"/>
          </a:p>
        </p:txBody>
      </p:sp>
    </p:spTree>
    <p:extLst>
      <p:ext uri="{BB962C8B-B14F-4D97-AF65-F5344CB8AC3E}">
        <p14:creationId xmlns:p14="http://schemas.microsoft.com/office/powerpoint/2010/main" val="304972597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347490"/>
            <a:ext cx="9144000" cy="641350"/>
          </a:xfrm>
          <a:solidFill>
            <a:schemeClr val="bg1"/>
          </a:solidFill>
        </p:spPr>
        <p:txBody>
          <a:bodyPr>
            <a:noAutofit/>
          </a:bodyPr>
          <a:lstStyle/>
          <a:p>
            <a:r>
              <a:rPr lang="en-US" sz="3200" b="1" dirty="0">
                <a:solidFill>
                  <a:srgbClr val="000099"/>
                </a:solidFill>
                <a:latin typeface="Arial" panose="020B0604020202020204" pitchFamily="34" charset="0"/>
                <a:cs typeface="Arial" panose="020B0604020202020204" pitchFamily="34" charset="0"/>
              </a:rPr>
              <a:t>Why automation safety data are poorly used?</a:t>
            </a:r>
            <a:endParaRPr lang="fr-FR" sz="3200" dirty="0">
              <a:solidFill>
                <a:srgbClr val="000099"/>
              </a:solidFill>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179512" y="2118928"/>
            <a:ext cx="8515350" cy="3542320"/>
          </a:xfrm>
        </p:spPr>
        <p:txBody>
          <a:bodyPr>
            <a:noAutofit/>
          </a:bodyPr>
          <a:lstStyle/>
          <a:p>
            <a:pPr>
              <a:lnSpc>
                <a:spcPct val="120000"/>
              </a:lnSpc>
              <a:spcBef>
                <a:spcPts val="0"/>
              </a:spcBef>
              <a:spcAft>
                <a:spcPts val="900"/>
              </a:spcAft>
            </a:pPr>
            <a:r>
              <a:rPr lang="en-US" dirty="0">
                <a:solidFill>
                  <a:srgbClr val="000099"/>
                </a:solidFill>
                <a:latin typeface="Arial" panose="020B0604020202020204" pitchFamily="34" charset="0"/>
                <a:cs typeface="Arial" panose="020B0604020202020204" pitchFamily="34" charset="0"/>
              </a:rPr>
              <a:t>Automation </a:t>
            </a:r>
            <a:r>
              <a:rPr lang="en-US" dirty="0" smtClean="0">
                <a:solidFill>
                  <a:srgbClr val="000099"/>
                </a:solidFill>
                <a:latin typeface="Arial" panose="020B0604020202020204" pitchFamily="34" charset="0"/>
                <a:cs typeface="Arial" panose="020B0604020202020204" pitchFamily="34" charset="0"/>
              </a:rPr>
              <a:t>issues </a:t>
            </a:r>
            <a:r>
              <a:rPr lang="en-GB" dirty="0">
                <a:solidFill>
                  <a:srgbClr val="000099"/>
                </a:solidFill>
                <a:latin typeface="Arial" panose="020B0604020202020204" pitchFamily="34" charset="0"/>
                <a:cs typeface="Arial" panose="020B0604020202020204" pitchFamily="34" charset="0"/>
              </a:rPr>
              <a:t>difficult to </a:t>
            </a:r>
            <a:r>
              <a:rPr lang="en-GB" dirty="0" smtClean="0">
                <a:solidFill>
                  <a:srgbClr val="000099"/>
                </a:solidFill>
                <a:latin typeface="Arial" panose="020B0604020202020204" pitchFamily="34" charset="0"/>
                <a:cs typeface="Arial" panose="020B0604020202020204" pitchFamily="34" charset="0"/>
              </a:rPr>
              <a:t>observe </a:t>
            </a:r>
            <a:r>
              <a:rPr lang="en-GB" dirty="0">
                <a:solidFill>
                  <a:srgbClr val="000099"/>
                </a:solidFill>
                <a:latin typeface="Arial" panose="020B0604020202020204" pitchFamily="34" charset="0"/>
                <a:cs typeface="Arial" panose="020B0604020202020204" pitchFamily="34" charset="0"/>
              </a:rPr>
              <a:t>and </a:t>
            </a:r>
            <a:r>
              <a:rPr lang="en-GB" dirty="0" smtClean="0">
                <a:solidFill>
                  <a:srgbClr val="000099"/>
                </a:solidFill>
                <a:latin typeface="Arial" panose="020B0604020202020204" pitchFamily="34" charset="0"/>
                <a:cs typeface="Arial" panose="020B0604020202020204" pitchFamily="34" charset="0"/>
              </a:rPr>
              <a:t>report accurately</a:t>
            </a:r>
            <a:endParaRPr lang="en-GB" dirty="0">
              <a:solidFill>
                <a:srgbClr val="000099"/>
              </a:solidFill>
              <a:latin typeface="Arial" panose="020B0604020202020204" pitchFamily="34" charset="0"/>
              <a:cs typeface="Arial" panose="020B0604020202020204" pitchFamily="34" charset="0"/>
            </a:endParaRPr>
          </a:p>
          <a:p>
            <a:pPr>
              <a:lnSpc>
                <a:spcPct val="120000"/>
              </a:lnSpc>
              <a:spcBef>
                <a:spcPts val="0"/>
              </a:spcBef>
              <a:spcAft>
                <a:spcPts val="900"/>
              </a:spcAft>
            </a:pPr>
            <a:r>
              <a:rPr lang="en-US" dirty="0" smtClean="0">
                <a:solidFill>
                  <a:srgbClr val="000099"/>
                </a:solidFill>
                <a:latin typeface="Arial" panose="020B0604020202020204" pitchFamily="34" charset="0"/>
                <a:cs typeface="Arial" panose="020B0604020202020204" pitchFamily="34" charset="0"/>
              </a:rPr>
              <a:t>Unclear </a:t>
            </a:r>
            <a:r>
              <a:rPr lang="en-US" dirty="0">
                <a:solidFill>
                  <a:srgbClr val="000099"/>
                </a:solidFill>
                <a:latin typeface="Arial" panose="020B0604020202020204" pitchFamily="34" charset="0"/>
                <a:cs typeface="Arial" panose="020B0604020202020204" pitchFamily="34" charset="0"/>
              </a:rPr>
              <a:t>r</a:t>
            </a:r>
            <a:r>
              <a:rPr lang="en-US" dirty="0" smtClean="0">
                <a:solidFill>
                  <a:srgbClr val="000099"/>
                </a:solidFill>
                <a:latin typeface="Arial" panose="020B0604020202020204" pitchFamily="34" charset="0"/>
                <a:cs typeface="Arial" panose="020B0604020202020204" pitchFamily="34" charset="0"/>
              </a:rPr>
              <a:t>elationship </a:t>
            </a:r>
            <a:r>
              <a:rPr lang="en-US" dirty="0">
                <a:solidFill>
                  <a:srgbClr val="000099"/>
                </a:solidFill>
                <a:latin typeface="Arial" panose="020B0604020202020204" pitchFamily="34" charset="0"/>
                <a:cs typeface="Arial" panose="020B0604020202020204" pitchFamily="34" charset="0"/>
              </a:rPr>
              <a:t>between automation </a:t>
            </a:r>
            <a:r>
              <a:rPr lang="en-US" dirty="0" smtClean="0">
                <a:solidFill>
                  <a:srgbClr val="000099"/>
                </a:solidFill>
                <a:latin typeface="Arial" panose="020B0604020202020204" pitchFamily="34" charset="0"/>
                <a:cs typeface="Arial" panose="020B0604020202020204" pitchFamily="34" charset="0"/>
              </a:rPr>
              <a:t>and accident risk</a:t>
            </a:r>
          </a:p>
          <a:p>
            <a:pPr>
              <a:lnSpc>
                <a:spcPct val="120000"/>
              </a:lnSpc>
              <a:spcBef>
                <a:spcPts val="0"/>
              </a:spcBef>
              <a:spcAft>
                <a:spcPts val="900"/>
              </a:spcAft>
            </a:pPr>
            <a:r>
              <a:rPr lang="en-GB" dirty="0" smtClean="0">
                <a:solidFill>
                  <a:srgbClr val="000099"/>
                </a:solidFill>
                <a:latin typeface="Arial" panose="020B0604020202020204" pitchFamily="34" charset="0"/>
                <a:cs typeface="Arial" panose="020B0604020202020204" pitchFamily="34" charset="0"/>
              </a:rPr>
              <a:t>Automation data (ASR, FDM) collected on a random basis</a:t>
            </a:r>
          </a:p>
          <a:p>
            <a:pPr>
              <a:lnSpc>
                <a:spcPct val="120000"/>
              </a:lnSpc>
              <a:spcBef>
                <a:spcPts val="0"/>
              </a:spcBef>
              <a:spcAft>
                <a:spcPts val="900"/>
              </a:spcAft>
            </a:pPr>
            <a:r>
              <a:rPr lang="en-GB" dirty="0" smtClean="0">
                <a:solidFill>
                  <a:srgbClr val="000099"/>
                </a:solidFill>
                <a:latin typeface="Arial" panose="020B0604020202020204" pitchFamily="34" charset="0"/>
                <a:cs typeface="Arial" panose="020B0604020202020204" pitchFamily="34" charset="0"/>
              </a:rPr>
              <a:t>Accident “precursors” hidden among thousands of events</a:t>
            </a:r>
            <a:endParaRPr lang="en-GB" dirty="0">
              <a:solidFill>
                <a:srgbClr val="000099"/>
              </a:solidFill>
              <a:latin typeface="Arial" panose="020B0604020202020204" pitchFamily="34" charset="0"/>
              <a:cs typeface="Arial" panose="020B0604020202020204" pitchFamily="34" charset="0"/>
            </a:endParaRPr>
          </a:p>
          <a:p>
            <a:pPr>
              <a:lnSpc>
                <a:spcPct val="120000"/>
              </a:lnSpc>
              <a:spcBef>
                <a:spcPts val="0"/>
              </a:spcBef>
              <a:spcAft>
                <a:spcPts val="900"/>
              </a:spcAft>
            </a:pPr>
            <a:r>
              <a:rPr lang="en-GB" dirty="0" smtClean="0">
                <a:solidFill>
                  <a:srgbClr val="000099"/>
                </a:solidFill>
                <a:latin typeface="Arial" panose="020B0604020202020204" pitchFamily="34" charset="0"/>
                <a:cs typeface="Arial" panose="020B0604020202020204" pitchFamily="34" charset="0"/>
              </a:rPr>
              <a:t>Safety assumptions supporting certification unchallenged </a:t>
            </a:r>
          </a:p>
          <a:p>
            <a:pPr>
              <a:lnSpc>
                <a:spcPct val="120000"/>
              </a:lnSpc>
              <a:spcBef>
                <a:spcPts val="0"/>
              </a:spcBef>
              <a:spcAft>
                <a:spcPts val="900"/>
              </a:spcAft>
            </a:pPr>
            <a:r>
              <a:rPr lang="en-GB" dirty="0" smtClean="0">
                <a:solidFill>
                  <a:srgbClr val="000099"/>
                </a:solidFill>
                <a:latin typeface="Arial" panose="020B0604020202020204" pitchFamily="34" charset="0"/>
                <a:cs typeface="Arial" panose="020B0604020202020204" pitchFamily="34" charset="0"/>
              </a:rPr>
              <a:t>Latent weaknesses unrecognized</a:t>
            </a:r>
            <a:endParaRPr lang="en-GB" dirty="0">
              <a:solidFill>
                <a:srgbClr val="000099"/>
              </a:solidFill>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a:xfrm>
            <a:off x="5867400" y="6512768"/>
            <a:ext cx="3048000" cy="228600"/>
          </a:xfrm>
        </p:spPr>
        <p:txBody>
          <a:bodyPr/>
          <a:lstStyle/>
          <a:p>
            <a:r>
              <a:rPr lang="en-US" altLang="en-US" dirty="0" smtClean="0"/>
              <a:t>2/3 June 2015</a:t>
            </a:r>
            <a:endParaRPr lang="en-US" altLang="en-US" dirty="0"/>
          </a:p>
        </p:txBody>
      </p:sp>
      <p:sp>
        <p:nvSpPr>
          <p:cNvPr id="5" name="Footer Placeholder 4"/>
          <p:cNvSpPr>
            <a:spLocks noGrp="1"/>
          </p:cNvSpPr>
          <p:nvPr>
            <p:ph type="ftr" sz="quarter" idx="11"/>
          </p:nvPr>
        </p:nvSpPr>
        <p:spPr>
          <a:xfrm>
            <a:off x="152400" y="6512768"/>
            <a:ext cx="3124200" cy="228600"/>
          </a:xfrm>
        </p:spPr>
        <p:txBody>
          <a:bodyPr/>
          <a:lstStyle/>
          <a:p>
            <a:r>
              <a:rPr lang="en-US" altLang="en-US" dirty="0" smtClean="0"/>
              <a:t>Safety &amp; Automation Forum Brussels</a:t>
            </a:r>
            <a:endParaRPr lang="en-US" altLang="en-US" dirty="0"/>
          </a:p>
        </p:txBody>
      </p:sp>
    </p:spTree>
    <p:extLst>
      <p:ext uri="{BB962C8B-B14F-4D97-AF65-F5344CB8AC3E}">
        <p14:creationId xmlns:p14="http://schemas.microsoft.com/office/powerpoint/2010/main" val="17773410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6024" y="1347490"/>
            <a:ext cx="8388424" cy="641350"/>
          </a:xfrm>
          <a:solidFill>
            <a:schemeClr val="bg1"/>
          </a:solidFill>
        </p:spPr>
        <p:txBody>
          <a:bodyPr>
            <a:noAutofit/>
          </a:bodyPr>
          <a:lstStyle/>
          <a:p>
            <a:r>
              <a:rPr lang="en-US" sz="3200" b="1" dirty="0">
                <a:solidFill>
                  <a:srgbClr val="000099"/>
                </a:solidFill>
                <a:latin typeface="Arial" panose="020B0604020202020204" pitchFamily="34" charset="0"/>
                <a:cs typeface="Arial" panose="020B0604020202020204" pitchFamily="34" charset="0"/>
              </a:rPr>
              <a:t>For a better use of automation safety data</a:t>
            </a:r>
            <a:endParaRPr lang="fr-FR" sz="3200" dirty="0">
              <a:solidFill>
                <a:srgbClr val="000099"/>
              </a:solidFill>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305122" y="1988840"/>
            <a:ext cx="8515350" cy="4176464"/>
          </a:xfrm>
        </p:spPr>
        <p:txBody>
          <a:bodyPr>
            <a:noAutofit/>
          </a:bodyPr>
          <a:lstStyle/>
          <a:p>
            <a:pPr marL="0" indent="0">
              <a:spcBef>
                <a:spcPts val="0"/>
              </a:spcBef>
              <a:spcAft>
                <a:spcPts val="450"/>
              </a:spcAft>
              <a:buNone/>
            </a:pPr>
            <a:r>
              <a:rPr lang="en-US" dirty="0">
                <a:solidFill>
                  <a:srgbClr val="000099"/>
                </a:solidFill>
                <a:latin typeface="Arial" panose="020B0604020202020204" pitchFamily="34" charset="0"/>
                <a:cs typeface="Arial" panose="020B0604020202020204" pitchFamily="34" charset="0"/>
              </a:rPr>
              <a:t>The </a:t>
            </a:r>
            <a:r>
              <a:rPr lang="en-US" dirty="0" smtClean="0">
                <a:solidFill>
                  <a:srgbClr val="000099"/>
                </a:solidFill>
                <a:latin typeface="Arial" panose="020B0604020202020204" pitchFamily="34" charset="0"/>
                <a:cs typeface="Arial" panose="020B0604020202020204" pitchFamily="34" charset="0"/>
              </a:rPr>
              <a:t>objectives are</a:t>
            </a:r>
            <a:endParaRPr lang="en-US" dirty="0">
              <a:solidFill>
                <a:srgbClr val="000099"/>
              </a:solidFill>
              <a:latin typeface="Arial" panose="020B0604020202020204" pitchFamily="34" charset="0"/>
              <a:cs typeface="Arial" panose="020B0604020202020204" pitchFamily="34" charset="0"/>
            </a:endParaRPr>
          </a:p>
          <a:p>
            <a:pPr>
              <a:lnSpc>
                <a:spcPct val="120000"/>
              </a:lnSpc>
              <a:spcBef>
                <a:spcPts val="0"/>
              </a:spcBef>
              <a:spcAft>
                <a:spcPts val="0"/>
              </a:spcAft>
            </a:pPr>
            <a:r>
              <a:rPr lang="en-US" dirty="0" smtClean="0">
                <a:solidFill>
                  <a:srgbClr val="000099"/>
                </a:solidFill>
                <a:latin typeface="Arial" panose="020B0604020202020204" pitchFamily="34" charset="0"/>
                <a:cs typeface="Arial" panose="020B0604020202020204" pitchFamily="34" charset="0"/>
              </a:rPr>
              <a:t>to </a:t>
            </a:r>
            <a:r>
              <a:rPr lang="en-GB" dirty="0">
                <a:solidFill>
                  <a:srgbClr val="000099"/>
                </a:solidFill>
                <a:latin typeface="Arial" panose="020B0604020202020204" pitchFamily="34" charset="0"/>
                <a:cs typeface="Arial" panose="020B0604020202020204" pitchFamily="34" charset="0"/>
              </a:rPr>
              <a:t>optimize automation safety benefits </a:t>
            </a:r>
            <a:endParaRPr lang="en-GB" dirty="0" smtClean="0">
              <a:solidFill>
                <a:srgbClr val="000099"/>
              </a:solidFill>
              <a:latin typeface="Arial" panose="020B0604020202020204" pitchFamily="34" charset="0"/>
              <a:cs typeface="Arial" panose="020B0604020202020204" pitchFamily="34" charset="0"/>
            </a:endParaRPr>
          </a:p>
          <a:p>
            <a:pPr>
              <a:lnSpc>
                <a:spcPct val="120000"/>
              </a:lnSpc>
              <a:spcBef>
                <a:spcPts val="0"/>
              </a:spcBef>
              <a:spcAft>
                <a:spcPts val="900"/>
              </a:spcAft>
            </a:pPr>
            <a:r>
              <a:rPr lang="en-GB" dirty="0" smtClean="0">
                <a:solidFill>
                  <a:srgbClr val="000099"/>
                </a:solidFill>
                <a:latin typeface="Arial" panose="020B0604020202020204" pitchFamily="34" charset="0"/>
                <a:cs typeface="Arial" panose="020B0604020202020204" pitchFamily="34" charset="0"/>
              </a:rPr>
              <a:t>to identify and </a:t>
            </a:r>
            <a:r>
              <a:rPr lang="en-GB" dirty="0">
                <a:solidFill>
                  <a:srgbClr val="000099"/>
                </a:solidFill>
                <a:latin typeface="Arial" panose="020B0604020202020204" pitchFamily="34" charset="0"/>
                <a:cs typeface="Arial" panose="020B0604020202020204" pitchFamily="34" charset="0"/>
              </a:rPr>
              <a:t>minimize the most significant </a:t>
            </a:r>
            <a:r>
              <a:rPr lang="en-GB" dirty="0" smtClean="0">
                <a:solidFill>
                  <a:srgbClr val="000099"/>
                </a:solidFill>
                <a:latin typeface="Arial" panose="020B0604020202020204" pitchFamily="34" charset="0"/>
                <a:cs typeface="Arial" panose="020B0604020202020204" pitchFamily="34" charset="0"/>
              </a:rPr>
              <a:t>drawbacks</a:t>
            </a:r>
          </a:p>
          <a:p>
            <a:pPr marL="0" indent="0">
              <a:lnSpc>
                <a:spcPct val="120000"/>
              </a:lnSpc>
              <a:spcBef>
                <a:spcPts val="0"/>
              </a:spcBef>
              <a:spcAft>
                <a:spcPts val="0"/>
              </a:spcAft>
              <a:buNone/>
            </a:pPr>
            <a:r>
              <a:rPr lang="en-GB" dirty="0" smtClean="0">
                <a:solidFill>
                  <a:srgbClr val="000099"/>
                </a:solidFill>
                <a:latin typeface="Arial" panose="020B0604020202020204" pitchFamily="34" charset="0"/>
                <a:cs typeface="Arial" panose="020B0604020202020204" pitchFamily="34" charset="0"/>
              </a:rPr>
              <a:t>The questions are</a:t>
            </a:r>
          </a:p>
          <a:p>
            <a:pPr>
              <a:lnSpc>
                <a:spcPct val="120000"/>
              </a:lnSpc>
              <a:spcBef>
                <a:spcPts val="0"/>
              </a:spcBef>
              <a:spcAft>
                <a:spcPts val="0"/>
              </a:spcAft>
            </a:pPr>
            <a:r>
              <a:rPr lang="en-US" dirty="0" smtClean="0">
                <a:solidFill>
                  <a:srgbClr val="000099"/>
                </a:solidFill>
                <a:latin typeface="Arial" panose="020B0604020202020204" pitchFamily="34" charset="0"/>
                <a:cs typeface="Arial" panose="020B0604020202020204" pitchFamily="34" charset="0"/>
              </a:rPr>
              <a:t>What </a:t>
            </a:r>
            <a:r>
              <a:rPr lang="en-US" dirty="0">
                <a:solidFill>
                  <a:srgbClr val="000099"/>
                </a:solidFill>
                <a:latin typeface="Arial" panose="020B0604020202020204" pitchFamily="34" charset="0"/>
                <a:cs typeface="Arial" panose="020B0604020202020204" pitchFamily="34" charset="0"/>
              </a:rPr>
              <a:t>systems should be monitored </a:t>
            </a:r>
            <a:r>
              <a:rPr lang="en-US" dirty="0" smtClean="0">
                <a:solidFill>
                  <a:srgbClr val="000099"/>
                </a:solidFill>
                <a:latin typeface="Arial" panose="020B0604020202020204" pitchFamily="34" charset="0"/>
                <a:cs typeface="Arial" panose="020B0604020202020204" pitchFamily="34" charset="0"/>
              </a:rPr>
              <a:t>?</a:t>
            </a:r>
          </a:p>
          <a:p>
            <a:pPr>
              <a:lnSpc>
                <a:spcPct val="120000"/>
              </a:lnSpc>
              <a:spcBef>
                <a:spcPts val="0"/>
              </a:spcBef>
              <a:spcAft>
                <a:spcPts val="0"/>
              </a:spcAft>
            </a:pPr>
            <a:r>
              <a:rPr lang="en-US" dirty="0" smtClean="0">
                <a:solidFill>
                  <a:srgbClr val="000099"/>
                </a:solidFill>
                <a:latin typeface="Arial" panose="020B0604020202020204" pitchFamily="34" charset="0"/>
                <a:cs typeface="Arial" panose="020B0604020202020204" pitchFamily="34" charset="0"/>
              </a:rPr>
              <a:t>What </a:t>
            </a:r>
            <a:r>
              <a:rPr lang="en-US" dirty="0">
                <a:solidFill>
                  <a:srgbClr val="000099"/>
                </a:solidFill>
                <a:latin typeface="Arial" panose="020B0604020202020204" pitchFamily="34" charset="0"/>
                <a:cs typeface="Arial" panose="020B0604020202020204" pitchFamily="34" charset="0"/>
              </a:rPr>
              <a:t>data should be collected and analyzed </a:t>
            </a:r>
            <a:r>
              <a:rPr lang="en-US" dirty="0" smtClean="0">
                <a:solidFill>
                  <a:srgbClr val="000099"/>
                </a:solidFill>
                <a:latin typeface="Arial" panose="020B0604020202020204" pitchFamily="34" charset="0"/>
                <a:cs typeface="Arial" panose="020B0604020202020204" pitchFamily="34" charset="0"/>
              </a:rPr>
              <a:t>?</a:t>
            </a:r>
          </a:p>
          <a:p>
            <a:pPr marL="0" indent="0">
              <a:lnSpc>
                <a:spcPct val="120000"/>
              </a:lnSpc>
              <a:spcBef>
                <a:spcPts val="0"/>
              </a:spcBef>
              <a:spcAft>
                <a:spcPts val="0"/>
              </a:spcAft>
              <a:buNone/>
            </a:pPr>
            <a:endParaRPr lang="en-US" sz="1400" i="1" dirty="0" smtClean="0">
              <a:solidFill>
                <a:srgbClr val="000099"/>
              </a:solidFill>
              <a:latin typeface="Arial" panose="020B0604020202020204" pitchFamily="34" charset="0"/>
              <a:cs typeface="Arial" panose="020B0604020202020204" pitchFamily="34" charset="0"/>
            </a:endParaRPr>
          </a:p>
          <a:p>
            <a:pPr marL="0" indent="0">
              <a:lnSpc>
                <a:spcPct val="120000"/>
              </a:lnSpc>
              <a:spcBef>
                <a:spcPts val="0"/>
              </a:spcBef>
              <a:spcAft>
                <a:spcPts val="0"/>
              </a:spcAft>
              <a:buNone/>
            </a:pPr>
            <a:r>
              <a:rPr lang="en-US" i="1" dirty="0" smtClean="0">
                <a:solidFill>
                  <a:srgbClr val="000099"/>
                </a:solidFill>
                <a:latin typeface="Arial" panose="020B0604020202020204" pitchFamily="34" charset="0"/>
                <a:cs typeface="Arial" panose="020B0604020202020204" pitchFamily="34" charset="0"/>
              </a:rPr>
              <a:t>Automations are reviewed for the following risk perspective: Runway </a:t>
            </a:r>
            <a:r>
              <a:rPr lang="en-US" i="1" dirty="0">
                <a:solidFill>
                  <a:srgbClr val="000099"/>
                </a:solidFill>
                <a:latin typeface="Arial" panose="020B0604020202020204" pitchFamily="34" charset="0"/>
                <a:cs typeface="Arial" panose="020B0604020202020204" pitchFamily="34" charset="0"/>
              </a:rPr>
              <a:t>Excursion (RE), Mid Air Collision (</a:t>
            </a:r>
            <a:r>
              <a:rPr lang="en-US" i="1" dirty="0" smtClean="0">
                <a:solidFill>
                  <a:srgbClr val="000099"/>
                </a:solidFill>
                <a:latin typeface="Arial" panose="020B0604020202020204" pitchFamily="34" charset="0"/>
                <a:cs typeface="Arial" panose="020B0604020202020204" pitchFamily="34" charset="0"/>
              </a:rPr>
              <a:t>MAC), CFIT</a:t>
            </a:r>
            <a:endParaRPr lang="en-GB" i="1" dirty="0">
              <a:solidFill>
                <a:srgbClr val="000099"/>
              </a:solidFill>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a:xfrm>
            <a:off x="5867400" y="6512768"/>
            <a:ext cx="3048000" cy="228600"/>
          </a:xfrm>
        </p:spPr>
        <p:txBody>
          <a:bodyPr/>
          <a:lstStyle/>
          <a:p>
            <a:r>
              <a:rPr lang="en-US" altLang="en-US" dirty="0" smtClean="0"/>
              <a:t>2/3 June 2015</a:t>
            </a:r>
            <a:endParaRPr lang="en-US" altLang="en-US" dirty="0"/>
          </a:p>
        </p:txBody>
      </p:sp>
      <p:sp>
        <p:nvSpPr>
          <p:cNvPr id="5" name="Footer Placeholder 4"/>
          <p:cNvSpPr>
            <a:spLocks noGrp="1"/>
          </p:cNvSpPr>
          <p:nvPr>
            <p:ph type="ftr" sz="quarter" idx="11"/>
          </p:nvPr>
        </p:nvSpPr>
        <p:spPr>
          <a:xfrm>
            <a:off x="152400" y="6512768"/>
            <a:ext cx="3124200" cy="228600"/>
          </a:xfrm>
        </p:spPr>
        <p:txBody>
          <a:bodyPr/>
          <a:lstStyle/>
          <a:p>
            <a:r>
              <a:rPr lang="en-US" altLang="en-US" dirty="0" smtClean="0"/>
              <a:t>Safety &amp; Automation Forum Brussels</a:t>
            </a:r>
            <a:endParaRPr lang="en-US" altLang="en-US" dirty="0"/>
          </a:p>
        </p:txBody>
      </p:sp>
    </p:spTree>
    <p:extLst>
      <p:ext uri="{BB962C8B-B14F-4D97-AF65-F5344CB8AC3E}">
        <p14:creationId xmlns:p14="http://schemas.microsoft.com/office/powerpoint/2010/main" val="359639041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e 12"/>
          <p:cNvGrpSpPr/>
          <p:nvPr/>
        </p:nvGrpSpPr>
        <p:grpSpPr>
          <a:xfrm>
            <a:off x="6701978" y="1628800"/>
            <a:ext cx="2290046" cy="2414033"/>
            <a:chOff x="6190273" y="1663039"/>
            <a:chExt cx="2290046" cy="2414033"/>
          </a:xfrm>
        </p:grpSpPr>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4643" y="1681259"/>
              <a:ext cx="2207765" cy="2377593"/>
            </a:xfrm>
            <a:prstGeom prst="rect">
              <a:avLst/>
            </a:prstGeom>
            <a:ln>
              <a:noFill/>
            </a:ln>
          </p:spPr>
        </p:pic>
        <p:sp>
          <p:nvSpPr>
            <p:cNvPr id="9" name="Rectangle 8"/>
            <p:cNvSpPr/>
            <p:nvPr/>
          </p:nvSpPr>
          <p:spPr>
            <a:xfrm>
              <a:off x="6190273" y="3429000"/>
              <a:ext cx="2252135"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228184" y="1663039"/>
              <a:ext cx="2252135" cy="757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Espace réservé du contenu 3"/>
          <p:cNvSpPr>
            <a:spLocks noGrp="1"/>
          </p:cNvSpPr>
          <p:nvPr>
            <p:ph sz="half" idx="2"/>
          </p:nvPr>
        </p:nvSpPr>
        <p:spPr>
          <a:xfrm>
            <a:off x="179512" y="2026610"/>
            <a:ext cx="8568952" cy="4498734"/>
          </a:xfrm>
        </p:spPr>
        <p:txBody>
          <a:bodyPr>
            <a:normAutofit fontScale="92500"/>
          </a:bodyPr>
          <a:lstStyle/>
          <a:p>
            <a:pPr marL="0" indent="0">
              <a:spcBef>
                <a:spcPts val="0"/>
              </a:spcBef>
              <a:spcAft>
                <a:spcPts val="450"/>
              </a:spcAft>
              <a:buClr>
                <a:srgbClr val="FF0000"/>
              </a:buClr>
              <a:buNone/>
            </a:pPr>
            <a:r>
              <a:rPr lang="en-GB" sz="3000" b="1" dirty="0">
                <a:solidFill>
                  <a:srgbClr val="000099"/>
                </a:solidFill>
                <a:latin typeface="Arial" panose="020B0604020202020204" pitchFamily="34" charset="0"/>
                <a:cs typeface="Arial" panose="020B0604020202020204" pitchFamily="34" charset="0"/>
              </a:rPr>
              <a:t>Auto brake at </a:t>
            </a:r>
            <a:r>
              <a:rPr lang="en-GB" sz="3000" b="1" dirty="0" smtClean="0">
                <a:solidFill>
                  <a:srgbClr val="000099"/>
                </a:solidFill>
                <a:latin typeface="Arial" panose="020B0604020202020204" pitchFamily="34" charset="0"/>
                <a:cs typeface="Arial" panose="020B0604020202020204" pitchFamily="34" charset="0"/>
              </a:rPr>
              <a:t>take-off</a:t>
            </a:r>
            <a:endParaRPr lang="en-GB" sz="600" b="1" dirty="0" smtClean="0">
              <a:solidFill>
                <a:srgbClr val="000099"/>
              </a:solidFill>
              <a:latin typeface="Arial" panose="020B0604020202020204" pitchFamily="34" charset="0"/>
              <a:cs typeface="Arial" panose="020B0604020202020204" pitchFamily="34" charset="0"/>
            </a:endParaRPr>
          </a:p>
          <a:p>
            <a:pPr marL="0" indent="0">
              <a:spcBef>
                <a:spcPts val="0"/>
              </a:spcBef>
              <a:spcAft>
                <a:spcPts val="450"/>
              </a:spcAft>
              <a:buClr>
                <a:srgbClr val="FF0000"/>
              </a:buClr>
              <a:buNone/>
            </a:pPr>
            <a:r>
              <a:rPr lang="en-GB" sz="2200" b="1" dirty="0" smtClean="0">
                <a:solidFill>
                  <a:srgbClr val="000099"/>
                </a:solidFill>
                <a:latin typeface="Arial" panose="020B0604020202020204" pitchFamily="34" charset="0"/>
                <a:cs typeface="Arial" panose="020B0604020202020204" pitchFamily="34" charset="0"/>
              </a:rPr>
              <a:t>(Are </a:t>
            </a:r>
            <a:r>
              <a:rPr lang="en-GB" sz="2200" b="1" dirty="0">
                <a:solidFill>
                  <a:srgbClr val="000099"/>
                </a:solidFill>
                <a:latin typeface="Arial" panose="020B0604020202020204" pitchFamily="34" charset="0"/>
                <a:cs typeface="Arial" panose="020B0604020202020204" pitchFamily="34" charset="0"/>
              </a:rPr>
              <a:t>we getting the best from </a:t>
            </a:r>
            <a:r>
              <a:rPr lang="en-GB" sz="2200" b="1" dirty="0" smtClean="0">
                <a:solidFill>
                  <a:srgbClr val="000099"/>
                </a:solidFill>
                <a:latin typeface="Arial" panose="020B0604020202020204" pitchFamily="34" charset="0"/>
                <a:cs typeface="Arial" panose="020B0604020202020204" pitchFamily="34" charset="0"/>
              </a:rPr>
              <a:t>it?)</a:t>
            </a:r>
          </a:p>
          <a:p>
            <a:pPr marL="0" indent="0">
              <a:spcBef>
                <a:spcPts val="0"/>
              </a:spcBef>
              <a:spcAft>
                <a:spcPts val="450"/>
              </a:spcAft>
              <a:buClr>
                <a:srgbClr val="FF0000"/>
              </a:buClr>
              <a:buNone/>
            </a:pPr>
            <a:endParaRPr lang="en-US" sz="1100" dirty="0">
              <a:solidFill>
                <a:srgbClr val="000099"/>
              </a:solidFill>
              <a:latin typeface="Arial" panose="020B0604020202020204" pitchFamily="34" charset="0"/>
              <a:cs typeface="Arial" panose="020B0604020202020204" pitchFamily="34" charset="0"/>
            </a:endParaRPr>
          </a:p>
          <a:p>
            <a:pPr>
              <a:spcBef>
                <a:spcPts val="0"/>
              </a:spcBef>
              <a:spcAft>
                <a:spcPts val="0"/>
              </a:spcAft>
            </a:pPr>
            <a:r>
              <a:rPr lang="en-US" b="1" dirty="0">
                <a:solidFill>
                  <a:srgbClr val="000099"/>
                </a:solidFill>
                <a:latin typeface="Arial" panose="020B0604020202020204" pitchFamily="34" charset="0"/>
                <a:cs typeface="Arial" panose="020B0604020202020204" pitchFamily="34" charset="0"/>
              </a:rPr>
              <a:t>Value of RTO </a:t>
            </a:r>
            <a:r>
              <a:rPr lang="en-US" b="1" dirty="0" smtClean="0">
                <a:solidFill>
                  <a:srgbClr val="000099"/>
                </a:solidFill>
                <a:latin typeface="Arial" panose="020B0604020202020204" pitchFamily="34" charset="0"/>
                <a:cs typeface="Arial" panose="020B0604020202020204" pitchFamily="34" charset="0"/>
              </a:rPr>
              <a:t>mode</a:t>
            </a:r>
          </a:p>
          <a:p>
            <a:pPr marL="0" indent="0">
              <a:spcBef>
                <a:spcPts val="0"/>
              </a:spcBef>
              <a:spcAft>
                <a:spcPts val="0"/>
              </a:spcAft>
              <a:buNone/>
            </a:pPr>
            <a:r>
              <a:rPr lang="en-US" b="1" i="1" dirty="0" smtClean="0">
                <a:solidFill>
                  <a:srgbClr val="000099"/>
                </a:solidFill>
                <a:latin typeface="Arial" panose="020B0604020202020204" pitchFamily="34" charset="0"/>
                <a:cs typeface="Arial" panose="020B0604020202020204" pitchFamily="34" charset="0"/>
              </a:rPr>
              <a:t>    </a:t>
            </a:r>
            <a:r>
              <a:rPr lang="en-GB" sz="2400" i="1" dirty="0" smtClean="0">
                <a:solidFill>
                  <a:srgbClr val="000099"/>
                </a:solidFill>
                <a:latin typeface="Arial" panose="020B0604020202020204" pitchFamily="34" charset="0"/>
                <a:cs typeface="Arial" panose="020B0604020202020204" pitchFamily="34" charset="0"/>
              </a:rPr>
              <a:t>Time to maximum </a:t>
            </a:r>
            <a:r>
              <a:rPr lang="en-GB" sz="2400" i="1" dirty="0">
                <a:solidFill>
                  <a:srgbClr val="000099"/>
                </a:solidFill>
                <a:latin typeface="Arial" panose="020B0604020202020204" pitchFamily="34" charset="0"/>
                <a:cs typeface="Arial" panose="020B0604020202020204" pitchFamily="34" charset="0"/>
              </a:rPr>
              <a:t>braking </a:t>
            </a:r>
            <a:r>
              <a:rPr lang="en-GB" sz="2400" i="1" dirty="0" smtClean="0">
                <a:solidFill>
                  <a:srgbClr val="000099"/>
                </a:solidFill>
                <a:latin typeface="Arial" panose="020B0604020202020204" pitchFamily="34" charset="0"/>
                <a:cs typeface="Arial" panose="020B0604020202020204" pitchFamily="34" charset="0"/>
              </a:rPr>
              <a:t>reduced. </a:t>
            </a:r>
          </a:p>
          <a:p>
            <a:pPr marL="342900" lvl="1" indent="0">
              <a:spcBef>
                <a:spcPts val="0"/>
              </a:spcBef>
              <a:spcAft>
                <a:spcPts val="600"/>
              </a:spcAft>
              <a:buClr>
                <a:srgbClr val="FF0000"/>
              </a:buClr>
              <a:buNone/>
            </a:pPr>
            <a:r>
              <a:rPr lang="en-GB" sz="2400" i="1" dirty="0" smtClean="0">
                <a:solidFill>
                  <a:srgbClr val="000099"/>
                </a:solidFill>
                <a:latin typeface="Arial" panose="020B0604020202020204" pitchFamily="34" charset="0"/>
                <a:cs typeface="Arial" panose="020B0604020202020204" pitchFamily="34" charset="0"/>
              </a:rPr>
              <a:t>Braking pressure better managed (manual </a:t>
            </a:r>
            <a:r>
              <a:rPr lang="en-GB" sz="2400" i="1" dirty="0">
                <a:solidFill>
                  <a:srgbClr val="000099"/>
                </a:solidFill>
                <a:latin typeface="Arial" panose="020B0604020202020204" pitchFamily="34" charset="0"/>
                <a:cs typeface="Arial" panose="020B0604020202020204" pitchFamily="34" charset="0"/>
              </a:rPr>
              <a:t>braking </a:t>
            </a:r>
            <a:r>
              <a:rPr lang="en-GB" sz="2400" i="1" dirty="0" smtClean="0">
                <a:solidFill>
                  <a:srgbClr val="000099"/>
                </a:solidFill>
                <a:latin typeface="Arial" panose="020B0604020202020204" pitchFamily="34" charset="0"/>
                <a:cs typeface="Arial" panose="020B0604020202020204" pitchFamily="34" charset="0"/>
              </a:rPr>
              <a:t>less efficient).</a:t>
            </a:r>
          </a:p>
          <a:p>
            <a:pPr>
              <a:spcBef>
                <a:spcPts val="0"/>
              </a:spcBef>
              <a:spcAft>
                <a:spcPts val="0"/>
              </a:spcAft>
            </a:pPr>
            <a:r>
              <a:rPr lang="en-US" b="1" dirty="0" smtClean="0">
                <a:solidFill>
                  <a:srgbClr val="000099"/>
                </a:solidFill>
                <a:latin typeface="Arial" panose="020B0604020202020204" pitchFamily="34" charset="0"/>
                <a:cs typeface="Arial" panose="020B0604020202020204" pitchFamily="34" charset="0"/>
              </a:rPr>
              <a:t>What </a:t>
            </a:r>
            <a:r>
              <a:rPr lang="en-US" b="1" dirty="0">
                <a:solidFill>
                  <a:srgbClr val="000099"/>
                </a:solidFill>
                <a:latin typeface="Arial" panose="020B0604020202020204" pitchFamily="34" charset="0"/>
                <a:cs typeface="Arial" panose="020B0604020202020204" pitchFamily="34" charset="0"/>
              </a:rPr>
              <a:t>could happen</a:t>
            </a:r>
            <a:r>
              <a:rPr lang="en-US" b="1" dirty="0" smtClean="0">
                <a:solidFill>
                  <a:srgbClr val="000099"/>
                </a:solidFill>
                <a:latin typeface="Arial" panose="020B0604020202020204" pitchFamily="34" charset="0"/>
                <a:cs typeface="Arial" panose="020B0604020202020204" pitchFamily="34" charset="0"/>
              </a:rPr>
              <a:t>?</a:t>
            </a:r>
          </a:p>
          <a:p>
            <a:pPr marL="342900" lvl="1" indent="0">
              <a:spcBef>
                <a:spcPts val="0"/>
              </a:spcBef>
              <a:spcAft>
                <a:spcPts val="0"/>
              </a:spcAft>
              <a:buClr>
                <a:srgbClr val="FF0000"/>
              </a:buClr>
              <a:buNone/>
            </a:pPr>
            <a:r>
              <a:rPr lang="en-US" sz="2400" dirty="0">
                <a:solidFill>
                  <a:srgbClr val="000099"/>
                </a:solidFill>
                <a:latin typeface="Arial" panose="020B0604020202020204" pitchFamily="34" charset="0"/>
                <a:cs typeface="Arial" panose="020B0604020202020204" pitchFamily="34" charset="0"/>
              </a:rPr>
              <a:t>RTO mode not </a:t>
            </a:r>
            <a:r>
              <a:rPr lang="en-US" sz="2400" dirty="0" smtClean="0">
                <a:solidFill>
                  <a:srgbClr val="000099"/>
                </a:solidFill>
                <a:latin typeface="Arial" panose="020B0604020202020204" pitchFamily="34" charset="0"/>
                <a:cs typeface="Arial" panose="020B0604020202020204" pitchFamily="34" charset="0"/>
              </a:rPr>
              <a:t>set</a:t>
            </a:r>
            <a:endParaRPr lang="en-US" sz="2400" dirty="0">
              <a:solidFill>
                <a:srgbClr val="000099"/>
              </a:solidFill>
              <a:latin typeface="Arial" panose="020B0604020202020204" pitchFamily="34" charset="0"/>
              <a:cs typeface="Arial" panose="020B0604020202020204" pitchFamily="34" charset="0"/>
            </a:endParaRPr>
          </a:p>
          <a:p>
            <a:pPr marL="342900" lvl="1" indent="0">
              <a:spcBef>
                <a:spcPts val="0"/>
              </a:spcBef>
              <a:spcAft>
                <a:spcPts val="450"/>
              </a:spcAft>
              <a:buClr>
                <a:srgbClr val="FF0000"/>
              </a:buClr>
              <a:buNone/>
            </a:pPr>
            <a:r>
              <a:rPr lang="en-US" sz="2400" dirty="0">
                <a:solidFill>
                  <a:srgbClr val="000099"/>
                </a:solidFill>
                <a:latin typeface="Arial" panose="020B0604020202020204" pitchFamily="34" charset="0"/>
                <a:cs typeface="Arial" panose="020B0604020202020204" pitchFamily="34" charset="0"/>
              </a:rPr>
              <a:t>Reverting to manual braking </a:t>
            </a:r>
            <a:r>
              <a:rPr lang="en-US" sz="2400" dirty="0" smtClean="0">
                <a:solidFill>
                  <a:srgbClr val="000099"/>
                </a:solidFill>
                <a:latin typeface="Arial" panose="020B0604020202020204" pitchFamily="34" charset="0"/>
                <a:cs typeface="Arial" panose="020B0604020202020204" pitchFamily="34" charset="0"/>
              </a:rPr>
              <a:t>at </a:t>
            </a:r>
            <a:r>
              <a:rPr lang="en-US" sz="2400" dirty="0">
                <a:solidFill>
                  <a:srgbClr val="000099"/>
                </a:solidFill>
                <a:latin typeface="Arial" panose="020B0604020202020204" pitchFamily="34" charset="0"/>
                <a:cs typeface="Arial" panose="020B0604020202020204" pitchFamily="34" charset="0"/>
              </a:rPr>
              <a:t>high speed in case of </a:t>
            </a:r>
            <a:r>
              <a:rPr lang="en-US" sz="2400" dirty="0" smtClean="0">
                <a:solidFill>
                  <a:srgbClr val="000099"/>
                </a:solidFill>
                <a:latin typeface="Arial" panose="020B0604020202020204" pitchFamily="34" charset="0"/>
                <a:cs typeface="Arial" panose="020B0604020202020204" pitchFamily="34" charset="0"/>
              </a:rPr>
              <a:t>RTO</a:t>
            </a:r>
            <a:endParaRPr lang="en-US" b="1" dirty="0">
              <a:solidFill>
                <a:srgbClr val="000099"/>
              </a:solidFill>
              <a:latin typeface="Arial" panose="020B0604020202020204" pitchFamily="34" charset="0"/>
              <a:cs typeface="Arial" panose="020B0604020202020204" pitchFamily="34" charset="0"/>
            </a:endParaRPr>
          </a:p>
          <a:p>
            <a:pPr>
              <a:spcBef>
                <a:spcPts val="0"/>
              </a:spcBef>
              <a:spcAft>
                <a:spcPts val="0"/>
              </a:spcAft>
            </a:pPr>
            <a:r>
              <a:rPr lang="en-US" b="1" dirty="0">
                <a:solidFill>
                  <a:srgbClr val="000099"/>
                </a:solidFill>
                <a:latin typeface="Arial" panose="020B0604020202020204" pitchFamily="34" charset="0"/>
                <a:cs typeface="Arial" panose="020B0604020202020204" pitchFamily="34" charset="0"/>
              </a:rPr>
              <a:t>What should be monitored and how?</a:t>
            </a:r>
          </a:p>
          <a:p>
            <a:pPr marL="342900" lvl="1" indent="0">
              <a:spcBef>
                <a:spcPts val="0"/>
              </a:spcBef>
              <a:spcAft>
                <a:spcPts val="0"/>
              </a:spcAft>
              <a:buClr>
                <a:srgbClr val="FF0000"/>
              </a:buClr>
              <a:buNone/>
            </a:pPr>
            <a:r>
              <a:rPr lang="en-US" sz="2400" dirty="0" smtClean="0">
                <a:solidFill>
                  <a:srgbClr val="000099"/>
                </a:solidFill>
                <a:latin typeface="Arial" panose="020B0604020202020204" pitchFamily="34" charset="0"/>
                <a:cs typeface="Arial" panose="020B0604020202020204" pitchFamily="34" charset="0"/>
              </a:rPr>
              <a:t>TO without RTO mode </a:t>
            </a:r>
            <a:r>
              <a:rPr lang="en-US" sz="2400" dirty="0">
                <a:solidFill>
                  <a:srgbClr val="000099"/>
                </a:solidFill>
                <a:latin typeface="Arial" panose="020B0604020202020204" pitchFamily="34" charset="0"/>
                <a:cs typeface="Arial" panose="020B0604020202020204" pitchFamily="34" charset="0"/>
              </a:rPr>
              <a:t>and RTO </a:t>
            </a:r>
            <a:r>
              <a:rPr lang="en-US" sz="2400" dirty="0" smtClean="0">
                <a:solidFill>
                  <a:srgbClr val="000099"/>
                </a:solidFill>
                <a:latin typeface="Arial" panose="020B0604020202020204" pitchFamily="34" charset="0"/>
                <a:cs typeface="Arial" panose="020B0604020202020204" pitchFamily="34" charset="0"/>
              </a:rPr>
              <a:t>overridden at </a:t>
            </a:r>
            <a:r>
              <a:rPr lang="en-US" sz="2400" dirty="0">
                <a:solidFill>
                  <a:srgbClr val="000099"/>
                </a:solidFill>
                <a:latin typeface="Arial" panose="020B0604020202020204" pitchFamily="34" charset="0"/>
                <a:cs typeface="Arial" panose="020B0604020202020204" pitchFamily="34" charset="0"/>
              </a:rPr>
              <a:t>high </a:t>
            </a:r>
            <a:r>
              <a:rPr lang="en-US" sz="2400" dirty="0" smtClean="0">
                <a:solidFill>
                  <a:srgbClr val="000099"/>
                </a:solidFill>
                <a:latin typeface="Arial" panose="020B0604020202020204" pitchFamily="34" charset="0"/>
                <a:cs typeface="Arial" panose="020B0604020202020204" pitchFamily="34" charset="0"/>
              </a:rPr>
              <a:t>speed</a:t>
            </a:r>
            <a:endParaRPr lang="en-US" sz="2400" dirty="0">
              <a:solidFill>
                <a:srgbClr val="000099"/>
              </a:solidFill>
              <a:latin typeface="Arial" panose="020B0604020202020204" pitchFamily="34" charset="0"/>
              <a:cs typeface="Arial" panose="020B0604020202020204" pitchFamily="34" charset="0"/>
            </a:endParaRPr>
          </a:p>
          <a:p>
            <a:pPr marL="342900" lvl="1" indent="0">
              <a:spcBef>
                <a:spcPts val="0"/>
              </a:spcBef>
              <a:spcAft>
                <a:spcPts val="450"/>
              </a:spcAft>
              <a:buClr>
                <a:srgbClr val="FF0000"/>
              </a:buClr>
              <a:buNone/>
            </a:pPr>
            <a:r>
              <a:rPr lang="en-US" sz="2400" dirty="0">
                <a:solidFill>
                  <a:srgbClr val="000099"/>
                </a:solidFill>
                <a:latin typeface="Arial" panose="020B0604020202020204" pitchFamily="34" charset="0"/>
                <a:cs typeface="Arial" panose="020B0604020202020204" pitchFamily="34" charset="0"/>
              </a:rPr>
              <a:t>FDM for </a:t>
            </a:r>
            <a:r>
              <a:rPr lang="en-US" sz="2400" dirty="0" smtClean="0">
                <a:solidFill>
                  <a:srgbClr val="000099"/>
                </a:solidFill>
                <a:latin typeface="Arial" panose="020B0604020202020204" pitchFamily="34" charset="0"/>
                <a:cs typeface="Arial" panose="020B0604020202020204" pitchFamily="34" charset="0"/>
              </a:rPr>
              <a:t>daily </a:t>
            </a:r>
            <a:r>
              <a:rPr lang="en-US" sz="2400" dirty="0">
                <a:solidFill>
                  <a:srgbClr val="000099"/>
                </a:solidFill>
                <a:latin typeface="Arial" panose="020B0604020202020204" pitchFamily="34" charset="0"/>
                <a:cs typeface="Arial" panose="020B0604020202020204" pitchFamily="34" charset="0"/>
              </a:rPr>
              <a:t>flight or FDM + Pilot report </a:t>
            </a:r>
            <a:r>
              <a:rPr lang="en-US" sz="2400" dirty="0" smtClean="0">
                <a:solidFill>
                  <a:srgbClr val="000099"/>
                </a:solidFill>
                <a:latin typeface="Arial" panose="020B0604020202020204" pitchFamily="34" charset="0"/>
                <a:cs typeface="Arial" panose="020B0604020202020204" pitchFamily="34" charset="0"/>
              </a:rPr>
              <a:t>(if high speed RTO)</a:t>
            </a:r>
            <a:endParaRPr lang="en-US" sz="2400" dirty="0">
              <a:solidFill>
                <a:srgbClr val="000099"/>
              </a:solidFill>
              <a:latin typeface="Arial" panose="020B0604020202020204" pitchFamily="34" charset="0"/>
              <a:cs typeface="Arial" panose="020B0604020202020204" pitchFamily="34" charset="0"/>
            </a:endParaRPr>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6016" y="2098617"/>
            <a:ext cx="1985962" cy="1293019"/>
          </a:xfrm>
          <a:prstGeom prst="rect">
            <a:avLst/>
          </a:prstGeom>
        </p:spPr>
      </p:pic>
      <p:sp>
        <p:nvSpPr>
          <p:cNvPr id="2" name="Titre 1"/>
          <p:cNvSpPr>
            <a:spLocks noGrp="1"/>
          </p:cNvSpPr>
          <p:nvPr>
            <p:ph type="title"/>
          </p:nvPr>
        </p:nvSpPr>
        <p:spPr>
          <a:xfrm>
            <a:off x="216024" y="1268760"/>
            <a:ext cx="8460432" cy="646331"/>
          </a:xfrm>
          <a:noFill/>
        </p:spPr>
        <p:txBody>
          <a:bodyPr>
            <a:normAutofit/>
          </a:bodyPr>
          <a:lstStyle/>
          <a:p>
            <a:pPr lvl="0"/>
            <a:r>
              <a:rPr lang="en-GB" sz="2700" b="1" dirty="0">
                <a:solidFill>
                  <a:srgbClr val="000099"/>
                </a:solidFill>
                <a:latin typeface="Arial" panose="020B0604020202020204" pitchFamily="34" charset="0"/>
                <a:cs typeface="Arial" panose="020B0604020202020204" pitchFamily="34" charset="0"/>
              </a:rPr>
              <a:t>Automation and Runway Excursion (RE) risk</a:t>
            </a:r>
            <a:endParaRPr lang="fr-FR" sz="2700" dirty="0">
              <a:solidFill>
                <a:srgbClr val="000099"/>
              </a:solidFill>
              <a:latin typeface="Arial" panose="020B0604020202020204" pitchFamily="34" charset="0"/>
              <a:cs typeface="Arial" panose="020B0604020202020204" pitchFamily="34" charset="0"/>
            </a:endParaRPr>
          </a:p>
        </p:txBody>
      </p:sp>
      <p:sp>
        <p:nvSpPr>
          <p:cNvPr id="10" name="Date Placeholder 3"/>
          <p:cNvSpPr>
            <a:spLocks noGrp="1"/>
          </p:cNvSpPr>
          <p:nvPr>
            <p:ph type="dt" sz="half" idx="10"/>
          </p:nvPr>
        </p:nvSpPr>
        <p:spPr>
          <a:xfrm>
            <a:off x="5867400" y="6512768"/>
            <a:ext cx="3048000" cy="228600"/>
          </a:xfrm>
        </p:spPr>
        <p:txBody>
          <a:bodyPr/>
          <a:lstStyle/>
          <a:p>
            <a:r>
              <a:rPr lang="en-US" altLang="en-US" dirty="0" smtClean="0"/>
              <a:t>2/3 June 2015</a:t>
            </a:r>
            <a:endParaRPr lang="en-US" altLang="en-US" dirty="0"/>
          </a:p>
        </p:txBody>
      </p:sp>
      <p:sp>
        <p:nvSpPr>
          <p:cNvPr id="11" name="Footer Placeholder 4"/>
          <p:cNvSpPr>
            <a:spLocks noGrp="1"/>
          </p:cNvSpPr>
          <p:nvPr>
            <p:ph type="ftr" sz="quarter" idx="11"/>
          </p:nvPr>
        </p:nvSpPr>
        <p:spPr>
          <a:xfrm>
            <a:off x="152400" y="6512768"/>
            <a:ext cx="3124200" cy="228600"/>
          </a:xfrm>
        </p:spPr>
        <p:txBody>
          <a:bodyPr/>
          <a:lstStyle/>
          <a:p>
            <a:r>
              <a:rPr lang="en-US" altLang="en-US" dirty="0" smtClean="0"/>
              <a:t>Safety &amp; Automation Forum Brussels</a:t>
            </a:r>
            <a:endParaRPr lang="en-US" altLang="en-US" dirty="0"/>
          </a:p>
        </p:txBody>
      </p:sp>
    </p:spTree>
    <p:extLst>
      <p:ext uri="{BB962C8B-B14F-4D97-AF65-F5344CB8AC3E}">
        <p14:creationId xmlns:p14="http://schemas.microsoft.com/office/powerpoint/2010/main" val="36972375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7833" y="1342509"/>
            <a:ext cx="8334647" cy="646331"/>
          </a:xfrm>
        </p:spPr>
        <p:txBody>
          <a:bodyPr>
            <a:noAutofit/>
          </a:bodyPr>
          <a:lstStyle/>
          <a:p>
            <a:pPr lvl="0"/>
            <a:r>
              <a:rPr lang="en-GB" sz="2800" b="1" dirty="0">
                <a:solidFill>
                  <a:srgbClr val="000099"/>
                </a:solidFill>
                <a:latin typeface="Arial" panose="020B0604020202020204" pitchFamily="34" charset="0"/>
                <a:cs typeface="Arial" panose="020B0604020202020204" pitchFamily="34" charset="0"/>
              </a:rPr>
              <a:t>Automation and Runway Excursion (RE) risk</a:t>
            </a:r>
            <a:endParaRPr lang="fr-FR" sz="2800" dirty="0">
              <a:solidFill>
                <a:srgbClr val="000099"/>
              </a:solidFill>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557833" y="2037230"/>
            <a:ext cx="7902599" cy="4272090"/>
          </a:xfrm>
        </p:spPr>
        <p:txBody>
          <a:bodyPr>
            <a:normAutofit/>
          </a:bodyPr>
          <a:lstStyle/>
          <a:p>
            <a:pPr marL="0" indent="0">
              <a:spcBef>
                <a:spcPts val="0"/>
              </a:spcBef>
              <a:spcAft>
                <a:spcPts val="450"/>
              </a:spcAft>
              <a:buClr>
                <a:srgbClr val="FF0000"/>
              </a:buClr>
              <a:buNone/>
            </a:pPr>
            <a:r>
              <a:rPr lang="en-GB" sz="2625" b="1" dirty="0">
                <a:solidFill>
                  <a:srgbClr val="000099"/>
                </a:solidFill>
                <a:latin typeface="Arial" panose="020B0604020202020204" pitchFamily="34" charset="0"/>
                <a:cs typeface="Arial" panose="020B0604020202020204" pitchFamily="34" charset="0"/>
              </a:rPr>
              <a:t>Auto Throttle </a:t>
            </a:r>
            <a:r>
              <a:rPr lang="en-GB" sz="2625" b="1" dirty="0" smtClean="0">
                <a:solidFill>
                  <a:srgbClr val="000099"/>
                </a:solidFill>
                <a:latin typeface="Arial" panose="020B0604020202020204" pitchFamily="34" charset="0"/>
                <a:cs typeface="Arial" panose="020B0604020202020204" pitchFamily="34" charset="0"/>
              </a:rPr>
              <a:t>(ATH) or </a:t>
            </a:r>
            <a:r>
              <a:rPr lang="en-GB" sz="2625" b="1" dirty="0">
                <a:solidFill>
                  <a:srgbClr val="000099"/>
                </a:solidFill>
                <a:latin typeface="Arial" panose="020B0604020202020204" pitchFamily="34" charset="0"/>
                <a:cs typeface="Arial" panose="020B0604020202020204" pitchFamily="34" charset="0"/>
              </a:rPr>
              <a:t>Auto Thrust </a:t>
            </a:r>
            <a:r>
              <a:rPr lang="en-GB" sz="2625" b="1" dirty="0" smtClean="0">
                <a:solidFill>
                  <a:srgbClr val="000099"/>
                </a:solidFill>
                <a:latin typeface="Arial" panose="020B0604020202020204" pitchFamily="34" charset="0"/>
                <a:cs typeface="Arial" panose="020B0604020202020204" pitchFamily="34" charset="0"/>
              </a:rPr>
              <a:t>(ATHR) at TO</a:t>
            </a:r>
            <a:endParaRPr lang="en-GB" sz="2625" b="1" dirty="0">
              <a:solidFill>
                <a:srgbClr val="000099"/>
              </a:solidFill>
              <a:latin typeface="Arial" panose="020B0604020202020204" pitchFamily="34" charset="0"/>
              <a:cs typeface="Arial" panose="020B0604020202020204" pitchFamily="34" charset="0"/>
            </a:endParaRPr>
          </a:p>
          <a:p>
            <a:pPr marL="0" indent="0">
              <a:spcBef>
                <a:spcPts val="0"/>
              </a:spcBef>
              <a:spcAft>
                <a:spcPts val="0"/>
              </a:spcAft>
              <a:buClr>
                <a:srgbClr val="FF0000"/>
              </a:buClr>
              <a:buNone/>
            </a:pPr>
            <a:r>
              <a:rPr lang="en-GB" sz="2200" dirty="0" smtClean="0">
                <a:solidFill>
                  <a:srgbClr val="000099"/>
                </a:solidFill>
                <a:latin typeface="Arial" panose="020B0604020202020204" pitchFamily="34" charset="0"/>
                <a:cs typeface="Arial" panose="020B0604020202020204" pitchFamily="34" charset="0"/>
              </a:rPr>
              <a:t>Are we keeping ATH/ATHR </a:t>
            </a:r>
          </a:p>
          <a:p>
            <a:pPr marL="0" indent="0">
              <a:spcBef>
                <a:spcPts val="0"/>
              </a:spcBef>
              <a:spcAft>
                <a:spcPts val="0"/>
              </a:spcAft>
              <a:buClr>
                <a:srgbClr val="FF0000"/>
              </a:buClr>
              <a:buNone/>
            </a:pPr>
            <a:r>
              <a:rPr lang="en-GB" sz="2200" dirty="0" smtClean="0">
                <a:solidFill>
                  <a:srgbClr val="000099"/>
                </a:solidFill>
                <a:latin typeface="Arial" panose="020B0604020202020204" pitchFamily="34" charset="0"/>
                <a:cs typeface="Arial" panose="020B0604020202020204" pitchFamily="34" charset="0"/>
              </a:rPr>
              <a:t>mismanagement under control ?</a:t>
            </a:r>
          </a:p>
          <a:p>
            <a:pPr marL="0" indent="0">
              <a:lnSpc>
                <a:spcPct val="120000"/>
              </a:lnSpc>
              <a:spcBef>
                <a:spcPts val="0"/>
              </a:spcBef>
              <a:spcAft>
                <a:spcPts val="450"/>
              </a:spcAft>
              <a:buClr>
                <a:srgbClr val="FF0000"/>
              </a:buClr>
              <a:buNone/>
            </a:pPr>
            <a:endParaRPr lang="en-GB" sz="1300" b="1" dirty="0" smtClean="0">
              <a:solidFill>
                <a:srgbClr val="000099"/>
              </a:solidFill>
              <a:latin typeface="Arial" panose="020B0604020202020204" pitchFamily="34" charset="0"/>
              <a:cs typeface="Arial" panose="020B0604020202020204" pitchFamily="34" charset="0"/>
            </a:endParaRPr>
          </a:p>
          <a:p>
            <a:pPr marL="0" indent="0">
              <a:spcBef>
                <a:spcPts val="0"/>
              </a:spcBef>
              <a:spcAft>
                <a:spcPts val="0"/>
              </a:spcAft>
              <a:buClr>
                <a:srgbClr val="FF0000"/>
              </a:buClr>
              <a:buNone/>
            </a:pPr>
            <a:r>
              <a:rPr lang="en-GB" sz="2200" b="1" dirty="0" smtClean="0">
                <a:solidFill>
                  <a:srgbClr val="000099"/>
                </a:solidFill>
                <a:latin typeface="Arial" panose="020B0604020202020204" pitchFamily="34" charset="0"/>
                <a:cs typeface="Arial" panose="020B0604020202020204" pitchFamily="34" charset="0"/>
              </a:rPr>
              <a:t>What </a:t>
            </a:r>
            <a:r>
              <a:rPr lang="en-GB" sz="2200" b="1" dirty="0">
                <a:solidFill>
                  <a:srgbClr val="000099"/>
                </a:solidFill>
                <a:latin typeface="Arial" panose="020B0604020202020204" pitchFamily="34" charset="0"/>
                <a:cs typeface="Arial" panose="020B0604020202020204" pitchFamily="34" charset="0"/>
              </a:rPr>
              <a:t>could happen at take off?</a:t>
            </a:r>
          </a:p>
          <a:p>
            <a:pPr>
              <a:spcBef>
                <a:spcPts val="0"/>
              </a:spcBef>
              <a:spcAft>
                <a:spcPts val="0"/>
              </a:spcAft>
              <a:buClr>
                <a:srgbClr val="000099"/>
              </a:buClr>
            </a:pPr>
            <a:r>
              <a:rPr lang="en-GB" sz="1900" dirty="0">
                <a:solidFill>
                  <a:srgbClr val="000099"/>
                </a:solidFill>
                <a:latin typeface="Arial" panose="020B0604020202020204" pitchFamily="34" charset="0"/>
                <a:cs typeface="Arial" panose="020B0604020202020204" pitchFamily="34" charset="0"/>
              </a:rPr>
              <a:t>TOGA </a:t>
            </a:r>
            <a:r>
              <a:rPr lang="en-GB" sz="1900" dirty="0" smtClean="0">
                <a:solidFill>
                  <a:srgbClr val="000099"/>
                </a:solidFill>
                <a:latin typeface="Arial" panose="020B0604020202020204" pitchFamily="34" charset="0"/>
                <a:cs typeface="Arial" panose="020B0604020202020204" pitchFamily="34" charset="0"/>
              </a:rPr>
              <a:t>too </a:t>
            </a:r>
            <a:r>
              <a:rPr lang="en-GB" sz="1900" dirty="0">
                <a:solidFill>
                  <a:srgbClr val="000099"/>
                </a:solidFill>
                <a:latin typeface="Arial" panose="020B0604020202020204" pitchFamily="34" charset="0"/>
                <a:cs typeface="Arial" panose="020B0604020202020204" pitchFamily="34" charset="0"/>
              </a:rPr>
              <a:t>early &gt; uncontrollable thrust asymmetry and </a:t>
            </a:r>
            <a:r>
              <a:rPr lang="en-GB" sz="1900" dirty="0" err="1">
                <a:solidFill>
                  <a:srgbClr val="000099"/>
                </a:solidFill>
                <a:latin typeface="Arial" panose="020B0604020202020204" pitchFamily="34" charset="0"/>
                <a:cs typeface="Arial" panose="020B0604020202020204" pitchFamily="34" charset="0"/>
              </a:rPr>
              <a:t>rwy</a:t>
            </a:r>
            <a:r>
              <a:rPr lang="en-GB" sz="1900" dirty="0">
                <a:solidFill>
                  <a:srgbClr val="000099"/>
                </a:solidFill>
                <a:latin typeface="Arial" panose="020B0604020202020204" pitchFamily="34" charset="0"/>
                <a:cs typeface="Arial" panose="020B0604020202020204" pitchFamily="34" charset="0"/>
              </a:rPr>
              <a:t> veer off</a:t>
            </a:r>
          </a:p>
          <a:p>
            <a:pPr>
              <a:spcBef>
                <a:spcPts val="0"/>
              </a:spcBef>
              <a:spcAft>
                <a:spcPts val="0"/>
              </a:spcAft>
              <a:buClr>
                <a:srgbClr val="000099"/>
              </a:buClr>
            </a:pPr>
            <a:r>
              <a:rPr lang="en-GB" sz="1900" dirty="0">
                <a:solidFill>
                  <a:srgbClr val="000099"/>
                </a:solidFill>
                <a:latin typeface="Arial" panose="020B0604020202020204" pitchFamily="34" charset="0"/>
                <a:cs typeface="Arial" panose="020B0604020202020204" pitchFamily="34" charset="0"/>
              </a:rPr>
              <a:t>ATH not armed &gt; crew distractions &gt; critical errors</a:t>
            </a:r>
          </a:p>
          <a:p>
            <a:pPr>
              <a:spcBef>
                <a:spcPts val="0"/>
              </a:spcBef>
              <a:spcAft>
                <a:spcPts val="1200"/>
              </a:spcAft>
              <a:buClr>
                <a:srgbClr val="000099"/>
              </a:buClr>
            </a:pPr>
            <a:r>
              <a:rPr lang="en-GB" sz="1900" dirty="0">
                <a:solidFill>
                  <a:srgbClr val="000099"/>
                </a:solidFill>
                <a:latin typeface="Arial" panose="020B0604020202020204" pitchFamily="34" charset="0"/>
                <a:cs typeface="Arial" panose="020B0604020202020204" pitchFamily="34" charset="0"/>
              </a:rPr>
              <a:t>ATHR lever </a:t>
            </a:r>
            <a:r>
              <a:rPr lang="en-GB" sz="1900" dirty="0" smtClean="0">
                <a:solidFill>
                  <a:srgbClr val="000099"/>
                </a:solidFill>
                <a:latin typeface="Arial" panose="020B0604020202020204" pitchFamily="34" charset="0"/>
                <a:cs typeface="Arial" panose="020B0604020202020204" pitchFamily="34" charset="0"/>
              </a:rPr>
              <a:t>wrong </a:t>
            </a:r>
            <a:r>
              <a:rPr lang="en-GB" sz="1900" dirty="0">
                <a:solidFill>
                  <a:srgbClr val="000099"/>
                </a:solidFill>
                <a:latin typeface="Arial" panose="020B0604020202020204" pitchFamily="34" charset="0"/>
                <a:cs typeface="Arial" panose="020B0604020202020204" pitchFamily="34" charset="0"/>
              </a:rPr>
              <a:t>detent &gt; inappropriate thrust and AP/FD </a:t>
            </a:r>
            <a:r>
              <a:rPr lang="en-GB" sz="1900" dirty="0" smtClean="0">
                <a:solidFill>
                  <a:srgbClr val="000099"/>
                </a:solidFill>
                <a:latin typeface="Arial" panose="020B0604020202020204" pitchFamily="34" charset="0"/>
                <a:cs typeface="Arial" panose="020B0604020202020204" pitchFamily="34" charset="0"/>
              </a:rPr>
              <a:t>mode</a:t>
            </a:r>
          </a:p>
          <a:p>
            <a:pPr marL="0" indent="0">
              <a:spcBef>
                <a:spcPts val="0"/>
              </a:spcBef>
              <a:spcAft>
                <a:spcPts val="450"/>
              </a:spcAft>
              <a:buClr>
                <a:srgbClr val="FF0000"/>
              </a:buClr>
              <a:buNone/>
            </a:pPr>
            <a:r>
              <a:rPr lang="en-GB" sz="2200" dirty="0" smtClean="0">
                <a:solidFill>
                  <a:srgbClr val="000099"/>
                </a:solidFill>
                <a:latin typeface="Arial" panose="020B0604020202020204" pitchFamily="34" charset="0"/>
                <a:cs typeface="Arial" panose="020B0604020202020204" pitchFamily="34" charset="0"/>
              </a:rPr>
              <a:t> </a:t>
            </a:r>
            <a:r>
              <a:rPr lang="en-GB" sz="2200" b="1" dirty="0" smtClean="0">
                <a:solidFill>
                  <a:srgbClr val="000099"/>
                </a:solidFill>
                <a:latin typeface="Arial" panose="020B0604020202020204" pitchFamily="34" charset="0"/>
                <a:cs typeface="Arial" panose="020B0604020202020204" pitchFamily="34" charset="0"/>
              </a:rPr>
              <a:t>What should be monitored and how?</a:t>
            </a:r>
          </a:p>
          <a:p>
            <a:pPr>
              <a:spcBef>
                <a:spcPts val="0"/>
              </a:spcBef>
              <a:spcAft>
                <a:spcPts val="0"/>
              </a:spcAft>
              <a:buClr>
                <a:srgbClr val="000099"/>
              </a:buClr>
            </a:pPr>
            <a:r>
              <a:rPr lang="en-GB" sz="1900" dirty="0" smtClean="0">
                <a:solidFill>
                  <a:srgbClr val="000099"/>
                </a:solidFill>
                <a:latin typeface="Arial" panose="020B0604020202020204" pitchFamily="34" charset="0"/>
                <a:cs typeface="Arial" panose="020B0604020202020204" pitchFamily="34" charset="0"/>
              </a:rPr>
              <a:t>Various ATH/ATHR mismanagements </a:t>
            </a:r>
            <a:r>
              <a:rPr lang="en-GB" sz="1900" dirty="0">
                <a:solidFill>
                  <a:srgbClr val="000099"/>
                </a:solidFill>
                <a:latin typeface="Arial" panose="020B0604020202020204" pitchFamily="34" charset="0"/>
                <a:cs typeface="Arial" panose="020B0604020202020204" pitchFamily="34" charset="0"/>
              </a:rPr>
              <a:t>through FDM program</a:t>
            </a:r>
          </a:p>
          <a:p>
            <a:pPr>
              <a:spcBef>
                <a:spcPts val="0"/>
              </a:spcBef>
              <a:spcAft>
                <a:spcPts val="0"/>
              </a:spcAft>
              <a:buClr>
                <a:srgbClr val="000099"/>
              </a:buClr>
            </a:pPr>
            <a:r>
              <a:rPr lang="en-GB" sz="1900" dirty="0">
                <a:solidFill>
                  <a:srgbClr val="000099"/>
                </a:solidFill>
                <a:latin typeface="Arial" panose="020B0604020202020204" pitchFamily="34" charset="0"/>
                <a:cs typeface="Arial" panose="020B0604020202020204" pitchFamily="34" charset="0"/>
              </a:rPr>
              <a:t>Quantitative data </a:t>
            </a:r>
            <a:r>
              <a:rPr lang="en-GB" sz="1900" dirty="0" smtClean="0">
                <a:solidFill>
                  <a:srgbClr val="000099"/>
                </a:solidFill>
                <a:latin typeface="Arial" panose="020B0604020202020204" pitchFamily="34" charset="0"/>
                <a:cs typeface="Arial" panose="020B0604020202020204" pitchFamily="34" charset="0"/>
              </a:rPr>
              <a:t>(FDM) complemented </a:t>
            </a:r>
            <a:r>
              <a:rPr lang="en-GB" sz="1900" dirty="0">
                <a:solidFill>
                  <a:srgbClr val="000099"/>
                </a:solidFill>
                <a:latin typeface="Arial" panose="020B0604020202020204" pitchFamily="34" charset="0"/>
                <a:cs typeface="Arial" panose="020B0604020202020204" pitchFamily="34" charset="0"/>
              </a:rPr>
              <a:t>with qualitative </a:t>
            </a:r>
            <a:r>
              <a:rPr lang="en-GB" sz="1900" dirty="0" smtClean="0">
                <a:solidFill>
                  <a:srgbClr val="000099"/>
                </a:solidFill>
                <a:latin typeface="Arial" panose="020B0604020202020204" pitchFamily="34" charset="0"/>
                <a:cs typeface="Arial" panose="020B0604020202020204" pitchFamily="34" charset="0"/>
              </a:rPr>
              <a:t>data (ASR)</a:t>
            </a:r>
            <a:endParaRPr lang="fr-FR" sz="1900" dirty="0">
              <a:solidFill>
                <a:srgbClr val="000099"/>
              </a:solidFill>
              <a:latin typeface="Arial" panose="020B0604020202020204" pitchFamily="34" charset="0"/>
              <a:cs typeface="Arial" panose="020B0604020202020204" pitchFamily="34" charset="0"/>
            </a:endParaRP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2492896"/>
            <a:ext cx="1728193" cy="969933"/>
          </a:xfrm>
          <a:prstGeom prst="rect">
            <a:avLst/>
          </a:prstGeom>
        </p:spPr>
      </p:pic>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0232" y="2492896"/>
            <a:ext cx="1656184" cy="972475"/>
          </a:xfrm>
          <a:prstGeom prst="rect">
            <a:avLst/>
          </a:prstGeom>
        </p:spPr>
      </p:pic>
      <p:sp>
        <p:nvSpPr>
          <p:cNvPr id="6" name="Date Placeholder 3"/>
          <p:cNvSpPr>
            <a:spLocks noGrp="1"/>
          </p:cNvSpPr>
          <p:nvPr>
            <p:ph type="dt" sz="half" idx="10"/>
          </p:nvPr>
        </p:nvSpPr>
        <p:spPr>
          <a:xfrm>
            <a:off x="5867400" y="6512768"/>
            <a:ext cx="3048000" cy="228600"/>
          </a:xfrm>
        </p:spPr>
        <p:txBody>
          <a:bodyPr/>
          <a:lstStyle/>
          <a:p>
            <a:r>
              <a:rPr lang="en-US" altLang="en-US" dirty="0" smtClean="0"/>
              <a:t>2/3 June 2015</a:t>
            </a:r>
            <a:endParaRPr lang="en-US" altLang="en-US" dirty="0"/>
          </a:p>
        </p:txBody>
      </p:sp>
      <p:sp>
        <p:nvSpPr>
          <p:cNvPr id="7" name="Footer Placeholder 4"/>
          <p:cNvSpPr>
            <a:spLocks noGrp="1"/>
          </p:cNvSpPr>
          <p:nvPr>
            <p:ph type="ftr" sz="quarter" idx="11"/>
          </p:nvPr>
        </p:nvSpPr>
        <p:spPr>
          <a:xfrm>
            <a:off x="152400" y="6512768"/>
            <a:ext cx="3124200" cy="228600"/>
          </a:xfrm>
        </p:spPr>
        <p:txBody>
          <a:bodyPr/>
          <a:lstStyle/>
          <a:p>
            <a:r>
              <a:rPr lang="en-US" altLang="en-US" dirty="0" smtClean="0"/>
              <a:t>Safety &amp; Automation Forum Brussels</a:t>
            </a:r>
            <a:endParaRPr lang="en-US" altLang="en-US" dirty="0"/>
          </a:p>
        </p:txBody>
      </p:sp>
    </p:spTree>
    <p:extLst>
      <p:ext uri="{BB962C8B-B14F-4D97-AF65-F5344CB8AC3E}">
        <p14:creationId xmlns:p14="http://schemas.microsoft.com/office/powerpoint/2010/main" val="35562883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e 7"/>
          <p:cNvGrpSpPr/>
          <p:nvPr/>
        </p:nvGrpSpPr>
        <p:grpSpPr>
          <a:xfrm>
            <a:off x="5602931" y="1484784"/>
            <a:ext cx="2484543" cy="2160240"/>
            <a:chOff x="5602931" y="1484784"/>
            <a:chExt cx="2484543" cy="2160240"/>
          </a:xfrm>
        </p:grpSpPr>
        <p:grpSp>
          <p:nvGrpSpPr>
            <p:cNvPr id="6" name="Groupe 5"/>
            <p:cNvGrpSpPr/>
            <p:nvPr/>
          </p:nvGrpSpPr>
          <p:grpSpPr>
            <a:xfrm>
              <a:off x="5602931" y="1484784"/>
              <a:ext cx="2484543" cy="2160240"/>
              <a:chOff x="6382870" y="1431552"/>
              <a:chExt cx="2761129" cy="1855414"/>
            </a:xfrm>
          </p:grpSpPr>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2870" y="1690688"/>
                <a:ext cx="2761129" cy="1596278"/>
              </a:xfrm>
              <a:prstGeom prst="rect">
                <a:avLst/>
              </a:prstGeom>
            </p:spPr>
          </p:pic>
          <p:sp>
            <p:nvSpPr>
              <p:cNvPr id="5" name="ZoneTexte 4"/>
              <p:cNvSpPr txBox="1"/>
              <p:nvPr/>
            </p:nvSpPr>
            <p:spPr>
              <a:xfrm>
                <a:off x="6382871" y="1431552"/>
                <a:ext cx="2761128" cy="382934"/>
              </a:xfrm>
              <a:prstGeom prst="rect">
                <a:avLst/>
              </a:prstGeom>
              <a:solidFill>
                <a:schemeClr val="bg1"/>
              </a:solidFill>
            </p:spPr>
            <p:txBody>
              <a:bodyPr wrap="square" rtlCol="0">
                <a:spAutoFit/>
              </a:bodyPr>
              <a:lstStyle/>
              <a:p>
                <a:endParaRPr lang="en-US" sz="1800" dirty="0"/>
              </a:p>
            </p:txBody>
          </p:sp>
        </p:grpSp>
        <p:sp>
          <p:nvSpPr>
            <p:cNvPr id="7" name="Rectangle 6"/>
            <p:cNvSpPr/>
            <p:nvPr/>
          </p:nvSpPr>
          <p:spPr>
            <a:xfrm>
              <a:off x="5602931" y="1930630"/>
              <a:ext cx="2484543" cy="502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re 1"/>
          <p:cNvSpPr>
            <a:spLocks noGrp="1"/>
          </p:cNvSpPr>
          <p:nvPr>
            <p:ph type="title"/>
          </p:nvPr>
        </p:nvSpPr>
        <p:spPr>
          <a:xfrm>
            <a:off x="467544" y="1342509"/>
            <a:ext cx="7886700" cy="646331"/>
          </a:xfrm>
        </p:spPr>
        <p:txBody>
          <a:bodyPr>
            <a:normAutofit/>
          </a:bodyPr>
          <a:lstStyle/>
          <a:p>
            <a:pPr lvl="0"/>
            <a:r>
              <a:rPr lang="en-GB" sz="2800" b="1" dirty="0">
                <a:solidFill>
                  <a:srgbClr val="000099"/>
                </a:solidFill>
                <a:latin typeface="Arial" panose="020B0604020202020204" pitchFamily="34" charset="0"/>
                <a:cs typeface="Arial" panose="020B0604020202020204" pitchFamily="34" charset="0"/>
              </a:rPr>
              <a:t>Automation and Runway Excursion (RE) risk</a:t>
            </a:r>
            <a:endParaRPr lang="fr-FR" sz="2800" dirty="0">
              <a:solidFill>
                <a:srgbClr val="000099"/>
              </a:solidFill>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467544" y="1988840"/>
            <a:ext cx="7619930" cy="4464496"/>
          </a:xfrm>
        </p:spPr>
        <p:txBody>
          <a:bodyPr>
            <a:normAutofit/>
          </a:bodyPr>
          <a:lstStyle/>
          <a:p>
            <a:pPr marL="0" indent="0">
              <a:spcBef>
                <a:spcPts val="0"/>
              </a:spcBef>
              <a:spcAft>
                <a:spcPts val="450"/>
              </a:spcAft>
              <a:buClr>
                <a:srgbClr val="FF0000"/>
              </a:buClr>
              <a:buNone/>
            </a:pPr>
            <a:r>
              <a:rPr lang="en-GB" b="1" dirty="0">
                <a:solidFill>
                  <a:srgbClr val="000099"/>
                </a:solidFill>
                <a:latin typeface="Arial" panose="020B0604020202020204" pitchFamily="34" charset="0"/>
                <a:cs typeface="Arial" panose="020B0604020202020204" pitchFamily="34" charset="0"/>
              </a:rPr>
              <a:t>ROPS (Runway Overrun Prevention System) </a:t>
            </a:r>
            <a:endParaRPr lang="fr-FR" dirty="0">
              <a:solidFill>
                <a:srgbClr val="000099"/>
              </a:solidFill>
              <a:latin typeface="Arial" panose="020B0604020202020204" pitchFamily="34" charset="0"/>
              <a:cs typeface="Arial" panose="020B0604020202020204" pitchFamily="34" charset="0"/>
            </a:endParaRPr>
          </a:p>
          <a:p>
            <a:pPr marL="0" indent="0">
              <a:spcBef>
                <a:spcPts val="0"/>
              </a:spcBef>
              <a:spcAft>
                <a:spcPts val="450"/>
              </a:spcAft>
              <a:buClr>
                <a:srgbClr val="FF0000"/>
              </a:buClr>
              <a:buNone/>
            </a:pPr>
            <a:endParaRPr lang="en-GB" sz="825" b="1" dirty="0">
              <a:solidFill>
                <a:srgbClr val="000099"/>
              </a:solidFill>
              <a:latin typeface="Arial" panose="020B0604020202020204" pitchFamily="34" charset="0"/>
              <a:cs typeface="Arial" panose="020B0604020202020204" pitchFamily="34" charset="0"/>
            </a:endParaRPr>
          </a:p>
          <a:p>
            <a:pPr marL="0" indent="0">
              <a:spcBef>
                <a:spcPts val="0"/>
              </a:spcBef>
              <a:spcAft>
                <a:spcPts val="450"/>
              </a:spcAft>
              <a:buClr>
                <a:srgbClr val="FF0000"/>
              </a:buClr>
              <a:buNone/>
            </a:pPr>
            <a:r>
              <a:rPr lang="en-GB" b="1" dirty="0" smtClean="0">
                <a:solidFill>
                  <a:srgbClr val="000099"/>
                </a:solidFill>
                <a:latin typeface="Arial" panose="020B0604020202020204" pitchFamily="34" charset="0"/>
                <a:cs typeface="Arial" panose="020B0604020202020204" pitchFamily="34" charset="0"/>
              </a:rPr>
              <a:t>Are we getting the best from it?</a:t>
            </a:r>
            <a:endParaRPr lang="en-US" sz="600" dirty="0">
              <a:latin typeface="Arial" panose="020B0604020202020204" pitchFamily="34" charset="0"/>
              <a:cs typeface="Arial" panose="020B0604020202020204" pitchFamily="34" charset="0"/>
            </a:endParaRPr>
          </a:p>
          <a:p>
            <a:pPr>
              <a:spcBef>
                <a:spcPts val="0"/>
              </a:spcBef>
              <a:spcAft>
                <a:spcPts val="0"/>
              </a:spcAft>
            </a:pPr>
            <a:r>
              <a:rPr lang="en-US" sz="2000" b="1" dirty="0">
                <a:solidFill>
                  <a:srgbClr val="000099"/>
                </a:solidFill>
                <a:latin typeface="Arial" panose="020B0604020202020204" pitchFamily="34" charset="0"/>
                <a:cs typeface="Arial" panose="020B0604020202020204" pitchFamily="34" charset="0"/>
              </a:rPr>
              <a:t>Value of </a:t>
            </a:r>
            <a:r>
              <a:rPr lang="en-US" sz="2000" b="1" dirty="0" smtClean="0">
                <a:solidFill>
                  <a:srgbClr val="000099"/>
                </a:solidFill>
                <a:latin typeface="Arial" panose="020B0604020202020204" pitchFamily="34" charset="0"/>
                <a:cs typeface="Arial" panose="020B0604020202020204" pitchFamily="34" charset="0"/>
              </a:rPr>
              <a:t>ROPS</a:t>
            </a:r>
            <a:endParaRPr lang="en-US" sz="2000" dirty="0">
              <a:latin typeface="Arial" panose="020B0604020202020204" pitchFamily="34" charset="0"/>
              <a:cs typeface="Arial" panose="020B0604020202020204" pitchFamily="34" charset="0"/>
            </a:endParaRPr>
          </a:p>
          <a:p>
            <a:pPr marL="342900" lvl="1" indent="0">
              <a:spcBef>
                <a:spcPts val="0"/>
              </a:spcBef>
              <a:buClr>
                <a:srgbClr val="FF0000"/>
              </a:buClr>
              <a:buNone/>
            </a:pPr>
            <a:r>
              <a:rPr lang="en-GB" sz="1650" i="1" dirty="0" smtClean="0">
                <a:solidFill>
                  <a:srgbClr val="000099"/>
                </a:solidFill>
                <a:latin typeface="Arial" panose="020B0604020202020204" pitchFamily="34" charset="0"/>
                <a:cs typeface="Arial" panose="020B0604020202020204" pitchFamily="34" charset="0"/>
              </a:rPr>
              <a:t>Explicit warning. Key decision aid.</a:t>
            </a:r>
            <a:endParaRPr lang="en-GB" sz="1650" i="1" dirty="0">
              <a:solidFill>
                <a:srgbClr val="000099"/>
              </a:solidFill>
              <a:latin typeface="Arial" panose="020B0604020202020204" pitchFamily="34" charset="0"/>
              <a:cs typeface="Arial" panose="020B0604020202020204" pitchFamily="34" charset="0"/>
            </a:endParaRPr>
          </a:p>
          <a:p>
            <a:pPr marL="342900" lvl="1" indent="0">
              <a:spcBef>
                <a:spcPts val="0"/>
              </a:spcBef>
              <a:buClr>
                <a:srgbClr val="FF0000"/>
              </a:buClr>
              <a:buNone/>
            </a:pPr>
            <a:r>
              <a:rPr lang="en-GB" sz="1650" i="1" dirty="0">
                <a:solidFill>
                  <a:srgbClr val="000099"/>
                </a:solidFill>
                <a:latin typeface="Arial" panose="020B0604020202020204" pitchFamily="34" charset="0"/>
                <a:cs typeface="Arial" panose="020B0604020202020204" pitchFamily="34" charset="0"/>
              </a:rPr>
              <a:t>ROPS value depends on pilots reaction and decision</a:t>
            </a:r>
            <a:r>
              <a:rPr lang="en-GB" sz="1650" i="1" dirty="0" smtClean="0">
                <a:solidFill>
                  <a:srgbClr val="000099"/>
                </a:solidFill>
                <a:latin typeface="Arial" panose="020B0604020202020204" pitchFamily="34" charset="0"/>
                <a:cs typeface="Arial" panose="020B0604020202020204" pitchFamily="34" charset="0"/>
              </a:rPr>
              <a:t>.</a:t>
            </a:r>
          </a:p>
          <a:p>
            <a:pPr marL="342900" lvl="1" indent="0">
              <a:spcBef>
                <a:spcPts val="0"/>
              </a:spcBef>
              <a:buClr>
                <a:srgbClr val="FF0000"/>
              </a:buClr>
              <a:buNone/>
            </a:pPr>
            <a:endParaRPr lang="en-GB" sz="900" i="1" dirty="0">
              <a:solidFill>
                <a:srgbClr val="000099"/>
              </a:solidFill>
              <a:latin typeface="Arial" panose="020B0604020202020204" pitchFamily="34" charset="0"/>
              <a:cs typeface="Arial" panose="020B0604020202020204" pitchFamily="34" charset="0"/>
            </a:endParaRPr>
          </a:p>
          <a:p>
            <a:pPr>
              <a:spcBef>
                <a:spcPts val="0"/>
              </a:spcBef>
              <a:spcAft>
                <a:spcPts val="0"/>
              </a:spcAft>
            </a:pPr>
            <a:r>
              <a:rPr lang="en-US" sz="2000" b="1" dirty="0">
                <a:solidFill>
                  <a:srgbClr val="000099"/>
                </a:solidFill>
                <a:latin typeface="Arial" panose="020B0604020202020204" pitchFamily="34" charset="0"/>
                <a:cs typeface="Arial" panose="020B0604020202020204" pitchFamily="34" charset="0"/>
              </a:rPr>
              <a:t>What could happen </a:t>
            </a:r>
            <a:r>
              <a:rPr lang="en-US" sz="2000" b="1" dirty="0" smtClean="0">
                <a:solidFill>
                  <a:srgbClr val="000099"/>
                </a:solidFill>
                <a:latin typeface="Arial" panose="020B0604020202020204" pitchFamily="34" charset="0"/>
                <a:cs typeface="Arial" panose="020B0604020202020204" pitchFamily="34" charset="0"/>
              </a:rPr>
              <a:t>?</a:t>
            </a:r>
            <a:endParaRPr lang="en-US" sz="3200" b="1" dirty="0">
              <a:solidFill>
                <a:srgbClr val="000099"/>
              </a:solidFill>
              <a:latin typeface="Arial" panose="020B0604020202020204" pitchFamily="34" charset="0"/>
              <a:cs typeface="Arial" panose="020B0604020202020204" pitchFamily="34" charset="0"/>
            </a:endParaRPr>
          </a:p>
          <a:p>
            <a:pPr marL="0" indent="0">
              <a:spcBef>
                <a:spcPts val="0"/>
              </a:spcBef>
              <a:spcAft>
                <a:spcPts val="0"/>
              </a:spcAft>
              <a:buNone/>
            </a:pPr>
            <a:r>
              <a:rPr lang="en-US" sz="1800" dirty="0">
                <a:solidFill>
                  <a:srgbClr val="000099"/>
                </a:solidFill>
                <a:latin typeface="Arial" panose="020B0604020202020204" pitchFamily="34" charset="0"/>
                <a:cs typeface="Arial" panose="020B0604020202020204" pitchFamily="34" charset="0"/>
              </a:rPr>
              <a:t> </a:t>
            </a:r>
            <a:r>
              <a:rPr lang="en-US" sz="1800" dirty="0" smtClean="0">
                <a:solidFill>
                  <a:srgbClr val="000099"/>
                </a:solidFill>
                <a:latin typeface="Arial" panose="020B0604020202020204" pitchFamily="34" charset="0"/>
                <a:cs typeface="Arial" panose="020B0604020202020204" pitchFamily="34" charset="0"/>
              </a:rPr>
              <a:t>    Absence </a:t>
            </a:r>
            <a:r>
              <a:rPr lang="en-US" sz="1800" dirty="0">
                <a:solidFill>
                  <a:srgbClr val="000099"/>
                </a:solidFill>
                <a:latin typeface="Arial" panose="020B0604020202020204" pitchFamily="34" charset="0"/>
                <a:cs typeface="Arial" panose="020B0604020202020204" pitchFamily="34" charset="0"/>
              </a:rPr>
              <a:t>of reaction or wrong pilots reaction </a:t>
            </a:r>
          </a:p>
          <a:p>
            <a:pPr marL="342900" lvl="1" indent="0">
              <a:spcBef>
                <a:spcPts val="0"/>
              </a:spcBef>
              <a:spcAft>
                <a:spcPts val="450"/>
              </a:spcAft>
              <a:buClr>
                <a:srgbClr val="FF0000"/>
              </a:buClr>
              <a:buNone/>
            </a:pPr>
            <a:r>
              <a:rPr lang="en-US" sz="1800" dirty="0">
                <a:solidFill>
                  <a:srgbClr val="000099"/>
                </a:solidFill>
                <a:latin typeface="Arial" panose="020B0604020202020204" pitchFamily="34" charset="0"/>
                <a:cs typeface="Arial" panose="020B0604020202020204" pitchFamily="34" charset="0"/>
              </a:rPr>
              <a:t>Nuisance warnings or absence of warning</a:t>
            </a:r>
          </a:p>
          <a:p>
            <a:pPr>
              <a:spcBef>
                <a:spcPts val="0"/>
              </a:spcBef>
              <a:spcAft>
                <a:spcPts val="0"/>
              </a:spcAft>
            </a:pPr>
            <a:r>
              <a:rPr lang="en-US" sz="2000" b="1" dirty="0" smtClean="0">
                <a:solidFill>
                  <a:srgbClr val="000099"/>
                </a:solidFill>
                <a:latin typeface="Arial" panose="020B0604020202020204" pitchFamily="34" charset="0"/>
                <a:cs typeface="Arial" panose="020B0604020202020204" pitchFamily="34" charset="0"/>
              </a:rPr>
              <a:t>What </a:t>
            </a:r>
            <a:r>
              <a:rPr lang="en-US" sz="2000" b="1" dirty="0">
                <a:solidFill>
                  <a:srgbClr val="000099"/>
                </a:solidFill>
                <a:latin typeface="Arial" panose="020B0604020202020204" pitchFamily="34" charset="0"/>
                <a:cs typeface="Arial" panose="020B0604020202020204" pitchFamily="34" charset="0"/>
              </a:rPr>
              <a:t>should be monitored and how?</a:t>
            </a:r>
          </a:p>
          <a:p>
            <a:pPr marL="342900" lvl="1" indent="0">
              <a:spcBef>
                <a:spcPts val="0"/>
              </a:spcBef>
              <a:spcAft>
                <a:spcPts val="450"/>
              </a:spcAft>
              <a:buClr>
                <a:srgbClr val="FF0000"/>
              </a:buClr>
              <a:buNone/>
            </a:pPr>
            <a:r>
              <a:rPr lang="en-US" sz="1800" dirty="0" smtClean="0">
                <a:solidFill>
                  <a:srgbClr val="000099"/>
                </a:solidFill>
                <a:latin typeface="Arial" panose="020B0604020202020204" pitchFamily="34" charset="0"/>
                <a:cs typeface="Arial" panose="020B0604020202020204" pitchFamily="34" charset="0"/>
              </a:rPr>
              <a:t>ROPS activations + pilot </a:t>
            </a:r>
            <a:r>
              <a:rPr lang="en-US" sz="1800" dirty="0">
                <a:solidFill>
                  <a:srgbClr val="000099"/>
                </a:solidFill>
                <a:latin typeface="Arial" panose="020B0604020202020204" pitchFamily="34" charset="0"/>
                <a:cs typeface="Arial" panose="020B0604020202020204" pitchFamily="34" charset="0"/>
              </a:rPr>
              <a:t>reactions</a:t>
            </a:r>
          </a:p>
          <a:p>
            <a:pPr marL="342900" lvl="1" indent="0">
              <a:spcBef>
                <a:spcPts val="0"/>
              </a:spcBef>
              <a:spcAft>
                <a:spcPts val="450"/>
              </a:spcAft>
              <a:buClr>
                <a:srgbClr val="FF0000"/>
              </a:buClr>
              <a:buNone/>
            </a:pPr>
            <a:r>
              <a:rPr lang="en-US" sz="1800" dirty="0">
                <a:solidFill>
                  <a:srgbClr val="000099"/>
                </a:solidFill>
                <a:latin typeface="Arial" panose="020B0604020202020204" pitchFamily="34" charset="0"/>
                <a:cs typeface="Arial" panose="020B0604020202020204" pitchFamily="34" charset="0"/>
              </a:rPr>
              <a:t>FDM for monitoring daily flight or FDM + Pilot report in case of actual ROPS activation</a:t>
            </a:r>
          </a:p>
        </p:txBody>
      </p:sp>
      <p:sp>
        <p:nvSpPr>
          <p:cNvPr id="9" name="Date Placeholder 3"/>
          <p:cNvSpPr>
            <a:spLocks noGrp="1"/>
          </p:cNvSpPr>
          <p:nvPr>
            <p:ph type="dt" sz="half" idx="10"/>
          </p:nvPr>
        </p:nvSpPr>
        <p:spPr>
          <a:xfrm>
            <a:off x="5867400" y="6512768"/>
            <a:ext cx="3048000" cy="228600"/>
          </a:xfrm>
        </p:spPr>
        <p:txBody>
          <a:bodyPr/>
          <a:lstStyle/>
          <a:p>
            <a:r>
              <a:rPr lang="en-US" altLang="en-US" dirty="0" smtClean="0"/>
              <a:t>2/3 June 2015</a:t>
            </a:r>
            <a:endParaRPr lang="en-US" altLang="en-US" dirty="0"/>
          </a:p>
        </p:txBody>
      </p:sp>
      <p:sp>
        <p:nvSpPr>
          <p:cNvPr id="10" name="Footer Placeholder 4"/>
          <p:cNvSpPr>
            <a:spLocks noGrp="1"/>
          </p:cNvSpPr>
          <p:nvPr>
            <p:ph type="ftr" sz="quarter" idx="11"/>
          </p:nvPr>
        </p:nvSpPr>
        <p:spPr>
          <a:xfrm>
            <a:off x="152400" y="6512768"/>
            <a:ext cx="3124200" cy="228600"/>
          </a:xfrm>
        </p:spPr>
        <p:txBody>
          <a:bodyPr/>
          <a:lstStyle/>
          <a:p>
            <a:r>
              <a:rPr lang="en-US" altLang="en-US" dirty="0" smtClean="0"/>
              <a:t>Safety &amp; Automation Forum Brussels</a:t>
            </a:r>
            <a:endParaRPr lang="en-US" altLang="en-US" dirty="0"/>
          </a:p>
        </p:txBody>
      </p:sp>
    </p:spTree>
    <p:extLst>
      <p:ext uri="{BB962C8B-B14F-4D97-AF65-F5344CB8AC3E}">
        <p14:creationId xmlns:p14="http://schemas.microsoft.com/office/powerpoint/2010/main" val="3506378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9841" y="1342509"/>
            <a:ext cx="7886700" cy="646331"/>
          </a:xfrm>
        </p:spPr>
        <p:txBody>
          <a:bodyPr>
            <a:normAutofit/>
          </a:bodyPr>
          <a:lstStyle/>
          <a:p>
            <a:pPr lvl="0"/>
            <a:r>
              <a:rPr lang="en-GB" sz="2700" b="1" dirty="0">
                <a:solidFill>
                  <a:srgbClr val="000099"/>
                </a:solidFill>
                <a:latin typeface="Arial" panose="020B0604020202020204" pitchFamily="34" charset="0"/>
                <a:cs typeface="Arial" panose="020B0604020202020204" pitchFamily="34" charset="0"/>
              </a:rPr>
              <a:t>Automation and Mid Air Collision (MAC) risk</a:t>
            </a:r>
            <a:endParaRPr lang="fr-FR" sz="2700" dirty="0">
              <a:solidFill>
                <a:srgbClr val="000099"/>
              </a:solidFill>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629841" y="1945146"/>
            <a:ext cx="8093939" cy="4292165"/>
          </a:xfrm>
        </p:spPr>
        <p:txBody>
          <a:bodyPr>
            <a:normAutofit fontScale="92500" lnSpcReduction="10000"/>
          </a:bodyPr>
          <a:lstStyle/>
          <a:p>
            <a:pPr marL="0" indent="0">
              <a:spcBef>
                <a:spcPts val="0"/>
              </a:spcBef>
              <a:spcAft>
                <a:spcPts val="450"/>
              </a:spcAft>
              <a:buClr>
                <a:srgbClr val="FF0000"/>
              </a:buClr>
              <a:buNone/>
            </a:pPr>
            <a:r>
              <a:rPr lang="en-GB" sz="2800" b="1" dirty="0">
                <a:solidFill>
                  <a:srgbClr val="000099"/>
                </a:solidFill>
                <a:latin typeface="Arial" panose="020B0604020202020204" pitchFamily="34" charset="0"/>
                <a:cs typeface="Arial" panose="020B0604020202020204" pitchFamily="34" charset="0"/>
              </a:rPr>
              <a:t>T</a:t>
            </a:r>
            <a:r>
              <a:rPr lang="en-GB" sz="2800" b="1" dirty="0" smtClean="0">
                <a:solidFill>
                  <a:srgbClr val="000099"/>
                </a:solidFill>
                <a:latin typeface="Arial" panose="020B0604020202020204" pitchFamily="34" charset="0"/>
                <a:cs typeface="Arial" panose="020B0604020202020204" pitchFamily="34" charset="0"/>
              </a:rPr>
              <a:t>CAS (</a:t>
            </a:r>
            <a:r>
              <a:rPr lang="en-GB" sz="2800" b="1" dirty="0">
                <a:solidFill>
                  <a:srgbClr val="000099"/>
                </a:solidFill>
                <a:latin typeface="Arial" panose="020B0604020202020204" pitchFamily="34" charset="0"/>
                <a:cs typeface="Arial" panose="020B0604020202020204" pitchFamily="34" charset="0"/>
              </a:rPr>
              <a:t>Airborne Collision Avoidance System</a:t>
            </a:r>
            <a:r>
              <a:rPr lang="en-GB" sz="2800" b="1" dirty="0" smtClean="0">
                <a:solidFill>
                  <a:srgbClr val="000099"/>
                </a:solidFill>
                <a:latin typeface="Arial" panose="020B0604020202020204" pitchFamily="34" charset="0"/>
                <a:cs typeface="Arial" panose="020B0604020202020204" pitchFamily="34" charset="0"/>
              </a:rPr>
              <a:t>)</a:t>
            </a:r>
            <a:endParaRPr lang="fr-FR" dirty="0">
              <a:solidFill>
                <a:srgbClr val="000099"/>
              </a:solidFill>
              <a:latin typeface="Arial" panose="020B0604020202020204" pitchFamily="34" charset="0"/>
              <a:cs typeface="Arial" panose="020B0604020202020204" pitchFamily="34" charset="0"/>
            </a:endParaRPr>
          </a:p>
          <a:p>
            <a:pPr marL="0" indent="0">
              <a:spcBef>
                <a:spcPts val="0"/>
              </a:spcBef>
              <a:spcAft>
                <a:spcPts val="450"/>
              </a:spcAft>
              <a:buClr>
                <a:srgbClr val="FF0000"/>
              </a:buClr>
              <a:buNone/>
            </a:pPr>
            <a:r>
              <a:rPr lang="en-GB" dirty="0">
                <a:solidFill>
                  <a:srgbClr val="000099"/>
                </a:solidFill>
                <a:latin typeface="Arial" panose="020B0604020202020204" pitchFamily="34" charset="0"/>
                <a:cs typeface="Arial" panose="020B0604020202020204" pitchFamily="34" charset="0"/>
              </a:rPr>
              <a:t>Are we getting the best from it?</a:t>
            </a:r>
          </a:p>
          <a:p>
            <a:pPr marL="0" indent="0">
              <a:spcBef>
                <a:spcPts val="0"/>
              </a:spcBef>
              <a:spcAft>
                <a:spcPts val="450"/>
              </a:spcAft>
              <a:buClr>
                <a:srgbClr val="FF0000"/>
              </a:buClr>
              <a:buNone/>
            </a:pPr>
            <a:endParaRPr lang="en-US" sz="1600" dirty="0" smtClean="0">
              <a:latin typeface="Arial" panose="020B0604020202020204" pitchFamily="34" charset="0"/>
              <a:cs typeface="Arial" panose="020B0604020202020204" pitchFamily="34" charset="0"/>
            </a:endParaRPr>
          </a:p>
          <a:p>
            <a:pPr>
              <a:spcBef>
                <a:spcPts val="0"/>
              </a:spcBef>
              <a:spcAft>
                <a:spcPts val="0"/>
              </a:spcAft>
            </a:pPr>
            <a:r>
              <a:rPr lang="en-US" b="1" dirty="0">
                <a:solidFill>
                  <a:srgbClr val="000099"/>
                </a:solidFill>
                <a:latin typeface="Arial" panose="020B0604020202020204" pitchFamily="34" charset="0"/>
                <a:cs typeface="Arial" panose="020B0604020202020204" pitchFamily="34" charset="0"/>
              </a:rPr>
              <a:t>Value of T</a:t>
            </a:r>
            <a:r>
              <a:rPr lang="en-US" b="1" dirty="0" smtClean="0">
                <a:solidFill>
                  <a:srgbClr val="000099"/>
                </a:solidFill>
                <a:latin typeface="Arial" panose="020B0604020202020204" pitchFamily="34" charset="0"/>
                <a:cs typeface="Arial" panose="020B0604020202020204" pitchFamily="34" charset="0"/>
              </a:rPr>
              <a:t>CAS</a:t>
            </a:r>
          </a:p>
          <a:p>
            <a:pPr marL="0" lvl="1" indent="0">
              <a:spcBef>
                <a:spcPts val="0"/>
              </a:spcBef>
              <a:spcAft>
                <a:spcPts val="1200"/>
              </a:spcAft>
              <a:buSzPct val="85000"/>
              <a:buNone/>
            </a:pPr>
            <a:r>
              <a:rPr lang="en-GB" i="1" dirty="0" smtClean="0">
                <a:solidFill>
                  <a:srgbClr val="000099"/>
                </a:solidFill>
                <a:latin typeface="Arial" panose="020B0604020202020204" pitchFamily="34" charset="0"/>
                <a:cs typeface="Arial" panose="020B0604020202020204" pitchFamily="34" charset="0"/>
              </a:rPr>
              <a:t>      Dependant </a:t>
            </a:r>
            <a:r>
              <a:rPr lang="en-GB" i="1" dirty="0">
                <a:solidFill>
                  <a:srgbClr val="000099"/>
                </a:solidFill>
                <a:latin typeface="Arial" panose="020B0604020202020204" pitchFamily="34" charset="0"/>
                <a:cs typeface="Arial" panose="020B0604020202020204" pitchFamily="34" charset="0"/>
              </a:rPr>
              <a:t>on T</a:t>
            </a:r>
            <a:r>
              <a:rPr lang="en-GB" i="1" dirty="0" smtClean="0">
                <a:solidFill>
                  <a:srgbClr val="000099"/>
                </a:solidFill>
                <a:latin typeface="Arial" panose="020B0604020202020204" pitchFamily="34" charset="0"/>
                <a:cs typeface="Arial" panose="020B0604020202020204" pitchFamily="34" charset="0"/>
              </a:rPr>
              <a:t>CAS </a:t>
            </a:r>
            <a:r>
              <a:rPr lang="en-GB" i="1" dirty="0">
                <a:solidFill>
                  <a:srgbClr val="000099"/>
                </a:solidFill>
                <a:latin typeface="Arial" panose="020B0604020202020204" pitchFamily="34" charset="0"/>
                <a:cs typeface="Arial" panose="020B0604020202020204" pitchFamily="34" charset="0"/>
              </a:rPr>
              <a:t>+ Pilots </a:t>
            </a:r>
            <a:r>
              <a:rPr lang="en-GB" i="1" dirty="0" smtClean="0">
                <a:solidFill>
                  <a:srgbClr val="000099"/>
                </a:solidFill>
                <a:latin typeface="Arial" panose="020B0604020202020204" pitchFamily="34" charset="0"/>
                <a:cs typeface="Arial" panose="020B0604020202020204" pitchFamily="34" charset="0"/>
              </a:rPr>
              <a:t>reactions</a:t>
            </a:r>
            <a:endParaRPr lang="en-US" sz="2400" b="1" dirty="0" smtClean="0">
              <a:solidFill>
                <a:srgbClr val="000099"/>
              </a:solidFill>
              <a:latin typeface="Arial" panose="020B0604020202020204" pitchFamily="34" charset="0"/>
              <a:cs typeface="Arial" panose="020B0604020202020204" pitchFamily="34" charset="0"/>
            </a:endParaRPr>
          </a:p>
          <a:p>
            <a:pPr>
              <a:spcBef>
                <a:spcPts val="0"/>
              </a:spcBef>
              <a:spcAft>
                <a:spcPts val="0"/>
              </a:spcAft>
            </a:pPr>
            <a:r>
              <a:rPr lang="en-US" b="1" dirty="0" smtClean="0">
                <a:solidFill>
                  <a:srgbClr val="000099"/>
                </a:solidFill>
                <a:latin typeface="Arial" panose="020B0604020202020204" pitchFamily="34" charset="0"/>
                <a:cs typeface="Arial" panose="020B0604020202020204" pitchFamily="34" charset="0"/>
              </a:rPr>
              <a:t>What </a:t>
            </a:r>
            <a:r>
              <a:rPr lang="en-US" b="1" dirty="0">
                <a:solidFill>
                  <a:srgbClr val="000099"/>
                </a:solidFill>
                <a:latin typeface="Arial" panose="020B0604020202020204" pitchFamily="34" charset="0"/>
                <a:cs typeface="Arial" panose="020B0604020202020204" pitchFamily="34" charset="0"/>
              </a:rPr>
              <a:t>could happen </a:t>
            </a:r>
            <a:r>
              <a:rPr lang="en-US" b="1" dirty="0" smtClean="0">
                <a:solidFill>
                  <a:srgbClr val="000099"/>
                </a:solidFill>
                <a:latin typeface="Arial" panose="020B0604020202020204" pitchFamily="34" charset="0"/>
                <a:cs typeface="Arial" panose="020B0604020202020204" pitchFamily="34" charset="0"/>
              </a:rPr>
              <a:t>?</a:t>
            </a:r>
          </a:p>
          <a:p>
            <a:pPr marL="342900" lvl="1" indent="0">
              <a:spcBef>
                <a:spcPts val="0"/>
              </a:spcBef>
              <a:spcAft>
                <a:spcPts val="450"/>
              </a:spcAft>
              <a:buClr>
                <a:srgbClr val="FF0000"/>
              </a:buClr>
              <a:buNone/>
            </a:pPr>
            <a:r>
              <a:rPr lang="en-US" dirty="0">
                <a:solidFill>
                  <a:srgbClr val="000099"/>
                </a:solidFill>
                <a:latin typeface="Arial" panose="020B0604020202020204" pitchFamily="34" charset="0"/>
                <a:cs typeface="Arial" panose="020B0604020202020204" pitchFamily="34" charset="0"/>
              </a:rPr>
              <a:t>Absence of reaction or wrong pilots reaction </a:t>
            </a:r>
          </a:p>
          <a:p>
            <a:pPr marL="342900" lvl="1" indent="0">
              <a:spcBef>
                <a:spcPts val="0"/>
              </a:spcBef>
              <a:spcAft>
                <a:spcPts val="1200"/>
              </a:spcAft>
              <a:buClr>
                <a:srgbClr val="FF0000"/>
              </a:buClr>
              <a:buNone/>
            </a:pPr>
            <a:r>
              <a:rPr lang="en-US" dirty="0">
                <a:solidFill>
                  <a:srgbClr val="000099"/>
                </a:solidFill>
                <a:latin typeface="Arial" panose="020B0604020202020204" pitchFamily="34" charset="0"/>
                <a:cs typeface="Arial" panose="020B0604020202020204" pitchFamily="34" charset="0"/>
              </a:rPr>
              <a:t>Nuisance warnings or absence of </a:t>
            </a:r>
            <a:r>
              <a:rPr lang="en-US" dirty="0" smtClean="0">
                <a:solidFill>
                  <a:srgbClr val="000099"/>
                </a:solidFill>
                <a:latin typeface="Arial" panose="020B0604020202020204" pitchFamily="34" charset="0"/>
                <a:cs typeface="Arial" panose="020B0604020202020204" pitchFamily="34" charset="0"/>
              </a:rPr>
              <a:t>warning</a:t>
            </a:r>
            <a:endParaRPr lang="en-US" sz="2300" b="1" dirty="0">
              <a:solidFill>
                <a:srgbClr val="000099"/>
              </a:solidFill>
              <a:latin typeface="Arial" panose="020B0604020202020204" pitchFamily="34" charset="0"/>
              <a:cs typeface="Arial" panose="020B0604020202020204" pitchFamily="34" charset="0"/>
            </a:endParaRPr>
          </a:p>
          <a:p>
            <a:pPr>
              <a:spcBef>
                <a:spcPts val="0"/>
              </a:spcBef>
              <a:spcAft>
                <a:spcPts val="0"/>
              </a:spcAft>
            </a:pPr>
            <a:r>
              <a:rPr lang="en-US" sz="2300" b="1" dirty="0">
                <a:solidFill>
                  <a:srgbClr val="000099"/>
                </a:solidFill>
                <a:latin typeface="Arial" panose="020B0604020202020204" pitchFamily="34" charset="0"/>
                <a:cs typeface="Arial" panose="020B0604020202020204" pitchFamily="34" charset="0"/>
              </a:rPr>
              <a:t>What should be monitored and how?</a:t>
            </a:r>
          </a:p>
          <a:p>
            <a:pPr marL="342900" lvl="1" indent="0">
              <a:spcBef>
                <a:spcPts val="0"/>
              </a:spcBef>
              <a:spcAft>
                <a:spcPts val="450"/>
              </a:spcAft>
              <a:buClr>
                <a:srgbClr val="FF0000"/>
              </a:buClr>
              <a:buNone/>
            </a:pPr>
            <a:r>
              <a:rPr lang="en-US" dirty="0">
                <a:solidFill>
                  <a:srgbClr val="000099"/>
                </a:solidFill>
                <a:latin typeface="Arial" panose="020B0604020202020204" pitchFamily="34" charset="0"/>
                <a:cs typeface="Arial" panose="020B0604020202020204" pitchFamily="34" charset="0"/>
              </a:rPr>
              <a:t>Any ACAS activation and pilot reactions</a:t>
            </a:r>
          </a:p>
          <a:p>
            <a:pPr marL="342900" lvl="1" indent="0">
              <a:spcBef>
                <a:spcPts val="0"/>
              </a:spcBef>
              <a:spcAft>
                <a:spcPts val="450"/>
              </a:spcAft>
              <a:buClr>
                <a:srgbClr val="FF0000"/>
              </a:buClr>
              <a:buNone/>
            </a:pPr>
            <a:r>
              <a:rPr lang="en-US" dirty="0">
                <a:solidFill>
                  <a:srgbClr val="000099"/>
                </a:solidFill>
                <a:latin typeface="Arial" panose="020B0604020202020204" pitchFamily="34" charset="0"/>
                <a:cs typeface="Arial" panose="020B0604020202020204" pitchFamily="34" charset="0"/>
              </a:rPr>
              <a:t>FDM for </a:t>
            </a:r>
            <a:r>
              <a:rPr lang="en-US" dirty="0" smtClean="0">
                <a:solidFill>
                  <a:srgbClr val="000099"/>
                </a:solidFill>
                <a:latin typeface="Arial" panose="020B0604020202020204" pitchFamily="34" charset="0"/>
                <a:cs typeface="Arial" panose="020B0604020202020204" pitchFamily="34" charset="0"/>
              </a:rPr>
              <a:t>daily </a:t>
            </a:r>
            <a:r>
              <a:rPr lang="en-US" dirty="0">
                <a:solidFill>
                  <a:srgbClr val="000099"/>
                </a:solidFill>
                <a:latin typeface="Arial" panose="020B0604020202020204" pitchFamily="34" charset="0"/>
                <a:cs typeface="Arial" panose="020B0604020202020204" pitchFamily="34" charset="0"/>
              </a:rPr>
              <a:t>flight or FDM + Pilot report </a:t>
            </a:r>
            <a:r>
              <a:rPr lang="en-US" dirty="0" smtClean="0">
                <a:solidFill>
                  <a:srgbClr val="000099"/>
                </a:solidFill>
                <a:latin typeface="Arial" panose="020B0604020202020204" pitchFamily="34" charset="0"/>
                <a:cs typeface="Arial" panose="020B0604020202020204" pitchFamily="34" charset="0"/>
              </a:rPr>
              <a:t>if TCAS </a:t>
            </a:r>
            <a:r>
              <a:rPr lang="en-US" dirty="0">
                <a:solidFill>
                  <a:srgbClr val="000099"/>
                </a:solidFill>
                <a:latin typeface="Arial" panose="020B0604020202020204" pitchFamily="34" charset="0"/>
                <a:cs typeface="Arial" panose="020B0604020202020204" pitchFamily="34" charset="0"/>
              </a:rPr>
              <a:t>activation</a:t>
            </a:r>
          </a:p>
          <a:p>
            <a:pPr marL="342900" lvl="1" indent="0">
              <a:spcBef>
                <a:spcPts val="0"/>
              </a:spcBef>
              <a:spcAft>
                <a:spcPts val="450"/>
              </a:spcAft>
              <a:buClr>
                <a:srgbClr val="FF0000"/>
              </a:buClr>
              <a:buNone/>
            </a:pPr>
            <a:r>
              <a:rPr lang="en-US" dirty="0" smtClean="0">
                <a:solidFill>
                  <a:srgbClr val="000099"/>
                </a:solidFill>
                <a:latin typeface="Arial" panose="020B0604020202020204" pitchFamily="34" charset="0"/>
                <a:cs typeface="Arial" panose="020B0604020202020204" pitchFamily="34" charset="0"/>
              </a:rPr>
              <a:t>Combined analysis of FDM events + pilot </a:t>
            </a:r>
            <a:r>
              <a:rPr lang="en-US" dirty="0">
                <a:solidFill>
                  <a:srgbClr val="000099"/>
                </a:solidFill>
                <a:latin typeface="Arial" panose="020B0604020202020204" pitchFamily="34" charset="0"/>
                <a:cs typeface="Arial" panose="020B0604020202020204" pitchFamily="34" charset="0"/>
              </a:rPr>
              <a:t>report </a:t>
            </a:r>
            <a:r>
              <a:rPr lang="en-US" dirty="0" smtClean="0">
                <a:solidFill>
                  <a:srgbClr val="000099"/>
                </a:solidFill>
                <a:latin typeface="Arial" panose="020B0604020202020204" pitchFamily="34" charset="0"/>
                <a:cs typeface="Arial" panose="020B0604020202020204" pitchFamily="34" charset="0"/>
              </a:rPr>
              <a:t>+ ATC report</a:t>
            </a:r>
            <a:endParaRPr lang="en-US" dirty="0">
              <a:solidFill>
                <a:srgbClr val="000099"/>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3"/>
          <a:stretch>
            <a:fillRect/>
          </a:stretch>
        </p:blipFill>
        <p:spPr>
          <a:xfrm>
            <a:off x="5580112" y="2336384"/>
            <a:ext cx="1505728" cy="1193470"/>
          </a:xfrm>
          <a:prstGeom prst="rect">
            <a:avLst/>
          </a:prstGeom>
        </p:spPr>
      </p:pic>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4835" y="2336383"/>
            <a:ext cx="1217825" cy="1193470"/>
          </a:xfrm>
          <a:prstGeom prst="rect">
            <a:avLst/>
          </a:prstGeom>
        </p:spPr>
      </p:pic>
      <p:sp>
        <p:nvSpPr>
          <p:cNvPr id="6" name="Date Placeholder 3"/>
          <p:cNvSpPr>
            <a:spLocks noGrp="1"/>
          </p:cNvSpPr>
          <p:nvPr>
            <p:ph type="dt" sz="half" idx="10"/>
          </p:nvPr>
        </p:nvSpPr>
        <p:spPr>
          <a:xfrm>
            <a:off x="5867400" y="6512768"/>
            <a:ext cx="3048000" cy="228600"/>
          </a:xfrm>
        </p:spPr>
        <p:txBody>
          <a:bodyPr/>
          <a:lstStyle/>
          <a:p>
            <a:r>
              <a:rPr lang="en-US" altLang="en-US" dirty="0" smtClean="0"/>
              <a:t>2/3 June 2015</a:t>
            </a:r>
            <a:endParaRPr lang="en-US" altLang="en-US" dirty="0"/>
          </a:p>
        </p:txBody>
      </p:sp>
      <p:sp>
        <p:nvSpPr>
          <p:cNvPr id="8" name="Footer Placeholder 4"/>
          <p:cNvSpPr>
            <a:spLocks noGrp="1"/>
          </p:cNvSpPr>
          <p:nvPr>
            <p:ph type="ftr" sz="quarter" idx="11"/>
          </p:nvPr>
        </p:nvSpPr>
        <p:spPr>
          <a:xfrm>
            <a:off x="152400" y="6512768"/>
            <a:ext cx="3124200" cy="228600"/>
          </a:xfrm>
        </p:spPr>
        <p:txBody>
          <a:bodyPr/>
          <a:lstStyle/>
          <a:p>
            <a:r>
              <a:rPr lang="en-US" altLang="en-US" dirty="0" smtClean="0"/>
              <a:t>Safety &amp; Automation Forum Brussels</a:t>
            </a:r>
            <a:endParaRPr lang="en-US" altLang="en-US" dirty="0"/>
          </a:p>
        </p:txBody>
      </p:sp>
    </p:spTree>
    <p:extLst>
      <p:ext uri="{BB962C8B-B14F-4D97-AF65-F5344CB8AC3E}">
        <p14:creationId xmlns:p14="http://schemas.microsoft.com/office/powerpoint/2010/main" val="2540580772"/>
      </p:ext>
    </p:extLst>
  </p:cSld>
  <p:clrMapOvr>
    <a:masterClrMapping/>
  </p:clrMapOvr>
  <p:timing>
    <p:tnLst>
      <p:par>
        <p:cTn id="1" dur="indefinite" restart="never" nodeType="tmRoot"/>
      </p:par>
    </p:tnLst>
  </p:timing>
</p:sld>
</file>

<file path=ppt/theme/theme1.xml><?xml version="1.0" encoding="utf-8"?>
<a:theme xmlns:a="http://schemas.openxmlformats.org/drawingml/2006/main" name="IATA_standard_template_2015">
  <a:themeElements>
    <a:clrScheme name="">
      <a:dk1>
        <a:srgbClr val="0A4279"/>
      </a:dk1>
      <a:lt1>
        <a:srgbClr val="FFFFFF"/>
      </a:lt1>
      <a:dk2>
        <a:srgbClr val="0075BD"/>
      </a:dk2>
      <a:lt2>
        <a:srgbClr val="00305B"/>
      </a:lt2>
      <a:accent1>
        <a:srgbClr val="A6D7F5"/>
      </a:accent1>
      <a:accent2>
        <a:srgbClr val="A1BD00"/>
      </a:accent2>
      <a:accent3>
        <a:srgbClr val="FFFFFF"/>
      </a:accent3>
      <a:accent4>
        <a:srgbClr val="073766"/>
      </a:accent4>
      <a:accent5>
        <a:srgbClr val="D0E8F9"/>
      </a:accent5>
      <a:accent6>
        <a:srgbClr val="91AB00"/>
      </a:accent6>
      <a:hlink>
        <a:srgbClr val="0075BD"/>
      </a:hlink>
      <a:folHlink>
        <a:srgbClr val="6F359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A4279"/>
        </a:dk1>
        <a:lt1>
          <a:srgbClr val="FFFFFF"/>
        </a:lt1>
        <a:dk2>
          <a:srgbClr val="0075BD"/>
        </a:dk2>
        <a:lt2>
          <a:srgbClr val="00305B"/>
        </a:lt2>
        <a:accent1>
          <a:srgbClr val="A6D7F5"/>
        </a:accent1>
        <a:accent2>
          <a:srgbClr val="A1BD00"/>
        </a:accent2>
        <a:accent3>
          <a:srgbClr val="FFFFFF"/>
        </a:accent3>
        <a:accent4>
          <a:srgbClr val="073766"/>
        </a:accent4>
        <a:accent5>
          <a:srgbClr val="D0E8F9"/>
        </a:accent5>
        <a:accent6>
          <a:srgbClr val="91AB00"/>
        </a:accent6>
        <a:hlink>
          <a:srgbClr val="EF2C71"/>
        </a:hlink>
        <a:folHlink>
          <a:srgbClr val="6F359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100F7A80949D14CBA95E7075337F686" ma:contentTypeVersion="0" ma:contentTypeDescription="Create a new document." ma:contentTypeScope="" ma:versionID="2c9b97f6c79f141f2f6ca9bb042d36fe">
  <xsd:schema xmlns:xsd="http://www.w3.org/2001/XMLSchema" xmlns:xs="http://www.w3.org/2001/XMLSchema" xmlns:p="http://schemas.microsoft.com/office/2006/metadata/properties" xmlns:ns2="a00344dc-bdf6-4e67-9a5c-75a2c47401b5" targetNamespace="http://schemas.microsoft.com/office/2006/metadata/properties" ma:root="true" ma:fieldsID="ecb2cb8aa7ae9bd5d88d20276802f400" ns2:_="">
    <xsd:import namespace="a00344dc-bdf6-4e67-9a5c-75a2c47401b5"/>
    <xsd:element name="properties">
      <xsd:complexType>
        <xsd:sequence>
          <xsd:element name="documentManagement">
            <xsd:complexType>
              <xsd:all>
                <xsd:element ref="ns2:_dlc_DocId" minOccurs="0"/>
                <xsd:element ref="ns2:_dlc_DocIdUrl" minOccurs="0"/>
                <xsd:element ref="ns2:_dlc_DocIdPersistId" minOccurs="0"/>
                <xsd:element ref="ns2:TaxKeywordTaxHTFiel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0344dc-bdf6-4e67-9a5c-75a2c47401b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KeywordTaxHTField" ma:index="11" nillable="true" ma:taxonomy="true" ma:internalName="TaxKeywordTaxHTField" ma:taxonomyFieldName="TaxKeyword" ma:displayName="Enterprise Keywords" ma:readOnly="false" ma:fieldId="{23f27201-bee3-471e-b2e7-b64fd8b7ca38}" ma:taxonomyMulti="true" ma:sspId="c99f5b8b-db70-43e5-9ec9-ec028da59424" ma:termSetId="00000000-0000-0000-0000-000000000000" ma:anchorId="00000000-0000-0000-0000-000000000000" ma:open="true" ma:isKeyword="true">
      <xsd:complexType>
        <xsd:sequence>
          <xsd:element ref="pc:Terms" minOccurs="0" maxOccurs="1"/>
        </xsd:sequence>
      </xsd:complexType>
    </xsd:element>
    <xsd:element name="TaxCatchAll" ma:index="12" nillable="true" ma:displayName="Taxonomy Catch All Column" ma:hidden="true" ma:list="{47536d18-7b17-4327-b2c1-8f1944bbeb98}" ma:internalName="TaxCatchAll" ma:showField="CatchAllData" ma:web="a00344dc-bdf6-4e67-9a5c-75a2c47401b5">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47536d18-7b17-4327-b2c1-8f1944bbeb98}" ma:internalName="TaxCatchAllLabel" ma:readOnly="true" ma:showField="CatchAllDataLabel" ma:web="a00344dc-bdf6-4e67-9a5c-75a2c47401b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a00344dc-bdf6-4e67-9a5c-75a2c47401b5">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e3159b3e-8b49-4d0a-a8b1-1c78ae12ba47</TermId>
        </TermInfo>
        <TermInfo xmlns="http://schemas.microsoft.com/office/infopath/2007/PartnerControls">
          <TermName xmlns="http://schemas.microsoft.com/office/infopath/2007/PartnerControls">IATA70</TermName>
          <TermId xmlns="http://schemas.microsoft.com/office/infopath/2007/PartnerControls">a563e382-c171-4ff5-88d1-515e9106925a</TermId>
        </TermInfo>
        <TermInfo xmlns="http://schemas.microsoft.com/office/infopath/2007/PartnerControls">
          <TermName xmlns="http://schemas.microsoft.com/office/infopath/2007/PartnerControls">Powerpoint</TermName>
          <TermId xmlns="http://schemas.microsoft.com/office/infopath/2007/PartnerControls">58d2e4f3-1aff-4ab9-a211-062b4877cd54</TermId>
        </TermInfo>
      </Terms>
    </TaxKeywordTaxHTField>
    <TaxCatchAll xmlns="a00344dc-bdf6-4e67-9a5c-75a2c47401b5">
      <Value>45</Value>
      <Value>3383</Value>
      <Value>917</Value>
    </TaxCatchAll>
    <_dlc_DocId xmlns="a00344dc-bdf6-4e67-9a5c-75a2c47401b5">P6ENVMXR2M2C-855-1</_dlc_DocId>
    <_dlc_DocIdUrl xmlns="a00344dc-bdf6-4e67-9a5c-75a2c47401b5">
      <Url>https://intranet.iata.org/tools/communication-tools/_layouts/15/DocIdRedir.aspx?ID=P6ENVMXR2M2C-855-1</Url>
      <Description>P6ENVMXR2M2C-855-1</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471E129E-9CA1-4A7C-9B7A-3719C70CB116}">
  <ds:schemaRefs>
    <ds:schemaRef ds:uri="http://schemas.microsoft.com/sharepoint/v3/contenttype/forms"/>
  </ds:schemaRefs>
</ds:datastoreItem>
</file>

<file path=customXml/itemProps2.xml><?xml version="1.0" encoding="utf-8"?>
<ds:datastoreItem xmlns:ds="http://schemas.openxmlformats.org/officeDocument/2006/customXml" ds:itemID="{99EBD28F-C199-412D-A86E-4BE1B6F4AF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0344dc-bdf6-4e67-9a5c-75a2c47401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745F84F-B7F6-473B-ACB6-198310F86D3F}">
  <ds:schemaRefs>
    <ds:schemaRef ds:uri="http://schemas.microsoft.com/office/2006/metadata/properties"/>
    <ds:schemaRef ds:uri="http://schemas.microsoft.com/office/infopath/2007/PartnerControls"/>
    <ds:schemaRef ds:uri="a00344dc-bdf6-4e67-9a5c-75a2c47401b5"/>
    <ds:schemaRef ds:uri="http://purl.org/dc/terms/"/>
    <ds:schemaRef ds:uri="http://schemas.microsoft.com/office/2006/documentManagement/types"/>
    <ds:schemaRef ds:uri="http://purl.org/dc/elements/1.1/"/>
    <ds:schemaRef ds:uri="http://schemas.openxmlformats.org/package/2006/metadata/core-properties"/>
    <ds:schemaRef ds:uri="http://www.w3.org/XML/1998/namespace"/>
    <ds:schemaRef ds:uri="http://purl.org/dc/dcmitype/"/>
  </ds:schemaRefs>
</ds:datastoreItem>
</file>

<file path=customXml/itemProps4.xml><?xml version="1.0" encoding="utf-8"?>
<ds:datastoreItem xmlns:ds="http://schemas.openxmlformats.org/officeDocument/2006/customXml" ds:itemID="{5FF94B9D-B780-421A-9A4D-61E8AC0D57BC}">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0 IATA BdC Safety and Automation</Template>
  <TotalTime>359</TotalTime>
  <Words>2303</Words>
  <Application>Microsoft Office PowerPoint</Application>
  <PresentationFormat>Affichage à l'écran (4:3)</PresentationFormat>
  <Paragraphs>301</Paragraphs>
  <Slides>16</Slides>
  <Notes>16</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16</vt:i4>
      </vt:variant>
    </vt:vector>
  </HeadingPairs>
  <TitlesOfParts>
    <vt:vector size="20" baseType="lpstr">
      <vt:lpstr>Arial</vt:lpstr>
      <vt:lpstr>Times New Roman</vt:lpstr>
      <vt:lpstr>Wingdings</vt:lpstr>
      <vt:lpstr>IATA_standard_template_2015</vt:lpstr>
      <vt:lpstr>Safety and Automation “For a better use of safety data” </vt:lpstr>
      <vt:lpstr>Why automation safety data are poorly used?</vt:lpstr>
      <vt:lpstr>Why automation safety data are poorly used?</vt:lpstr>
      <vt:lpstr>Why automation safety data are poorly used?</vt:lpstr>
      <vt:lpstr>For a better use of automation safety data</vt:lpstr>
      <vt:lpstr>Automation and Runway Excursion (RE) risk</vt:lpstr>
      <vt:lpstr>Automation and Runway Excursion (RE) risk</vt:lpstr>
      <vt:lpstr>Automation and Runway Excursion (RE) risk</vt:lpstr>
      <vt:lpstr>Automation and Mid Air Collision (MAC) risk</vt:lpstr>
      <vt:lpstr>Automation and Mid Air Collision (MAC) risk</vt:lpstr>
      <vt:lpstr>Automation and Mid Air Collision (MAC) risk</vt:lpstr>
      <vt:lpstr>Automation and CFIT risk</vt:lpstr>
      <vt:lpstr>For a better use of automation safety data</vt:lpstr>
      <vt:lpstr>Présentation PowerPoint</vt:lpstr>
      <vt:lpstr>“For a better use of automation safety data”</vt:lpstr>
      <vt:lpstr>Présentation PowerPoint</vt:lpstr>
    </vt:vector>
  </TitlesOfParts>
  <Company>IATA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and Automation “For a better use of safety data”</dc:title>
  <dc:creator>Bertrrand de Courville</dc:creator>
  <cp:keywords>Template; Powerpoint; IATA70</cp:keywords>
  <cp:lastModifiedBy>Bertrrand de Courville</cp:lastModifiedBy>
  <cp:revision>83</cp:revision>
  <cp:lastPrinted>2015-06-02T05:30:10Z</cp:lastPrinted>
  <dcterms:created xsi:type="dcterms:W3CDTF">2015-05-19T14:54:04Z</dcterms:created>
  <dcterms:modified xsi:type="dcterms:W3CDTF">2015-06-02T12:05:02Z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PSDescription">
    <vt:lpwstr/>
  </property>
  <property fmtid="{D5CDD505-2E9C-101B-9397-08002B2CF9AE}" pid="3" name="Owner">
    <vt:lpwstr/>
  </property>
  <property fmtid="{D5CDD505-2E9C-101B-9397-08002B2CF9AE}" pid="4" name="Status">
    <vt:lpwstr/>
  </property>
  <property fmtid="{D5CDD505-2E9C-101B-9397-08002B2CF9AE}" pid="5" name="ContentTypeId">
    <vt:lpwstr>0x010100B100F7A80949D14CBA95E7075337F686</vt:lpwstr>
  </property>
  <property fmtid="{D5CDD505-2E9C-101B-9397-08002B2CF9AE}" pid="6" name="_dlc_DocIdItemGuid">
    <vt:lpwstr>c42b8222-ed1e-46eb-a3ee-dbb3bc3a44ec</vt:lpwstr>
  </property>
  <property fmtid="{D5CDD505-2E9C-101B-9397-08002B2CF9AE}" pid="7" name="TaxKeyword">
    <vt:lpwstr>45;#Template|e3159b3e-8b49-4d0a-a8b1-1c78ae12ba47;#3383;#IATA70|a563e382-c171-4ff5-88d1-515e9106925a;#917;#Powerpoint|58d2e4f3-1aff-4ab9-a211-062b4877cd54</vt:lpwstr>
  </property>
</Properties>
</file>