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Lst>
  <p:notesMasterIdLst>
    <p:notesMasterId r:id="rId19"/>
  </p:notesMasterIdLst>
  <p:handoutMasterIdLst>
    <p:handoutMasterId r:id="rId20"/>
  </p:handoutMasterIdLst>
  <p:sldIdLst>
    <p:sldId id="282" r:id="rId2"/>
    <p:sldId id="288" r:id="rId3"/>
    <p:sldId id="293" r:id="rId4"/>
    <p:sldId id="346" r:id="rId5"/>
    <p:sldId id="295" r:id="rId6"/>
    <p:sldId id="338" r:id="rId7"/>
    <p:sldId id="305" r:id="rId8"/>
    <p:sldId id="341" r:id="rId9"/>
    <p:sldId id="342" r:id="rId10"/>
    <p:sldId id="344" r:id="rId11"/>
    <p:sldId id="343" r:id="rId12"/>
    <p:sldId id="339" r:id="rId13"/>
    <p:sldId id="304" r:id="rId14"/>
    <p:sldId id="340" r:id="rId15"/>
    <p:sldId id="301" r:id="rId16"/>
    <p:sldId id="345" r:id="rId17"/>
    <p:sldId id="337" r:id="rId18"/>
  </p:sldIdLst>
  <p:sldSz cx="9144000" cy="6858000" type="screen4x3"/>
  <p:notesSz cx="9926638" cy="6797675"/>
  <p:custDataLst>
    <p:tags r:id="rId21"/>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F70"/>
    <a:srgbClr val="838095"/>
    <a:srgbClr val="C2CED0"/>
    <a:srgbClr val="87A0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79574" autoAdjust="0"/>
  </p:normalViewPr>
  <p:slideViewPr>
    <p:cSldViewPr snapToGrid="0" snapToObjects="1">
      <p:cViewPr varScale="1">
        <p:scale>
          <a:sx n="74" d="100"/>
          <a:sy n="74" d="100"/>
        </p:scale>
        <p:origin x="-1356" y="-84"/>
      </p:cViewPr>
      <p:guideLst>
        <p:guide orient="horz" pos="807"/>
        <p:guide orient="horz" pos="3854"/>
        <p:guide orient="horz" pos="4172"/>
        <p:guide orient="horz" pos="699"/>
        <p:guide orient="horz" pos="575"/>
        <p:guide pos="5508"/>
        <p:guide pos="262"/>
        <p:guide pos="288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EAD32F55-9063-4479-A477-1932C6AF9C18}" type="datetimeFigureOut">
              <a:rPr lang="en-GB" smtClean="0"/>
              <a:t>02-06-2015</a:t>
            </a:fld>
            <a:endParaRPr lang="en-GB"/>
          </a:p>
        </p:txBody>
      </p:sp>
      <p:sp>
        <p:nvSpPr>
          <p:cNvPr id="4" name="Footer Placeholder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908B0ED9-9966-4BDC-B97C-FFC50127F470}" type="slidenum">
              <a:rPr lang="en-GB" smtClean="0"/>
              <a:t>‹#›</a:t>
            </a:fld>
            <a:endParaRPr lang="en-GB"/>
          </a:p>
        </p:txBody>
      </p:sp>
    </p:spTree>
    <p:extLst>
      <p:ext uri="{BB962C8B-B14F-4D97-AF65-F5344CB8AC3E}">
        <p14:creationId xmlns:p14="http://schemas.microsoft.com/office/powerpoint/2010/main" val="29989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1543" cy="339884"/>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umsplatzhalter 2"/>
          <p:cNvSpPr>
            <a:spLocks noGrp="1"/>
          </p:cNvSpPr>
          <p:nvPr>
            <p:ph type="dt" idx="1"/>
          </p:nvPr>
        </p:nvSpPr>
        <p:spPr>
          <a:xfrm>
            <a:off x="5622798" y="0"/>
            <a:ext cx="4301543" cy="339884"/>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3D922F3-85B0-48C3-BC51-EF8D2343CB0A}" type="datetimeFigureOut">
              <a:rPr lang="en-GB"/>
              <a:pPr>
                <a:defRPr/>
              </a:pPr>
              <a:t>02-06-2015</a:t>
            </a:fld>
            <a:endParaRPr lang="en-GB" dirty="0"/>
          </a:p>
        </p:txBody>
      </p:sp>
      <p:sp>
        <p:nvSpPr>
          <p:cNvPr id="4" name="Folienbildplatzhalt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izenplatzhalter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6" name="Fußzeilenplatzhalt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Foliennummernplatzhalt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B73F007-14B0-4A2B-86ED-E64DF9D9A12F}" type="slidenum">
              <a:rPr lang="en-GB"/>
              <a:pPr>
                <a:defRPr/>
              </a:pPr>
              <a:t>‹#›</a:t>
            </a:fld>
            <a:endParaRPr lang="en-GB" dirty="0"/>
          </a:p>
        </p:txBody>
      </p:sp>
    </p:spTree>
    <p:extLst>
      <p:ext uri="{BB962C8B-B14F-4D97-AF65-F5344CB8AC3E}">
        <p14:creationId xmlns:p14="http://schemas.microsoft.com/office/powerpoint/2010/main" val="20900239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The Proficiency Check – Time for Change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introduction of 3</a:t>
            </a:r>
            <a:r>
              <a:rPr lang="en-GB" sz="1200" kern="1200" baseline="30000" dirty="0" smtClean="0">
                <a:solidFill>
                  <a:schemeClr val="tx1"/>
                </a:solidFill>
                <a:effectLst/>
                <a:latin typeface="+mn-lt"/>
                <a:ea typeface="+mn-ea"/>
                <a:cs typeface="+mn-cs"/>
              </a:rPr>
              <a:t>rd</a:t>
            </a:r>
            <a:r>
              <a:rPr lang="en-GB" sz="1200" kern="1200" dirty="0" smtClean="0">
                <a:solidFill>
                  <a:schemeClr val="tx1"/>
                </a:solidFill>
                <a:effectLst/>
                <a:latin typeface="+mn-lt"/>
                <a:ea typeface="+mn-ea"/>
                <a:cs typeface="+mn-cs"/>
              </a:rPr>
              <a:t> and 4</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generation aircraft has seen dramatic changes in aviation, and particularly how these aircraft are operated. But, the proficiency check required under Appendix 9 of EASA has changed little.  ATQP has done much to help airlines move towards an “evidence based training” environment, but is this enough?</a:t>
            </a:r>
          </a:p>
          <a:p>
            <a:r>
              <a:rPr lang="en-GB" sz="1200" kern="1200" dirty="0" smtClean="0">
                <a:solidFill>
                  <a:schemeClr val="tx1"/>
                </a:solidFill>
                <a:effectLst/>
                <a:latin typeface="+mn-lt"/>
                <a:ea typeface="+mn-ea"/>
                <a:cs typeface="+mn-cs"/>
              </a:rPr>
              <a:t>It’s time the regulator took a good hard look at how current practices enhance training, and particularly the examination criteria – the Proficiency check. What does it do to address many of our areas of interest e.g. crew cooperation (arguably it is counterproductive in this respect), use of automation and the role of pilot monitoring.  How many single engine go-arounds have ever been flown for real, and what is the benefit of this manoeuvre.  Are we encouraging pilots to disconnect the automatics when their use should be encouraged? Pilots may need manual flying practice, but it is time to reconsider how we do this. </a:t>
            </a:r>
          </a:p>
          <a:p>
            <a:endParaRPr lang="en-GB" dirty="0"/>
          </a:p>
        </p:txBody>
      </p:sp>
      <p:sp>
        <p:nvSpPr>
          <p:cNvPr id="4" name="Slide Number Placeholder 3"/>
          <p:cNvSpPr>
            <a:spLocks noGrp="1"/>
          </p:cNvSpPr>
          <p:nvPr>
            <p:ph type="sldNum" sz="quarter" idx="10"/>
          </p:nvPr>
        </p:nvSpPr>
        <p:spPr/>
        <p:txBody>
          <a:bodyPr/>
          <a:lstStyle/>
          <a:p>
            <a:pPr>
              <a:defRPr/>
            </a:pPr>
            <a:fld id="{2B73F007-14B0-4A2B-86ED-E64DF9D9A12F}" type="slidenum">
              <a:rPr lang="en-GB" smtClean="0"/>
              <a:pPr>
                <a:defRPr/>
              </a:pPr>
              <a:t>1</a:t>
            </a:fld>
            <a:endParaRPr lang="en-GB" dirty="0"/>
          </a:p>
        </p:txBody>
      </p:sp>
    </p:spTree>
    <p:extLst>
      <p:ext uri="{BB962C8B-B14F-4D97-AF65-F5344CB8AC3E}">
        <p14:creationId xmlns:p14="http://schemas.microsoft.com/office/powerpoint/2010/main" val="3271118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B73F007-14B0-4A2B-86ED-E64DF9D9A12F}" type="slidenum">
              <a:rPr lang="en-GB" smtClean="0"/>
              <a:pPr>
                <a:defRPr/>
              </a:pPr>
              <a:t>10</a:t>
            </a:fld>
            <a:endParaRPr lang="en-GB" dirty="0"/>
          </a:p>
        </p:txBody>
      </p:sp>
    </p:spTree>
    <p:extLst>
      <p:ext uri="{BB962C8B-B14F-4D97-AF65-F5344CB8AC3E}">
        <p14:creationId xmlns:p14="http://schemas.microsoft.com/office/powerpoint/2010/main" val="636048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B73F007-14B0-4A2B-86ED-E64DF9D9A12F}" type="slidenum">
              <a:rPr lang="en-GB" smtClean="0"/>
              <a:pPr>
                <a:defRPr/>
              </a:pPr>
              <a:t>11</a:t>
            </a:fld>
            <a:endParaRPr lang="en-GB" dirty="0"/>
          </a:p>
        </p:txBody>
      </p:sp>
    </p:spTree>
    <p:extLst>
      <p:ext uri="{BB962C8B-B14F-4D97-AF65-F5344CB8AC3E}">
        <p14:creationId xmlns:p14="http://schemas.microsoft.com/office/powerpoint/2010/main" val="2082697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B73F007-14B0-4A2B-86ED-E64DF9D9A12F}" type="slidenum">
              <a:rPr lang="en-GB" smtClean="0"/>
              <a:pPr>
                <a:defRPr/>
              </a:pPr>
              <a:t>12</a:t>
            </a:fld>
            <a:endParaRPr lang="en-GB" dirty="0"/>
          </a:p>
        </p:txBody>
      </p:sp>
    </p:spTree>
    <p:extLst>
      <p:ext uri="{BB962C8B-B14F-4D97-AF65-F5344CB8AC3E}">
        <p14:creationId xmlns:p14="http://schemas.microsoft.com/office/powerpoint/2010/main" val="2548062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B73F007-14B0-4A2B-86ED-E64DF9D9A12F}" type="slidenum">
              <a:rPr lang="en-GB" smtClean="0"/>
              <a:pPr>
                <a:defRPr/>
              </a:pPr>
              <a:t>13</a:t>
            </a:fld>
            <a:endParaRPr lang="en-GB" dirty="0"/>
          </a:p>
        </p:txBody>
      </p:sp>
    </p:spTree>
    <p:extLst>
      <p:ext uri="{BB962C8B-B14F-4D97-AF65-F5344CB8AC3E}">
        <p14:creationId xmlns:p14="http://schemas.microsoft.com/office/powerpoint/2010/main" val="1478474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B73F007-14B0-4A2B-86ED-E64DF9D9A12F}" type="slidenum">
              <a:rPr lang="en-GB" smtClean="0"/>
              <a:pPr>
                <a:defRPr/>
              </a:pPr>
              <a:t>14</a:t>
            </a:fld>
            <a:endParaRPr lang="en-GB" dirty="0"/>
          </a:p>
        </p:txBody>
      </p:sp>
    </p:spTree>
    <p:extLst>
      <p:ext uri="{BB962C8B-B14F-4D97-AF65-F5344CB8AC3E}">
        <p14:creationId xmlns:p14="http://schemas.microsoft.com/office/powerpoint/2010/main" val="317234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B73F007-14B0-4A2B-86ED-E64DF9D9A12F}" type="slidenum">
              <a:rPr lang="en-GB" smtClean="0"/>
              <a:pPr>
                <a:defRPr/>
              </a:pPr>
              <a:t>15</a:t>
            </a:fld>
            <a:endParaRPr lang="en-GB" dirty="0"/>
          </a:p>
        </p:txBody>
      </p:sp>
    </p:spTree>
    <p:extLst>
      <p:ext uri="{BB962C8B-B14F-4D97-AF65-F5344CB8AC3E}">
        <p14:creationId xmlns:p14="http://schemas.microsoft.com/office/powerpoint/2010/main" val="1339839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B73F007-14B0-4A2B-86ED-E64DF9D9A12F}" type="slidenum">
              <a:rPr lang="en-GB" smtClean="0"/>
              <a:pPr>
                <a:defRPr/>
              </a:pPr>
              <a:t>16</a:t>
            </a:fld>
            <a:endParaRPr lang="en-GB" dirty="0"/>
          </a:p>
        </p:txBody>
      </p:sp>
    </p:spTree>
    <p:extLst>
      <p:ext uri="{BB962C8B-B14F-4D97-AF65-F5344CB8AC3E}">
        <p14:creationId xmlns:p14="http://schemas.microsoft.com/office/powerpoint/2010/main" val="1377768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B73F007-14B0-4A2B-86ED-E64DF9D9A12F}" type="slidenum">
              <a:rPr lang="en-GB" smtClean="0"/>
              <a:pPr>
                <a:defRPr/>
              </a:pPr>
              <a:t>17</a:t>
            </a:fld>
            <a:endParaRPr lang="en-GB" dirty="0"/>
          </a:p>
        </p:txBody>
      </p:sp>
    </p:spTree>
    <p:extLst>
      <p:ext uri="{BB962C8B-B14F-4D97-AF65-F5344CB8AC3E}">
        <p14:creationId xmlns:p14="http://schemas.microsoft.com/office/powerpoint/2010/main" val="589591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who am I addressing this to.</a:t>
            </a:r>
          </a:p>
          <a:p>
            <a:endParaRPr lang="en-GB" dirty="0" smtClean="0"/>
          </a:p>
          <a:p>
            <a:r>
              <a:rPr lang="en-GB" dirty="0" smtClean="0"/>
              <a:t>The Regulators, no doubt</a:t>
            </a:r>
          </a:p>
          <a:p>
            <a:r>
              <a:rPr lang="en-GB" dirty="0" smtClean="0"/>
              <a:t>Operators who believe LPCs are keeping them </a:t>
            </a:r>
            <a:r>
              <a:rPr lang="en-GB" dirty="0" err="1" smtClean="0"/>
              <a:t>sfae</a:t>
            </a:r>
            <a:r>
              <a:rPr lang="en-GB" dirty="0" smtClean="0"/>
              <a:t>??</a:t>
            </a:r>
            <a:endParaRPr lang="en-GB" dirty="0"/>
          </a:p>
        </p:txBody>
      </p:sp>
      <p:sp>
        <p:nvSpPr>
          <p:cNvPr id="4" name="Slide Number Placeholder 3"/>
          <p:cNvSpPr>
            <a:spLocks noGrp="1"/>
          </p:cNvSpPr>
          <p:nvPr>
            <p:ph type="sldNum" sz="quarter" idx="10"/>
          </p:nvPr>
        </p:nvSpPr>
        <p:spPr/>
        <p:txBody>
          <a:bodyPr/>
          <a:lstStyle/>
          <a:p>
            <a:pPr>
              <a:defRPr/>
            </a:pPr>
            <a:fld id="{2B73F007-14B0-4A2B-86ED-E64DF9D9A12F}" type="slidenum">
              <a:rPr lang="en-GB" smtClean="0"/>
              <a:pPr>
                <a:defRPr/>
              </a:pPr>
              <a:t>2</a:t>
            </a:fld>
            <a:endParaRPr lang="en-GB" dirty="0"/>
          </a:p>
        </p:txBody>
      </p:sp>
    </p:spTree>
    <p:extLst>
      <p:ext uri="{BB962C8B-B14F-4D97-AF65-F5344CB8AC3E}">
        <p14:creationId xmlns:p14="http://schemas.microsoft.com/office/powerpoint/2010/main" val="1044456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B73F007-14B0-4A2B-86ED-E64DF9D9A12F}" type="slidenum">
              <a:rPr lang="en-GB" smtClean="0"/>
              <a:pPr>
                <a:defRPr/>
              </a:pPr>
              <a:t>3</a:t>
            </a:fld>
            <a:endParaRPr lang="en-GB" dirty="0"/>
          </a:p>
        </p:txBody>
      </p:sp>
    </p:spTree>
    <p:extLst>
      <p:ext uri="{BB962C8B-B14F-4D97-AF65-F5344CB8AC3E}">
        <p14:creationId xmlns:p14="http://schemas.microsoft.com/office/powerpoint/2010/main" val="2848478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B73F007-14B0-4A2B-86ED-E64DF9D9A12F}" type="slidenum">
              <a:rPr lang="en-GB" smtClean="0"/>
              <a:pPr>
                <a:defRPr/>
              </a:pPr>
              <a:t>4</a:t>
            </a:fld>
            <a:endParaRPr lang="en-GB" dirty="0"/>
          </a:p>
        </p:txBody>
      </p:sp>
    </p:spTree>
    <p:extLst>
      <p:ext uri="{BB962C8B-B14F-4D97-AF65-F5344CB8AC3E}">
        <p14:creationId xmlns:p14="http://schemas.microsoft.com/office/powerpoint/2010/main" val="3515897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B73F007-14B0-4A2B-86ED-E64DF9D9A12F}" type="slidenum">
              <a:rPr lang="en-GB" smtClean="0"/>
              <a:pPr>
                <a:defRPr/>
              </a:pPr>
              <a:t>5</a:t>
            </a:fld>
            <a:endParaRPr lang="en-GB" dirty="0"/>
          </a:p>
        </p:txBody>
      </p:sp>
    </p:spTree>
    <p:extLst>
      <p:ext uri="{BB962C8B-B14F-4D97-AF65-F5344CB8AC3E}">
        <p14:creationId xmlns:p14="http://schemas.microsoft.com/office/powerpoint/2010/main" val="1370910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EBT competencies</a:t>
            </a:r>
            <a:r>
              <a:rPr lang="en-GB" baseline="0" dirty="0" smtClean="0"/>
              <a:t> have been carefully thought through, as were the previous competencies (very similar).</a:t>
            </a:r>
          </a:p>
          <a:p>
            <a:r>
              <a:rPr lang="en-GB" baseline="0" dirty="0" smtClean="0"/>
              <a:t>So how can we ensure we are training out pilots in these matters??</a:t>
            </a:r>
            <a:endParaRPr lang="en-GB" dirty="0"/>
          </a:p>
        </p:txBody>
      </p:sp>
      <p:sp>
        <p:nvSpPr>
          <p:cNvPr id="4" name="Slide Number Placeholder 3"/>
          <p:cNvSpPr>
            <a:spLocks noGrp="1"/>
          </p:cNvSpPr>
          <p:nvPr>
            <p:ph type="sldNum" sz="quarter" idx="10"/>
          </p:nvPr>
        </p:nvSpPr>
        <p:spPr/>
        <p:txBody>
          <a:bodyPr/>
          <a:lstStyle/>
          <a:p>
            <a:pPr>
              <a:defRPr/>
            </a:pPr>
            <a:fld id="{2B73F007-14B0-4A2B-86ED-E64DF9D9A12F}" type="slidenum">
              <a:rPr lang="en-GB" smtClean="0"/>
              <a:pPr>
                <a:defRPr/>
              </a:pPr>
              <a:t>6</a:t>
            </a:fld>
            <a:endParaRPr lang="en-GB" dirty="0"/>
          </a:p>
        </p:txBody>
      </p:sp>
    </p:spTree>
    <p:extLst>
      <p:ext uri="{BB962C8B-B14F-4D97-AF65-F5344CB8AC3E}">
        <p14:creationId xmlns:p14="http://schemas.microsoft.com/office/powerpoint/2010/main" val="2833339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Appendix 9:</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9. At the discretion of the examiner, any manoeuvre or procedure of the test may be repeated once by the applicant.</a:t>
            </a:r>
          </a:p>
          <a:p>
            <a:r>
              <a:rPr lang="en-GB" sz="1200" b="0" i="0" u="none" strike="noStrike" kern="1200" baseline="0" dirty="0" smtClean="0">
                <a:solidFill>
                  <a:schemeClr val="tx1"/>
                </a:solidFill>
                <a:latin typeface="+mn-lt"/>
                <a:ea typeface="+mn-ea"/>
                <a:cs typeface="+mn-cs"/>
              </a:rPr>
              <a:t>The examiner may stop the test at any stage if it is considered that the applicant’s demonstration of flying skill</a:t>
            </a:r>
          </a:p>
          <a:p>
            <a:r>
              <a:rPr lang="en-GB" sz="1200" b="0" i="0" u="none" strike="noStrike" kern="1200" baseline="0" dirty="0" smtClean="0">
                <a:solidFill>
                  <a:schemeClr val="tx1"/>
                </a:solidFill>
                <a:latin typeface="+mn-lt"/>
                <a:ea typeface="+mn-ea"/>
                <a:cs typeface="+mn-cs"/>
              </a:rPr>
              <a:t>requires a complete re-test.</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14.  The applicant shall operate as PF during all sections of the skill test, except for abnormal and emergency procedures,</a:t>
            </a:r>
          </a:p>
          <a:p>
            <a:r>
              <a:rPr lang="en-GB" sz="1200" b="0" i="0" u="none" strike="noStrike" kern="1200" baseline="0" dirty="0" smtClean="0">
                <a:solidFill>
                  <a:schemeClr val="tx1"/>
                </a:solidFill>
                <a:latin typeface="+mn-lt"/>
                <a:ea typeface="+mn-ea"/>
                <a:cs typeface="+mn-cs"/>
              </a:rPr>
              <a:t>which may be conducted as PF or PNF in accordance with MCC. The applicant for the initial issue of a multi-pilot</a:t>
            </a:r>
          </a:p>
          <a:p>
            <a:r>
              <a:rPr lang="en-GB" sz="1200" b="0" i="0" u="none" strike="noStrike" kern="1200" baseline="0" dirty="0" smtClean="0">
                <a:solidFill>
                  <a:schemeClr val="tx1"/>
                </a:solidFill>
                <a:latin typeface="+mn-lt"/>
                <a:ea typeface="+mn-ea"/>
                <a:cs typeface="+mn-cs"/>
              </a:rPr>
              <a:t>aircraft type rating or ATPL shall also demonstrate the ability to act as PNF. The applicant may choose either the left</a:t>
            </a:r>
          </a:p>
          <a:p>
            <a:r>
              <a:rPr lang="en-GB" sz="1200" b="0" i="0" u="none" strike="noStrike" kern="1200" baseline="0" dirty="0" smtClean="0">
                <a:solidFill>
                  <a:schemeClr val="tx1"/>
                </a:solidFill>
                <a:latin typeface="+mn-lt"/>
                <a:ea typeface="+mn-ea"/>
                <a:cs typeface="+mn-cs"/>
              </a:rPr>
              <a:t>hand or the right hand seat for the skill test if all items can be executed from the selected seat.</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15. The following matters shall be specifically checked by the examiner for applicants for the ATPL or a type rating for</a:t>
            </a:r>
          </a:p>
          <a:p>
            <a:r>
              <a:rPr lang="en-GB" sz="1200" b="0" i="0" u="none" strike="noStrike" kern="1200" baseline="0" dirty="0" smtClean="0">
                <a:solidFill>
                  <a:schemeClr val="tx1"/>
                </a:solidFill>
                <a:latin typeface="+mn-lt"/>
                <a:ea typeface="+mn-ea"/>
                <a:cs typeface="+mn-cs"/>
              </a:rPr>
              <a:t>multi-pilot aircraft or for multi-pilot operations in a single-pilot aeroplane extending to the duties of a PIC,</a:t>
            </a:r>
          </a:p>
          <a:p>
            <a:r>
              <a:rPr lang="en-GB" sz="1200" b="0" i="0" u="none" strike="noStrike" kern="1200" baseline="0" dirty="0" smtClean="0">
                <a:solidFill>
                  <a:schemeClr val="tx1"/>
                </a:solidFill>
                <a:latin typeface="+mn-lt"/>
                <a:ea typeface="+mn-ea"/>
                <a:cs typeface="+mn-cs"/>
              </a:rPr>
              <a:t>irrespective of whether the applicant acts as PF or PNF:</a:t>
            </a:r>
          </a:p>
          <a:p>
            <a:r>
              <a:rPr lang="en-GB" sz="1200" b="0" i="0" u="none" strike="noStrike" kern="1200" baseline="0" dirty="0" smtClean="0">
                <a:solidFill>
                  <a:schemeClr val="tx1"/>
                </a:solidFill>
                <a:latin typeface="+mn-lt"/>
                <a:ea typeface="+mn-ea"/>
                <a:cs typeface="+mn-cs"/>
              </a:rPr>
              <a:t>(a) management of crew cooperation;</a:t>
            </a:r>
          </a:p>
          <a:p>
            <a:r>
              <a:rPr lang="en-GB" sz="1200" b="0" i="0" u="none" strike="noStrike" kern="1200" baseline="0" dirty="0" smtClean="0">
                <a:solidFill>
                  <a:schemeClr val="tx1"/>
                </a:solidFill>
                <a:latin typeface="+mn-lt"/>
                <a:ea typeface="+mn-ea"/>
                <a:cs typeface="+mn-cs"/>
              </a:rPr>
              <a:t>(b) maintaining a general survey of the aircraft operation by appropriate supervision; and</a:t>
            </a:r>
          </a:p>
          <a:p>
            <a:r>
              <a:rPr lang="en-GB" sz="1200" b="0" i="0" u="none" strike="noStrike" kern="1200" baseline="0" dirty="0" smtClean="0">
                <a:solidFill>
                  <a:schemeClr val="tx1"/>
                </a:solidFill>
                <a:latin typeface="+mn-lt"/>
                <a:ea typeface="+mn-ea"/>
                <a:cs typeface="+mn-cs"/>
              </a:rPr>
              <a:t>(c) setting priorities and making decisions in accordance with safety aspects and relevant rules and regulations</a:t>
            </a:r>
          </a:p>
          <a:p>
            <a:r>
              <a:rPr lang="en-GB" sz="1200" b="0" i="0" u="none" strike="noStrike" kern="1200" baseline="0" dirty="0" smtClean="0">
                <a:solidFill>
                  <a:schemeClr val="tx1"/>
                </a:solidFill>
                <a:latin typeface="+mn-lt"/>
                <a:ea typeface="+mn-ea"/>
                <a:cs typeface="+mn-cs"/>
              </a:rPr>
              <a:t>appropriate to the operational situation, including emergencies.</a:t>
            </a:r>
          </a:p>
          <a:p>
            <a:endParaRPr lang="en-GB" dirty="0" smtClean="0"/>
          </a:p>
          <a:p>
            <a:r>
              <a:rPr lang="en-GB" sz="1200" b="0" i="0" u="none" strike="noStrike" kern="1200" baseline="0" dirty="0" smtClean="0">
                <a:solidFill>
                  <a:schemeClr val="tx1"/>
                </a:solidFill>
                <a:latin typeface="+mn-lt"/>
                <a:ea typeface="+mn-ea"/>
                <a:cs typeface="+mn-cs"/>
              </a:rPr>
              <a:t>FLIGHT TEST TOLERANCE</a:t>
            </a:r>
          </a:p>
          <a:p>
            <a:r>
              <a:rPr lang="en-GB" sz="1200" b="0" i="0" u="none" strike="noStrike" kern="1200" baseline="0" dirty="0" smtClean="0">
                <a:solidFill>
                  <a:schemeClr val="tx1"/>
                </a:solidFill>
                <a:latin typeface="+mn-lt"/>
                <a:ea typeface="+mn-ea"/>
                <a:cs typeface="+mn-cs"/>
              </a:rPr>
              <a:t>3. The applicant shall demonstrate the ability to:</a:t>
            </a:r>
          </a:p>
          <a:p>
            <a:r>
              <a:rPr lang="en-GB" sz="1200" b="0" i="0" u="none" strike="noStrike" kern="1200" baseline="0" dirty="0" smtClean="0">
                <a:solidFill>
                  <a:schemeClr val="tx1"/>
                </a:solidFill>
                <a:latin typeface="+mn-lt"/>
                <a:ea typeface="+mn-ea"/>
                <a:cs typeface="+mn-cs"/>
              </a:rPr>
              <a:t>(a) operate the aeroplane within its limitations;</a:t>
            </a:r>
          </a:p>
          <a:p>
            <a:r>
              <a:rPr lang="en-GB" sz="1200" b="0" i="0" u="none" strike="noStrike" kern="1200" baseline="0" dirty="0" smtClean="0">
                <a:solidFill>
                  <a:schemeClr val="tx1"/>
                </a:solidFill>
                <a:latin typeface="+mn-lt"/>
                <a:ea typeface="+mn-ea"/>
                <a:cs typeface="+mn-cs"/>
              </a:rPr>
              <a:t>(b) complete all manoeuvres with smoothness and accuracy;</a:t>
            </a:r>
          </a:p>
          <a:p>
            <a:r>
              <a:rPr lang="en-GB" sz="1200" b="0" i="0" u="none" strike="noStrike" kern="1200" baseline="0" dirty="0" smtClean="0">
                <a:solidFill>
                  <a:schemeClr val="tx1"/>
                </a:solidFill>
                <a:latin typeface="+mn-lt"/>
                <a:ea typeface="+mn-ea"/>
                <a:cs typeface="+mn-cs"/>
              </a:rPr>
              <a:t>(c) exercise good judgement and airmanship;</a:t>
            </a:r>
          </a:p>
          <a:p>
            <a:r>
              <a:rPr lang="en-GB" sz="1200" b="0" i="0" u="none" strike="noStrike" kern="1200" baseline="0" dirty="0" smtClean="0">
                <a:solidFill>
                  <a:schemeClr val="tx1"/>
                </a:solidFill>
                <a:latin typeface="+mn-lt"/>
                <a:ea typeface="+mn-ea"/>
                <a:cs typeface="+mn-cs"/>
              </a:rPr>
              <a:t>(d) apply aeronautical knowledge;</a:t>
            </a:r>
          </a:p>
          <a:p>
            <a:r>
              <a:rPr lang="en-GB" sz="1200" b="0" i="0" u="none" strike="noStrike" kern="1200" baseline="0" dirty="0" smtClean="0">
                <a:solidFill>
                  <a:schemeClr val="tx1"/>
                </a:solidFill>
                <a:latin typeface="+mn-lt"/>
                <a:ea typeface="+mn-ea"/>
                <a:cs typeface="+mn-cs"/>
              </a:rPr>
              <a:t>(e) maintain control of the aeroplane at all times in such a manner that the successful outcome of a procedure or</a:t>
            </a:r>
          </a:p>
          <a:p>
            <a:r>
              <a:rPr lang="en-GB" sz="1200" b="0" i="0" u="none" strike="noStrike" kern="1200" baseline="0" dirty="0" smtClean="0">
                <a:solidFill>
                  <a:schemeClr val="tx1"/>
                </a:solidFill>
                <a:latin typeface="+mn-lt"/>
                <a:ea typeface="+mn-ea"/>
                <a:cs typeface="+mn-cs"/>
              </a:rPr>
              <a:t>manoeuvre is always assured;</a:t>
            </a:r>
          </a:p>
          <a:p>
            <a:r>
              <a:rPr lang="en-GB" sz="1200" b="0" i="0" u="none" strike="noStrike" kern="1200" baseline="0" dirty="0" smtClean="0">
                <a:solidFill>
                  <a:schemeClr val="tx1"/>
                </a:solidFill>
                <a:latin typeface="+mn-lt"/>
                <a:ea typeface="+mn-ea"/>
                <a:cs typeface="+mn-cs"/>
              </a:rPr>
              <a:t>(f) understand and apply crew coordination and incapacitation procedures, if applicable; and</a:t>
            </a:r>
          </a:p>
          <a:p>
            <a:r>
              <a:rPr lang="en-GB" sz="1200" b="0" i="0" u="none" strike="noStrike" kern="1200" baseline="0" dirty="0" smtClean="0">
                <a:solidFill>
                  <a:schemeClr val="tx1"/>
                </a:solidFill>
                <a:latin typeface="+mn-lt"/>
                <a:ea typeface="+mn-ea"/>
                <a:cs typeface="+mn-cs"/>
              </a:rPr>
              <a:t>(g) communicate effectively with the other crew members, if applicable.</a:t>
            </a:r>
            <a:endParaRPr lang="en-GB" dirty="0"/>
          </a:p>
        </p:txBody>
      </p:sp>
      <p:sp>
        <p:nvSpPr>
          <p:cNvPr id="4" name="Slide Number Placeholder 3"/>
          <p:cNvSpPr>
            <a:spLocks noGrp="1"/>
          </p:cNvSpPr>
          <p:nvPr>
            <p:ph type="sldNum" sz="quarter" idx="10"/>
          </p:nvPr>
        </p:nvSpPr>
        <p:spPr/>
        <p:txBody>
          <a:bodyPr/>
          <a:lstStyle/>
          <a:p>
            <a:pPr>
              <a:defRPr/>
            </a:pPr>
            <a:fld id="{2B73F007-14B0-4A2B-86ED-E64DF9D9A12F}" type="slidenum">
              <a:rPr lang="en-GB" smtClean="0"/>
              <a:pPr>
                <a:defRPr/>
              </a:pPr>
              <a:t>7</a:t>
            </a:fld>
            <a:endParaRPr lang="en-GB" dirty="0"/>
          </a:p>
        </p:txBody>
      </p:sp>
    </p:spTree>
    <p:extLst>
      <p:ext uri="{BB962C8B-B14F-4D97-AF65-F5344CB8AC3E}">
        <p14:creationId xmlns:p14="http://schemas.microsoft.com/office/powerpoint/2010/main" val="2961882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B73F007-14B0-4A2B-86ED-E64DF9D9A12F}" type="slidenum">
              <a:rPr lang="en-GB" smtClean="0"/>
              <a:pPr>
                <a:defRPr/>
              </a:pPr>
              <a:t>8</a:t>
            </a:fld>
            <a:endParaRPr lang="en-GB" dirty="0"/>
          </a:p>
        </p:txBody>
      </p:sp>
    </p:spTree>
    <p:extLst>
      <p:ext uri="{BB962C8B-B14F-4D97-AF65-F5344CB8AC3E}">
        <p14:creationId xmlns:p14="http://schemas.microsoft.com/office/powerpoint/2010/main" val="666884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Value</a:t>
            </a:r>
          </a:p>
          <a:p>
            <a:r>
              <a:rPr lang="en-GB" dirty="0" smtClean="0"/>
              <a:t>Aircraft took off with stab trim switches off….</a:t>
            </a:r>
            <a:endParaRPr lang="en-GB" dirty="0"/>
          </a:p>
        </p:txBody>
      </p:sp>
      <p:sp>
        <p:nvSpPr>
          <p:cNvPr id="4" name="Slide Number Placeholder 3"/>
          <p:cNvSpPr>
            <a:spLocks noGrp="1"/>
          </p:cNvSpPr>
          <p:nvPr>
            <p:ph type="sldNum" sz="quarter" idx="10"/>
          </p:nvPr>
        </p:nvSpPr>
        <p:spPr/>
        <p:txBody>
          <a:bodyPr/>
          <a:lstStyle/>
          <a:p>
            <a:pPr>
              <a:defRPr/>
            </a:pPr>
            <a:fld id="{2B73F007-14B0-4A2B-86ED-E64DF9D9A12F}" type="slidenum">
              <a:rPr lang="en-GB" smtClean="0"/>
              <a:pPr>
                <a:defRPr/>
              </a:pPr>
              <a:t>9</a:t>
            </a:fld>
            <a:endParaRPr lang="en-GB" dirty="0"/>
          </a:p>
        </p:txBody>
      </p:sp>
    </p:spTree>
    <p:extLst>
      <p:ext uri="{BB962C8B-B14F-4D97-AF65-F5344CB8AC3E}">
        <p14:creationId xmlns:p14="http://schemas.microsoft.com/office/powerpoint/2010/main" val="2739828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7.jpe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pic>
        <p:nvPicPr>
          <p:cNvPr id="4" name="Picture 6" descr="F:\00_eldorado\Thomas Cook\07 TCLC 09.2013\00 brand design\logos\00 Group\ThomasCook_hori_offic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9575" y="498475"/>
            <a:ext cx="288131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K:\B_Kreation_New\Kunden\Condor\CON_Jobs_2013\Divers\CON-ALL-3256_PPT_Vorlage_Doppellogo\Bilder\3_LIT_EBV_HR\CON-ALL-3235_Doppellogo_TCA_Condor_RGB_150pdi.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5913" y="5849938"/>
            <a:ext cx="3294062"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415925" y="4421002"/>
            <a:ext cx="7772400" cy="692497"/>
          </a:xfrm>
        </p:spPr>
        <p:txBody>
          <a:bodyPr/>
          <a:lstStyle>
            <a:lvl1pPr algn="l">
              <a:defRPr sz="5000" b="0">
                <a:solidFill>
                  <a:schemeClr val="bg2"/>
                </a:solidFill>
                <a:latin typeface="+mn-lt"/>
              </a:defRPr>
            </a:lvl1pPr>
          </a:lstStyle>
          <a:p>
            <a:r>
              <a:rPr lang="de-DE" smtClean="0"/>
              <a:t>Titelmasterformat durch Klicken bearbeiten</a:t>
            </a:r>
            <a:endParaRPr lang="en-GB" dirty="0"/>
          </a:p>
        </p:txBody>
      </p:sp>
      <p:sp>
        <p:nvSpPr>
          <p:cNvPr id="8" name="Subtitle 2"/>
          <p:cNvSpPr>
            <a:spLocks noGrp="1"/>
          </p:cNvSpPr>
          <p:nvPr>
            <p:ph type="subTitle" idx="1"/>
          </p:nvPr>
        </p:nvSpPr>
        <p:spPr>
          <a:xfrm>
            <a:off x="415925" y="6118225"/>
            <a:ext cx="4832969" cy="504825"/>
          </a:xfrm>
        </p:spPr>
        <p:txBody>
          <a:bodyPr/>
          <a:lstStyle>
            <a:lvl1pPr marL="0" indent="0" algn="l">
              <a:spcBef>
                <a:spcPts val="0"/>
              </a:spcBef>
              <a:buNone/>
              <a:defRPr sz="18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en-GB" dirty="0"/>
          </a:p>
        </p:txBody>
      </p:sp>
      <p:sp>
        <p:nvSpPr>
          <p:cNvPr id="6" name="Foliennummernplatzhalter 4"/>
          <p:cNvSpPr>
            <a:spLocks noGrp="1"/>
          </p:cNvSpPr>
          <p:nvPr>
            <p:ph type="sldNum" sz="quarter" idx="10"/>
          </p:nvPr>
        </p:nvSpPr>
        <p:spPr/>
        <p:txBody>
          <a:bodyPr/>
          <a:lstStyle>
            <a:lvl1pPr>
              <a:defRPr/>
            </a:lvl1pPr>
          </a:lstStyle>
          <a:p>
            <a:pPr>
              <a:defRPr/>
            </a:pPr>
            <a:fld id="{308EC3FD-40DF-4660-85CF-424E31B8CA57}" type="slidenum">
              <a:rPr lang="en-GB"/>
              <a:pPr>
                <a:defRPr/>
              </a:pPr>
              <a:t>‹#›</a:t>
            </a:fld>
            <a:endParaRPr lang="en-GB" dirty="0"/>
          </a:p>
        </p:txBody>
      </p:sp>
    </p:spTree>
    <p:extLst>
      <p:ext uri="{BB962C8B-B14F-4D97-AF65-F5344CB8AC3E}">
        <p14:creationId xmlns:p14="http://schemas.microsoft.com/office/powerpoint/2010/main" val="47761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with image">
    <p:spTree>
      <p:nvGrpSpPr>
        <p:cNvPr id="1" name=""/>
        <p:cNvGrpSpPr/>
        <p:nvPr/>
      </p:nvGrpSpPr>
      <p:grpSpPr>
        <a:xfrm>
          <a:off x="0" y="0"/>
          <a:ext cx="0" cy="0"/>
          <a:chOff x="0" y="0"/>
          <a:chExt cx="0" cy="0"/>
        </a:xfrm>
      </p:grpSpPr>
      <p:pic>
        <p:nvPicPr>
          <p:cNvPr id="4" name="Picture 2" descr="K:\B_Kreation_New\Kunden\Condor\Art Basics\CON-Bilder\Flugzeuge\Sunny_Heart_Flugzeuge\757_TC+320_Condor_klein.jpg"/>
          <p:cNvPicPr>
            <a:picLocks noChangeAspect="1" noChangeArrowheads="1"/>
          </p:cNvPicPr>
          <p:nvPr userDrawn="1"/>
        </p:nvPicPr>
        <p:blipFill>
          <a:blip r:embed="rId4">
            <a:extLst>
              <a:ext uri="{28A0092B-C50C-407E-A947-70E740481C1C}">
                <a14:useLocalDpi xmlns:a14="http://schemas.microsoft.com/office/drawing/2010/main" val="0"/>
              </a:ext>
            </a:extLst>
          </a:blip>
          <a:srcRect l="5426" t="2107" r="2992" b="1889"/>
          <a:stretch>
            <a:fillRect/>
          </a:stretch>
        </p:blipFill>
        <p:spPr bwMode="auto">
          <a:xfrm>
            <a:off x="-57150" y="3175"/>
            <a:ext cx="926147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kt 9"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42" name="think-cell Folie" r:id="rId5" imgW="270" imgH="270" progId="TCLayout.ActiveDocument.1">
                  <p:embed/>
                </p:oleObj>
              </mc:Choice>
              <mc:Fallback>
                <p:oleObj name="think-cell Foli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9" descr="K:\B_Kreation_New\Kunden\Condor\CON_Jobs_2013\Divers\CON-ALL-3256_PPT_Vorlage_Doppellogo\Bilder\3_LIT_EBV_HR\CON-ALL-3235_Doppellogo_TCA_Condor_RGB_neg.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5913" y="5851525"/>
            <a:ext cx="32893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F:\00_eldorado\Thomas Cook\07 TCLC 09.2013\00 brand design\logos\00 Group\ThomasCook_hori_office_neg.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11163" y="509588"/>
            <a:ext cx="2884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15925" y="4013521"/>
            <a:ext cx="7772400" cy="1384995"/>
          </a:xfrm>
        </p:spPr>
        <p:txBody>
          <a:bodyPr/>
          <a:lstStyle>
            <a:lvl1pPr algn="l">
              <a:defRPr sz="5000" b="0">
                <a:solidFill>
                  <a:srgbClr val="6C6F70"/>
                </a:solidFill>
                <a:latin typeface="+mn-lt"/>
              </a:defRPr>
            </a:lvl1pPr>
          </a:lstStyle>
          <a:p>
            <a:r>
              <a:rPr lang="de-DE" dirty="0" smtClean="0"/>
              <a:t>Titelmasterformat durch Klicken bearbeiten</a:t>
            </a:r>
            <a:endParaRPr lang="en-GB" dirty="0"/>
          </a:p>
        </p:txBody>
      </p:sp>
      <p:sp>
        <p:nvSpPr>
          <p:cNvPr id="23" name="Untertitel 4"/>
          <p:cNvSpPr>
            <a:spLocks noGrp="1"/>
          </p:cNvSpPr>
          <p:nvPr>
            <p:ph type="subTitle" idx="1"/>
          </p:nvPr>
        </p:nvSpPr>
        <p:spPr>
          <a:xfrm>
            <a:off x="415925" y="5817562"/>
            <a:ext cx="4773592" cy="787908"/>
          </a:xfrm>
        </p:spPr>
        <p:txBody>
          <a:bodyPr anchor="b"/>
          <a:lstStyle>
            <a:lvl1pPr>
              <a:defRPr>
                <a:solidFill>
                  <a:srgbClr val="6C6F70"/>
                </a:solidFill>
              </a:defRPr>
            </a:lvl1pPr>
          </a:lstStyle>
          <a:p>
            <a:r>
              <a:rPr lang="en-GB" dirty="0" smtClean="0"/>
              <a:t>Speaker Name</a:t>
            </a:r>
            <a:br>
              <a:rPr lang="en-GB" dirty="0" smtClean="0"/>
            </a:br>
            <a:r>
              <a:rPr lang="en-GB" dirty="0" smtClean="0"/>
              <a:t>Function (optional)</a:t>
            </a:r>
          </a:p>
          <a:p>
            <a:r>
              <a:rPr lang="en-GB" dirty="0" smtClean="0"/>
              <a:t>Location, Date</a:t>
            </a:r>
            <a:endParaRPr lang="en-GB" dirty="0"/>
          </a:p>
        </p:txBody>
      </p:sp>
    </p:spTree>
    <p:extLst>
      <p:ext uri="{BB962C8B-B14F-4D97-AF65-F5344CB8AC3E}">
        <p14:creationId xmlns:p14="http://schemas.microsoft.com/office/powerpoint/2010/main" val="263337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5" name="Objekt 9"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66" name="think-cell Folie" r:id="rId4" imgW="270" imgH="270" progId="TCLayout.ActiveDocument.1">
                  <p:embed/>
                </p:oleObj>
              </mc:Choice>
              <mc:Fallback>
                <p:oleObj name="think-cell Foli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44" descr="F:\00_eldorado\Thomas Cook\07 TCLC 09.2013\00 brand design\images\images plc\120dpi\VSMVMLE1151.jpg"/>
          <p:cNvPicPr>
            <a:picLocks noChangeAspect="1" noChangeArrowheads="1"/>
          </p:cNvPicPr>
          <p:nvPr userDrawn="1"/>
        </p:nvPicPr>
        <p:blipFill>
          <a:blip r:embed="rId6">
            <a:extLst>
              <a:ext uri="{28A0092B-C50C-407E-A947-70E740481C1C}">
                <a14:useLocalDpi xmlns:a14="http://schemas.microsoft.com/office/drawing/2010/main" val="0"/>
              </a:ext>
            </a:extLst>
          </a:blip>
          <a:srcRect l="5049" t="642" r="18991" b="1393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F:\00_eldorado\Thomas Cook\07 TCLC 09.2013\00 brand design\logos\00 Group\ThomasCook_hori_office_neg.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115175" y="6403975"/>
            <a:ext cx="16192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K:\B_Kreation_New\Kunden\Condor\CON_Jobs_2013\Divers\CON-ALL-3256_PPT_Vorlage_Doppellogo\Bilder\3_LIT_EBV_HR\CON-ALL-3235_Doppellogo_TCA_Condor_RGB_150pdi.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472238" y="395288"/>
            <a:ext cx="2236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platzhalter 29"/>
          <p:cNvSpPr>
            <a:spLocks noGrp="1"/>
          </p:cNvSpPr>
          <p:nvPr>
            <p:ph type="body" sz="quarter" idx="13"/>
          </p:nvPr>
        </p:nvSpPr>
        <p:spPr>
          <a:xfrm>
            <a:off x="0" y="1885951"/>
            <a:ext cx="5000625" cy="533400"/>
          </a:xfr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432000" tIns="108000" bIns="108000" spcCol="0" rtlCol="0" fromWordArt="0" anchor="ctr" forceAA="0"/>
          <a:lstStyle>
            <a:lvl1pPr marL="0" indent="0">
              <a:buFont typeface="Arial" panose="020B0604020202020204" pitchFamily="34" charset="0"/>
              <a:buNone/>
              <a:defRPr lang="en-US" sz="2000" dirty="0">
                <a:solidFill>
                  <a:schemeClr val="accent4"/>
                </a:solidFill>
              </a:defRPr>
            </a:lvl1pPr>
          </a:lstStyle>
          <a:p>
            <a:pPr lvl="0"/>
            <a:r>
              <a:rPr lang="de-DE" smtClean="0"/>
              <a:t>Textmasterformat bearbeiten</a:t>
            </a:r>
          </a:p>
        </p:txBody>
      </p:sp>
      <p:sp>
        <p:nvSpPr>
          <p:cNvPr id="35" name="Textplatzhalter 34"/>
          <p:cNvSpPr>
            <a:spLocks noGrp="1"/>
          </p:cNvSpPr>
          <p:nvPr>
            <p:ph type="body" sz="quarter" idx="14"/>
          </p:nvPr>
        </p:nvSpPr>
        <p:spPr>
          <a:xfrm>
            <a:off x="3175" y="2524765"/>
            <a:ext cx="4997150" cy="525886"/>
          </a:xfr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432000" tIns="108000" bIns="108000" spcCol="0" rtlCol="0" fromWordArt="0" anchor="ctr" forceAA="0"/>
          <a:lstStyle>
            <a:lvl1pPr marL="216000" indent="-216000">
              <a:buNone/>
              <a:defRPr lang="de-DE" sz="2000" smtClean="0">
                <a:solidFill>
                  <a:schemeClr val="tx1"/>
                </a:solidFill>
              </a:defRPr>
            </a:lvl1pPr>
            <a:lvl2pPr>
              <a:defRPr lang="de-DE" smtClean="0">
                <a:solidFill>
                  <a:schemeClr val="lt1"/>
                </a:solidFill>
              </a:defRPr>
            </a:lvl2pPr>
            <a:lvl3pPr>
              <a:defRPr lang="de-DE" smtClean="0">
                <a:solidFill>
                  <a:schemeClr val="lt1"/>
                </a:solidFill>
              </a:defRPr>
            </a:lvl3pPr>
            <a:lvl4pPr>
              <a:defRPr lang="de-DE" smtClean="0">
                <a:solidFill>
                  <a:schemeClr val="lt1"/>
                </a:solidFill>
              </a:defRPr>
            </a:lvl4pPr>
            <a:lvl5pPr>
              <a:defRPr lang="en-US">
                <a:solidFill>
                  <a:schemeClr val="lt1"/>
                </a:solidFill>
              </a:defRPr>
            </a:lvl5pPr>
          </a:lstStyle>
          <a:p>
            <a:pPr lvl="0"/>
            <a:r>
              <a:rPr lang="de-DE" smtClean="0"/>
              <a:t>Textmasterformat bearbeiten</a:t>
            </a:r>
          </a:p>
        </p:txBody>
      </p:sp>
      <p:sp>
        <p:nvSpPr>
          <p:cNvPr id="20" name="Titel 1"/>
          <p:cNvSpPr>
            <a:spLocks noGrp="1"/>
          </p:cNvSpPr>
          <p:nvPr>
            <p:ph type="title"/>
          </p:nvPr>
        </p:nvSpPr>
        <p:spPr>
          <a:xfrm>
            <a:off x="414339" y="625475"/>
            <a:ext cx="5915209" cy="360363"/>
          </a:xfrm>
        </p:spPr>
        <p:txBody>
          <a:bodyPr/>
          <a:lstStyle>
            <a:lvl1pPr>
              <a:defRPr/>
            </a:lvl1pPr>
          </a:lstStyle>
          <a:p>
            <a:r>
              <a:rPr lang="de-DE" dirty="0" smtClean="0"/>
              <a:t>Titelmasterformat durch Klicken bearbeiten</a:t>
            </a:r>
            <a:endParaRPr lang="en-GB" dirty="0"/>
          </a:p>
        </p:txBody>
      </p:sp>
      <p:sp>
        <p:nvSpPr>
          <p:cNvPr id="9" name="Foliennummernplatzhalter 4"/>
          <p:cNvSpPr>
            <a:spLocks noGrp="1"/>
          </p:cNvSpPr>
          <p:nvPr>
            <p:ph type="sldNum" sz="quarter" idx="15"/>
          </p:nvPr>
        </p:nvSpPr>
        <p:spPr/>
        <p:txBody>
          <a:bodyPr/>
          <a:lstStyle>
            <a:lvl1pPr>
              <a:defRPr/>
            </a:lvl1pPr>
          </a:lstStyle>
          <a:p>
            <a:pPr>
              <a:defRPr/>
            </a:pPr>
            <a:fld id="{79C84AE2-55A6-491E-896C-4FB987DA3FF3}" type="slidenum">
              <a:rPr lang="en-GB"/>
              <a:pPr>
                <a:defRPr/>
              </a:pPr>
              <a:t>‹#›</a:t>
            </a:fld>
            <a:endParaRPr lang="en-GB" dirty="0"/>
          </a:p>
        </p:txBody>
      </p:sp>
    </p:spTree>
    <p:extLst>
      <p:ext uri="{BB962C8B-B14F-4D97-AF65-F5344CB8AC3E}">
        <p14:creationId xmlns:p14="http://schemas.microsoft.com/office/powerpoint/2010/main" val="1989719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4" name="Picture 2" descr="K:\B_Kreation_New\Kunden\Condor\CON_Jobs_2013\Divers\CON-ALL-3256_PPT_Vorlage_Doppellogo\Bilder\3_LIT_EBV_HR\CON-ALL-3235_Doppellogo_TCA_Condor_RGB_150pdi.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2238" y="395288"/>
            <a:ext cx="2236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F:\00_eldorado\Thomas Cook\07 TCLC 09.2013\00 brand design\logos\00 Group\ThomasCook_hori_offic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15175" y="6403975"/>
            <a:ext cx="16192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8"/>
          <p:cNvSpPr>
            <a:spLocks noChangeShapeType="1"/>
          </p:cNvSpPr>
          <p:nvPr userDrawn="1"/>
        </p:nvSpPr>
        <p:spPr bwMode="auto">
          <a:xfrm>
            <a:off x="414338" y="1109663"/>
            <a:ext cx="832961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 name="Textplatzhalter 6"/>
          <p:cNvSpPr>
            <a:spLocks noGrp="1"/>
          </p:cNvSpPr>
          <p:nvPr>
            <p:ph type="body" sz="quarter" idx="13"/>
          </p:nvPr>
        </p:nvSpPr>
        <p:spPr>
          <a:xfrm>
            <a:off x="414000" y="1571625"/>
            <a:ext cx="8329949" cy="1428083"/>
          </a:xfrm>
        </p:spPr>
        <p:txBody>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11" name="Titel 1"/>
          <p:cNvSpPr>
            <a:spLocks noGrp="1"/>
          </p:cNvSpPr>
          <p:nvPr>
            <p:ph type="title"/>
          </p:nvPr>
        </p:nvSpPr>
        <p:spPr>
          <a:xfrm>
            <a:off x="414339" y="625475"/>
            <a:ext cx="5915209" cy="360363"/>
          </a:xfrm>
        </p:spPr>
        <p:txBody>
          <a:bodyPr/>
          <a:lstStyle>
            <a:lvl1pPr>
              <a:defRPr/>
            </a:lvl1pPr>
          </a:lstStyle>
          <a:p>
            <a:r>
              <a:rPr lang="de-DE" dirty="0" smtClean="0"/>
              <a:t>Titelmasterformat durch Klicken bearbeiten</a:t>
            </a:r>
            <a:endParaRPr lang="en-GB" dirty="0"/>
          </a:p>
        </p:txBody>
      </p:sp>
      <p:sp>
        <p:nvSpPr>
          <p:cNvPr id="8" name="Datumsplatzhalter 2"/>
          <p:cNvSpPr>
            <a:spLocks noGrp="1"/>
          </p:cNvSpPr>
          <p:nvPr>
            <p:ph type="dt" sz="half" idx="14"/>
          </p:nvPr>
        </p:nvSpPr>
        <p:spPr/>
        <p:txBody>
          <a:bodyPr/>
          <a:lstStyle>
            <a:lvl1pPr>
              <a:defRPr/>
            </a:lvl1pPr>
          </a:lstStyle>
          <a:p>
            <a:pPr>
              <a:defRPr/>
            </a:pPr>
            <a:fld id="{06E65821-4DC2-44B5-8B5B-3911BB3134B3}" type="datetime1">
              <a:rPr lang="en-GB"/>
              <a:pPr>
                <a:defRPr/>
              </a:pPr>
              <a:t>02-06-2015</a:t>
            </a:fld>
            <a:endParaRPr lang="en-GB" dirty="0"/>
          </a:p>
        </p:txBody>
      </p:sp>
      <p:sp>
        <p:nvSpPr>
          <p:cNvPr id="9" name="Fußzeilenplatzhalter 3"/>
          <p:cNvSpPr>
            <a:spLocks noGrp="1"/>
          </p:cNvSpPr>
          <p:nvPr>
            <p:ph type="ftr" sz="quarter" idx="15"/>
          </p:nvPr>
        </p:nvSpPr>
        <p:spPr/>
        <p:txBody>
          <a:bodyPr/>
          <a:lstStyle>
            <a:lvl1pPr>
              <a:defRPr/>
            </a:lvl1pPr>
          </a:lstStyle>
          <a:p>
            <a:pPr>
              <a:defRPr/>
            </a:pPr>
            <a:endParaRPr lang="en-GB"/>
          </a:p>
        </p:txBody>
      </p:sp>
      <p:sp>
        <p:nvSpPr>
          <p:cNvPr id="10" name="Foliennummernplatzhalter 4"/>
          <p:cNvSpPr>
            <a:spLocks noGrp="1"/>
          </p:cNvSpPr>
          <p:nvPr>
            <p:ph type="sldNum" sz="quarter" idx="16"/>
          </p:nvPr>
        </p:nvSpPr>
        <p:spPr/>
        <p:txBody>
          <a:bodyPr/>
          <a:lstStyle>
            <a:lvl1pPr>
              <a:defRPr/>
            </a:lvl1pPr>
          </a:lstStyle>
          <a:p>
            <a:pPr>
              <a:defRPr/>
            </a:pPr>
            <a:fld id="{7CBCBB88-F216-40DF-80FA-0EBEDE5407D7}" type="slidenum">
              <a:rPr lang="en-GB"/>
              <a:pPr>
                <a:defRPr/>
              </a:pPr>
              <a:t>‹#›</a:t>
            </a:fld>
            <a:endParaRPr lang="en-GB" dirty="0"/>
          </a:p>
        </p:txBody>
      </p:sp>
    </p:spTree>
    <p:extLst>
      <p:ext uri="{BB962C8B-B14F-4D97-AF65-F5344CB8AC3E}">
        <p14:creationId xmlns:p14="http://schemas.microsoft.com/office/powerpoint/2010/main" val="1438247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14338" y="625475"/>
            <a:ext cx="83153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GB" altLang="de-DE" smtClean="0"/>
              <a:t>Enter slide title</a:t>
            </a:r>
          </a:p>
        </p:txBody>
      </p:sp>
      <p:sp>
        <p:nvSpPr>
          <p:cNvPr id="1027" name="Text Placeholder 2"/>
          <p:cNvSpPr>
            <a:spLocks noGrp="1"/>
          </p:cNvSpPr>
          <p:nvPr>
            <p:ph type="body" idx="1"/>
          </p:nvPr>
        </p:nvSpPr>
        <p:spPr bwMode="auto">
          <a:xfrm>
            <a:off x="414338" y="1279525"/>
            <a:ext cx="83153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ltLang="de-DE" smtClean="0"/>
              <a:t>First bullet level</a:t>
            </a:r>
          </a:p>
          <a:p>
            <a:pPr lvl="1"/>
            <a:r>
              <a:rPr lang="en-GB" altLang="de-DE" smtClean="0"/>
              <a:t>Second bullet level</a:t>
            </a:r>
          </a:p>
          <a:p>
            <a:pPr lvl="2"/>
            <a:r>
              <a:rPr lang="en-GB" altLang="de-DE" smtClean="0"/>
              <a:t>Third bullet level</a:t>
            </a:r>
          </a:p>
          <a:p>
            <a:pPr lvl="3"/>
            <a:r>
              <a:rPr lang="en-GB" altLang="de-DE" smtClean="0"/>
              <a:t>Fourth bullet level</a:t>
            </a:r>
          </a:p>
          <a:p>
            <a:pPr lvl="4"/>
            <a:r>
              <a:rPr lang="en-GB" altLang="de-DE" smtClean="0"/>
              <a:t>Fifth bullet level</a:t>
            </a:r>
          </a:p>
        </p:txBody>
      </p:sp>
      <p:sp>
        <p:nvSpPr>
          <p:cNvPr id="4" name="Date Placeholder 3"/>
          <p:cNvSpPr>
            <a:spLocks noGrp="1"/>
          </p:cNvSpPr>
          <p:nvPr>
            <p:ph type="dt" sz="half" idx="2"/>
          </p:nvPr>
        </p:nvSpPr>
        <p:spPr>
          <a:xfrm>
            <a:off x="1444625" y="6462713"/>
            <a:ext cx="1090613" cy="152400"/>
          </a:xfrm>
          <a:prstGeom prst="rect">
            <a:avLst/>
          </a:prstGeom>
        </p:spPr>
        <p:txBody>
          <a:bodyPr vert="horz" lIns="0" tIns="0" rIns="0" bIns="0" rtlCol="0" anchor="ctr">
            <a:spAutoFit/>
          </a:bodyPr>
          <a:lstStyle>
            <a:lvl1pPr algn="l" fontAlgn="auto">
              <a:spcBef>
                <a:spcPts val="0"/>
              </a:spcBef>
              <a:spcAft>
                <a:spcPts val="0"/>
              </a:spcAft>
              <a:defRPr sz="1000">
                <a:solidFill>
                  <a:schemeClr val="tx1">
                    <a:tint val="75000"/>
                  </a:schemeClr>
                </a:solidFill>
                <a:latin typeface="+mn-lt"/>
                <a:cs typeface="+mn-cs"/>
              </a:defRPr>
            </a:lvl1pPr>
          </a:lstStyle>
          <a:p>
            <a:pPr>
              <a:defRPr/>
            </a:pPr>
            <a:fld id="{928C958F-2187-47D9-9DA5-8484EF27BFB8}" type="datetime1">
              <a:rPr lang="en-GB"/>
              <a:pPr>
                <a:defRPr/>
              </a:pPr>
              <a:t>02-06-2015</a:t>
            </a:fld>
            <a:endParaRPr lang="en-GB" dirty="0"/>
          </a:p>
        </p:txBody>
      </p:sp>
      <p:sp>
        <p:nvSpPr>
          <p:cNvPr id="5" name="Footer Placeholder 4"/>
          <p:cNvSpPr>
            <a:spLocks noGrp="1"/>
          </p:cNvSpPr>
          <p:nvPr>
            <p:ph type="ftr" sz="quarter" idx="3"/>
          </p:nvPr>
        </p:nvSpPr>
        <p:spPr>
          <a:xfrm>
            <a:off x="2581275" y="6462713"/>
            <a:ext cx="4200525" cy="152400"/>
          </a:xfrm>
          <a:prstGeom prst="rect">
            <a:avLst/>
          </a:prstGeom>
        </p:spPr>
        <p:txBody>
          <a:bodyPr vert="horz" wrap="square" lIns="0" tIns="0" rIns="0" bIns="0" rtlCol="0" anchor="ctr">
            <a:spAutoFit/>
          </a:bodyPr>
          <a:lstStyle>
            <a:lvl1pPr algn="ctr" fontAlgn="auto">
              <a:spcBef>
                <a:spcPts val="0"/>
              </a:spcBef>
              <a:spcAft>
                <a:spcPts val="0"/>
              </a:spcAft>
              <a:defRPr sz="10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8729663" y="6483350"/>
            <a:ext cx="422275" cy="153988"/>
          </a:xfrm>
          <a:prstGeom prst="rect">
            <a:avLst/>
          </a:prstGeom>
        </p:spPr>
        <p:txBody>
          <a:bodyPr vert="horz" wrap="square" lIns="0" tIns="0" rIns="0" bIns="0" rtlCol="0" anchor="ctr">
            <a:spAutoFit/>
          </a:bodyPr>
          <a:lstStyle>
            <a:lvl1pPr algn="ctr" fontAlgn="auto">
              <a:spcBef>
                <a:spcPts val="0"/>
              </a:spcBef>
              <a:spcAft>
                <a:spcPts val="0"/>
              </a:spcAft>
              <a:defRPr sz="1000">
                <a:solidFill>
                  <a:schemeClr val="accent2"/>
                </a:solidFill>
                <a:latin typeface="+mn-lt"/>
                <a:cs typeface="+mn-cs"/>
              </a:defRPr>
            </a:lvl1pPr>
          </a:lstStyle>
          <a:p>
            <a:pPr>
              <a:defRPr/>
            </a:pPr>
            <a:fld id="{F909A1BA-344F-45F9-A3DF-CDB56BCF6DF6}"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600" kern="1200">
          <a:solidFill>
            <a:schemeClr val="tx1"/>
          </a:solidFill>
          <a:latin typeface="+mj-lt"/>
          <a:ea typeface="+mj-ea"/>
          <a:cs typeface="+mj-cs"/>
        </a:defRPr>
      </a:lvl1pPr>
      <a:lvl2pPr algn="l" rtl="0" eaLnBrk="0" fontAlgn="base" hangingPunct="0">
        <a:lnSpc>
          <a:spcPct val="90000"/>
        </a:lnSpc>
        <a:spcBef>
          <a:spcPct val="0"/>
        </a:spcBef>
        <a:spcAft>
          <a:spcPct val="0"/>
        </a:spcAft>
        <a:defRPr sz="2600">
          <a:solidFill>
            <a:schemeClr val="tx1"/>
          </a:solidFill>
          <a:latin typeface="Calibri" pitchFamily="34" charset="0"/>
        </a:defRPr>
      </a:lvl2pPr>
      <a:lvl3pPr algn="l" rtl="0" eaLnBrk="0" fontAlgn="base" hangingPunct="0">
        <a:lnSpc>
          <a:spcPct val="90000"/>
        </a:lnSpc>
        <a:spcBef>
          <a:spcPct val="0"/>
        </a:spcBef>
        <a:spcAft>
          <a:spcPct val="0"/>
        </a:spcAft>
        <a:defRPr sz="2600">
          <a:solidFill>
            <a:schemeClr val="tx1"/>
          </a:solidFill>
          <a:latin typeface="Calibri" pitchFamily="34" charset="0"/>
        </a:defRPr>
      </a:lvl3pPr>
      <a:lvl4pPr algn="l" rtl="0" eaLnBrk="0" fontAlgn="base" hangingPunct="0">
        <a:lnSpc>
          <a:spcPct val="90000"/>
        </a:lnSpc>
        <a:spcBef>
          <a:spcPct val="0"/>
        </a:spcBef>
        <a:spcAft>
          <a:spcPct val="0"/>
        </a:spcAft>
        <a:defRPr sz="2600">
          <a:solidFill>
            <a:schemeClr val="tx1"/>
          </a:solidFill>
          <a:latin typeface="Calibri" pitchFamily="34" charset="0"/>
        </a:defRPr>
      </a:lvl4pPr>
      <a:lvl5pPr algn="l" rtl="0" eaLnBrk="0" fontAlgn="base" hangingPunct="0">
        <a:lnSpc>
          <a:spcPct val="90000"/>
        </a:lnSpc>
        <a:spcBef>
          <a:spcPct val="0"/>
        </a:spcBef>
        <a:spcAft>
          <a:spcPct val="0"/>
        </a:spcAft>
        <a:defRPr sz="2600">
          <a:solidFill>
            <a:schemeClr val="tx1"/>
          </a:solidFill>
          <a:latin typeface="Calibri" pitchFamily="34" charset="0"/>
        </a:defRPr>
      </a:lvl5pPr>
      <a:lvl6pPr marL="457200" algn="l" rtl="0" fontAlgn="base">
        <a:lnSpc>
          <a:spcPct val="90000"/>
        </a:lnSpc>
        <a:spcBef>
          <a:spcPct val="0"/>
        </a:spcBef>
        <a:spcAft>
          <a:spcPct val="0"/>
        </a:spcAft>
        <a:defRPr sz="2600">
          <a:solidFill>
            <a:schemeClr val="tx1"/>
          </a:solidFill>
          <a:latin typeface="Calibri" pitchFamily="34" charset="0"/>
        </a:defRPr>
      </a:lvl6pPr>
      <a:lvl7pPr marL="914400" algn="l" rtl="0" fontAlgn="base">
        <a:lnSpc>
          <a:spcPct val="90000"/>
        </a:lnSpc>
        <a:spcBef>
          <a:spcPct val="0"/>
        </a:spcBef>
        <a:spcAft>
          <a:spcPct val="0"/>
        </a:spcAft>
        <a:defRPr sz="2600">
          <a:solidFill>
            <a:schemeClr val="tx1"/>
          </a:solidFill>
          <a:latin typeface="Calibri" pitchFamily="34" charset="0"/>
        </a:defRPr>
      </a:lvl7pPr>
      <a:lvl8pPr marL="1371600" algn="l" rtl="0" fontAlgn="base">
        <a:lnSpc>
          <a:spcPct val="90000"/>
        </a:lnSpc>
        <a:spcBef>
          <a:spcPct val="0"/>
        </a:spcBef>
        <a:spcAft>
          <a:spcPct val="0"/>
        </a:spcAft>
        <a:defRPr sz="2600">
          <a:solidFill>
            <a:schemeClr val="tx1"/>
          </a:solidFill>
          <a:latin typeface="Calibri" pitchFamily="34" charset="0"/>
        </a:defRPr>
      </a:lvl8pPr>
      <a:lvl9pPr marL="1828800" algn="l" rtl="0" fontAlgn="base">
        <a:lnSpc>
          <a:spcPct val="90000"/>
        </a:lnSpc>
        <a:spcBef>
          <a:spcPct val="0"/>
        </a:spcBef>
        <a:spcAft>
          <a:spcPct val="0"/>
        </a:spcAft>
        <a:defRPr sz="2600">
          <a:solidFill>
            <a:schemeClr val="tx1"/>
          </a:solidFill>
          <a:latin typeface="Calibri" pitchFamily="34" charset="0"/>
        </a:defRPr>
      </a:lvl9pPr>
    </p:titleStyle>
    <p:bodyStyle>
      <a:lvl1pPr marL="215900" indent="-215900" algn="l" rtl="0" eaLnBrk="0" fontAlgn="base" hangingPunct="0">
        <a:spcBef>
          <a:spcPct val="20000"/>
        </a:spcBef>
        <a:spcAft>
          <a:spcPct val="0"/>
        </a:spcAft>
        <a:buClr>
          <a:schemeClr val="bg2"/>
        </a:buClr>
        <a:buFont typeface="Arial" charset="0"/>
        <a:buChar char="•"/>
        <a:defRPr sz="1600" kern="1200">
          <a:solidFill>
            <a:schemeClr val="tx1"/>
          </a:solidFill>
          <a:latin typeface="+mn-lt"/>
          <a:ea typeface="+mn-ea"/>
          <a:cs typeface="+mn-cs"/>
        </a:defRPr>
      </a:lvl1pPr>
      <a:lvl2pPr marL="431800" indent="-215900" algn="l" rtl="0" eaLnBrk="0" fontAlgn="base" hangingPunct="0">
        <a:spcBef>
          <a:spcPct val="20000"/>
        </a:spcBef>
        <a:spcAft>
          <a:spcPct val="0"/>
        </a:spcAft>
        <a:buClr>
          <a:schemeClr val="bg2"/>
        </a:buClr>
        <a:buFont typeface="Arial" charset="0"/>
        <a:buChar char="–"/>
        <a:defRPr sz="1600" kern="1200">
          <a:solidFill>
            <a:schemeClr val="tx1"/>
          </a:solidFill>
          <a:latin typeface="+mn-lt"/>
          <a:ea typeface="+mn-ea"/>
          <a:cs typeface="+mn-cs"/>
        </a:defRPr>
      </a:lvl2pPr>
      <a:lvl3pPr marL="647700" indent="-215900" algn="l" rtl="0" eaLnBrk="0" fontAlgn="base" hangingPunct="0">
        <a:spcBef>
          <a:spcPct val="20000"/>
        </a:spcBef>
        <a:spcAft>
          <a:spcPct val="0"/>
        </a:spcAft>
        <a:buClr>
          <a:schemeClr val="bg2"/>
        </a:buClr>
        <a:buFont typeface="Arial" charset="0"/>
        <a:buChar char="•"/>
        <a:defRPr sz="1600" kern="1200">
          <a:solidFill>
            <a:schemeClr val="tx1"/>
          </a:solidFill>
          <a:latin typeface="+mn-lt"/>
          <a:ea typeface="+mn-ea"/>
          <a:cs typeface="+mn-cs"/>
        </a:defRPr>
      </a:lvl3pPr>
      <a:lvl4pPr marL="863600" indent="-215900" algn="l" rtl="0" eaLnBrk="0" fontAlgn="base" hangingPunct="0">
        <a:spcBef>
          <a:spcPct val="20000"/>
        </a:spcBef>
        <a:spcAft>
          <a:spcPct val="0"/>
        </a:spcAft>
        <a:buClr>
          <a:schemeClr val="bg2"/>
        </a:buClr>
        <a:buFont typeface="Arial" charset="0"/>
        <a:buChar char="–"/>
        <a:defRPr sz="1600" kern="1200">
          <a:solidFill>
            <a:schemeClr val="tx1"/>
          </a:solidFill>
          <a:latin typeface="+mn-lt"/>
          <a:ea typeface="+mn-ea"/>
          <a:cs typeface="+mn-cs"/>
        </a:defRPr>
      </a:lvl4pPr>
      <a:lvl5pPr marL="1079500" indent="-215900" algn="l" rtl="0" eaLnBrk="0" fontAlgn="base" hangingPunct="0">
        <a:spcBef>
          <a:spcPct val="20000"/>
        </a:spcBef>
        <a:spcAft>
          <a:spcPct val="0"/>
        </a:spcAft>
        <a:buClr>
          <a:schemeClr val="bg2"/>
        </a:buClr>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15925" y="3659300"/>
            <a:ext cx="7772400" cy="2077492"/>
          </a:xfrm>
        </p:spPr>
        <p:txBody>
          <a:bodyPr/>
          <a:lstStyle/>
          <a:p>
            <a:pPr>
              <a:defRPr/>
            </a:pPr>
            <a:r>
              <a:rPr lang="en-GB" b="1" dirty="0"/>
              <a:t>2015 Safety and Automation Safety </a:t>
            </a:r>
            <a:r>
              <a:rPr lang="en-GB" b="1" dirty="0" smtClean="0"/>
              <a:t>Forum</a:t>
            </a:r>
            <a:r>
              <a:rPr lang="en-GB" dirty="0" smtClean="0"/>
              <a:t/>
            </a:r>
            <a:br>
              <a:rPr lang="en-GB" dirty="0" smtClean="0"/>
            </a:br>
            <a:r>
              <a:rPr lang="en-GB" dirty="0" smtClean="0"/>
              <a:t>Captain Tim Cheal</a:t>
            </a:r>
            <a:endParaRPr lang="de-DE" dirty="0"/>
          </a:p>
        </p:txBody>
      </p:sp>
      <p:sp>
        <p:nvSpPr>
          <p:cNvPr id="7171" name="Untertitel 2"/>
          <p:cNvSpPr>
            <a:spLocks noGrp="1"/>
          </p:cNvSpPr>
          <p:nvPr>
            <p:ph type="subTitle" idx="1"/>
          </p:nvPr>
        </p:nvSpPr>
        <p:spPr>
          <a:xfrm>
            <a:off x="415925" y="6117908"/>
            <a:ext cx="4832350" cy="492443"/>
          </a:xfrm>
        </p:spPr>
        <p:txBody>
          <a:bodyPr anchor="b"/>
          <a:lstStyle/>
          <a:p>
            <a:pPr eaLnBrk="1" hangingPunct="1">
              <a:spcBef>
                <a:spcPct val="0"/>
              </a:spcBef>
            </a:pPr>
            <a:r>
              <a:rPr lang="en-GB" altLang="de-DE" sz="1600" b="1" dirty="0" smtClean="0"/>
              <a:t/>
            </a:r>
            <a:br>
              <a:rPr lang="en-GB" altLang="de-DE" sz="1600" b="1" dirty="0" smtClean="0"/>
            </a:br>
            <a:r>
              <a:rPr lang="en-GB" sz="1600" b="1" dirty="0" smtClean="0"/>
              <a:t>2-3 </a:t>
            </a:r>
            <a:r>
              <a:rPr lang="en-GB" sz="1600" b="1" dirty="0"/>
              <a:t>June </a:t>
            </a:r>
            <a:r>
              <a:rPr lang="en-GB" sz="1600" b="1" dirty="0" smtClean="0"/>
              <a:t>2015</a:t>
            </a:r>
            <a:endParaRPr lang="en-GB" altLang="de-DE" sz="1600" b="1" dirty="0"/>
          </a:p>
        </p:txBody>
      </p:sp>
      <p:pic>
        <p:nvPicPr>
          <p:cNvPr id="7577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2549"/>
          <a:stretch/>
        </p:blipFill>
        <p:spPr bwMode="auto">
          <a:xfrm>
            <a:off x="963159" y="1132578"/>
            <a:ext cx="7225166" cy="2296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Placeholder 1"/>
          <p:cNvSpPr>
            <a:spLocks noGrp="1"/>
          </p:cNvSpPr>
          <p:nvPr>
            <p:ph type="body" sz="quarter" idx="13"/>
          </p:nvPr>
        </p:nvSpPr>
        <p:spPr>
          <a:xfrm>
            <a:off x="414338" y="1571625"/>
            <a:ext cx="8329612" cy="3607141"/>
          </a:xfrm>
        </p:spPr>
        <p:txBody>
          <a:bodyPr/>
          <a:lstStyle/>
          <a:p>
            <a:r>
              <a:rPr lang="en-GB" sz="2800" dirty="0" smtClean="0"/>
              <a:t>The LPC?</a:t>
            </a:r>
          </a:p>
          <a:p>
            <a:r>
              <a:rPr lang="en-GB" sz="2800" dirty="0" smtClean="0"/>
              <a:t>Mandatory Items</a:t>
            </a:r>
          </a:p>
          <a:p>
            <a:pPr lvl="1"/>
            <a:r>
              <a:rPr lang="en-GB" sz="3200" dirty="0" smtClean="0"/>
              <a:t>EFATO 	</a:t>
            </a:r>
          </a:p>
          <a:p>
            <a:pPr lvl="1"/>
            <a:r>
              <a:rPr lang="en-GB" sz="3200" dirty="0" smtClean="0"/>
              <a:t>SE ILS to DA </a:t>
            </a:r>
          </a:p>
          <a:p>
            <a:pPr lvl="1"/>
            <a:r>
              <a:rPr lang="en-GB" sz="3200" dirty="0" smtClean="0"/>
              <a:t>G/A from MDA/DH, SE </a:t>
            </a:r>
          </a:p>
          <a:p>
            <a:pPr lvl="1"/>
            <a:r>
              <a:rPr lang="en-GB" sz="3200" dirty="0" smtClean="0"/>
              <a:t>SE Landing</a:t>
            </a:r>
          </a:p>
          <a:p>
            <a:r>
              <a:rPr lang="en-GB" dirty="0" smtClean="0"/>
              <a:t>	</a:t>
            </a:r>
          </a:p>
        </p:txBody>
      </p:sp>
      <p:sp>
        <p:nvSpPr>
          <p:cNvPr id="51203" name="Title 2"/>
          <p:cNvSpPr>
            <a:spLocks noGrp="1"/>
          </p:cNvSpPr>
          <p:nvPr>
            <p:ph type="title"/>
          </p:nvPr>
        </p:nvSpPr>
        <p:spPr>
          <a:xfrm>
            <a:off x="414338" y="625475"/>
            <a:ext cx="5915025" cy="360363"/>
          </a:xfrm>
        </p:spPr>
        <p:txBody>
          <a:bodyPr/>
          <a:lstStyle/>
          <a:p>
            <a:r>
              <a:rPr lang="en-GB" dirty="0" smtClean="0"/>
              <a:t>Time for Change?</a:t>
            </a:r>
          </a:p>
        </p:txBody>
      </p:sp>
      <p:sp>
        <p:nvSpPr>
          <p:cNvPr id="4" name="Slide Number Placeholder 3"/>
          <p:cNvSpPr>
            <a:spLocks noGrp="1"/>
          </p:cNvSpPr>
          <p:nvPr>
            <p:ph type="sldNum" sz="quarter" idx="16"/>
          </p:nvPr>
        </p:nvSpPr>
        <p:spPr/>
        <p:txBody>
          <a:bodyPr/>
          <a:lstStyle/>
          <a:p>
            <a:pPr>
              <a:defRPr/>
            </a:pPr>
            <a:fld id="{54E1DB6D-0E65-49D3-8944-FBEBB4817AEB}" type="slidenum">
              <a:rPr lang="en-GB" smtClean="0"/>
              <a:pPr>
                <a:defRPr/>
              </a:pPr>
              <a:t>10</a:t>
            </a:fld>
            <a:endParaRPr lang="en-GB" dirty="0"/>
          </a:p>
        </p:txBody>
      </p:sp>
      <p:sp>
        <p:nvSpPr>
          <p:cNvPr id="2" name="Right Brace 1"/>
          <p:cNvSpPr/>
          <p:nvPr/>
        </p:nvSpPr>
        <p:spPr>
          <a:xfrm>
            <a:off x="5061857" y="2514599"/>
            <a:ext cx="979714" cy="2367643"/>
          </a:xfrm>
          <a:prstGeom prst="rightBrac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TextBox 2"/>
          <p:cNvSpPr txBox="1"/>
          <p:nvPr/>
        </p:nvSpPr>
        <p:spPr>
          <a:xfrm>
            <a:off x="6065151" y="3375253"/>
            <a:ext cx="2664512" cy="646331"/>
          </a:xfrm>
          <a:prstGeom prst="rect">
            <a:avLst/>
          </a:prstGeom>
          <a:noFill/>
        </p:spPr>
        <p:txBody>
          <a:bodyPr wrap="none" rtlCol="0">
            <a:spAutoFit/>
          </a:bodyPr>
          <a:lstStyle/>
          <a:p>
            <a:r>
              <a:rPr lang="en-GB" sz="3600" dirty="0" smtClean="0"/>
              <a:t>Single Engine</a:t>
            </a:r>
            <a:endParaRPr lang="en-GB" sz="3600" dirty="0"/>
          </a:p>
        </p:txBody>
      </p:sp>
    </p:spTree>
    <p:extLst>
      <p:ext uri="{BB962C8B-B14F-4D97-AF65-F5344CB8AC3E}">
        <p14:creationId xmlns:p14="http://schemas.microsoft.com/office/powerpoint/2010/main" val="3766793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1"/>
          <p:cNvSpPr>
            <a:spLocks noGrp="1"/>
          </p:cNvSpPr>
          <p:nvPr>
            <p:ph type="body" sz="quarter" idx="13"/>
          </p:nvPr>
        </p:nvSpPr>
        <p:spPr>
          <a:xfrm>
            <a:off x="414338" y="1571625"/>
            <a:ext cx="8329612" cy="2843855"/>
          </a:xfrm>
        </p:spPr>
        <p:txBody>
          <a:bodyPr/>
          <a:lstStyle/>
          <a:p>
            <a:pPr marL="0" indent="0">
              <a:buNone/>
              <a:defRPr/>
            </a:pPr>
            <a:r>
              <a:rPr lang="en-GB" sz="2800" dirty="0" smtClean="0"/>
              <a:t>LPC </a:t>
            </a:r>
          </a:p>
          <a:p>
            <a:pPr marL="215900" lvl="1">
              <a:buFont typeface="Arial" charset="0"/>
              <a:buChar char="•"/>
              <a:defRPr/>
            </a:pPr>
            <a:r>
              <a:rPr lang="en-GB" sz="2800" dirty="0"/>
              <a:t>What is the benefit of SE GA? </a:t>
            </a:r>
          </a:p>
          <a:p>
            <a:pPr>
              <a:defRPr/>
            </a:pPr>
            <a:r>
              <a:rPr lang="en-GB" sz="2800" dirty="0" smtClean="0"/>
              <a:t>Are </a:t>
            </a:r>
            <a:r>
              <a:rPr lang="en-GB" sz="2800" dirty="0"/>
              <a:t>we encouraging pilots to disconnect the automatics when their use should be encouraged? </a:t>
            </a:r>
            <a:endParaRPr lang="en-GB" sz="2800" dirty="0" smtClean="0"/>
          </a:p>
          <a:p>
            <a:pPr>
              <a:defRPr/>
            </a:pPr>
            <a:r>
              <a:rPr lang="en-GB" sz="2800" dirty="0" smtClean="0"/>
              <a:t>Pilots may/do </a:t>
            </a:r>
            <a:r>
              <a:rPr lang="en-GB" sz="2800" dirty="0"/>
              <a:t>need manual flying practice, but it is time to reconsider how we do this. </a:t>
            </a:r>
          </a:p>
        </p:txBody>
      </p:sp>
      <p:sp>
        <p:nvSpPr>
          <p:cNvPr id="53251" name="Title 2"/>
          <p:cNvSpPr>
            <a:spLocks noGrp="1"/>
          </p:cNvSpPr>
          <p:nvPr>
            <p:ph type="title"/>
          </p:nvPr>
        </p:nvSpPr>
        <p:spPr>
          <a:xfrm>
            <a:off x="414338" y="625475"/>
            <a:ext cx="5915025" cy="360363"/>
          </a:xfrm>
        </p:spPr>
        <p:txBody>
          <a:bodyPr/>
          <a:lstStyle/>
          <a:p>
            <a:r>
              <a:rPr lang="en-GB" dirty="0"/>
              <a:t>Time for Change?</a:t>
            </a:r>
            <a:endParaRPr lang="en-GB" dirty="0" smtClean="0"/>
          </a:p>
        </p:txBody>
      </p:sp>
      <p:sp>
        <p:nvSpPr>
          <p:cNvPr id="4" name="Slide Number Placeholder 3"/>
          <p:cNvSpPr>
            <a:spLocks noGrp="1"/>
          </p:cNvSpPr>
          <p:nvPr>
            <p:ph type="sldNum" sz="quarter" idx="16"/>
          </p:nvPr>
        </p:nvSpPr>
        <p:spPr/>
        <p:txBody>
          <a:bodyPr/>
          <a:lstStyle/>
          <a:p>
            <a:pPr>
              <a:defRPr/>
            </a:pPr>
            <a:fld id="{03C03F67-6E91-4DCD-B92F-2D33D8C1ABF2}" type="slidenum">
              <a:rPr lang="en-GB" smtClean="0"/>
              <a:pPr>
                <a:defRPr/>
              </a:pPr>
              <a:t>11</a:t>
            </a:fld>
            <a:endParaRPr lang="en-GB" dirty="0"/>
          </a:p>
        </p:txBody>
      </p:sp>
    </p:spTree>
    <p:extLst>
      <p:ext uri="{BB962C8B-B14F-4D97-AF65-F5344CB8AC3E}">
        <p14:creationId xmlns:p14="http://schemas.microsoft.com/office/powerpoint/2010/main" val="109866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86">
                                            <p:txEl>
                                              <p:pRg st="2" end="2"/>
                                            </p:txEl>
                                          </p:spTgt>
                                        </p:tgtEl>
                                        <p:attrNameLst>
                                          <p:attrName>style.visibility</p:attrName>
                                        </p:attrNameLst>
                                      </p:cBhvr>
                                      <p:to>
                                        <p:strVal val="visible"/>
                                      </p:to>
                                    </p:set>
                                    <p:animEffect transition="in" filter="wipe(down)">
                                      <p:cBhvr>
                                        <p:cTn id="7" dur="500"/>
                                        <p:tgtEl>
                                          <p:spTgt spid="1638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386">
                                            <p:txEl>
                                              <p:pRg st="3" end="3"/>
                                            </p:txEl>
                                          </p:spTgt>
                                        </p:tgtEl>
                                        <p:attrNameLst>
                                          <p:attrName>style.visibility</p:attrName>
                                        </p:attrNameLst>
                                      </p:cBhvr>
                                      <p:to>
                                        <p:strVal val="visible"/>
                                      </p:to>
                                    </p:set>
                                    <p:animEffect transition="in" filter="wipe(down)">
                                      <p:cBhvr>
                                        <p:cTn id="12" dur="500"/>
                                        <p:tgtEl>
                                          <p:spTgt spid="163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1"/>
          <p:cNvSpPr>
            <a:spLocks noGrp="1"/>
          </p:cNvSpPr>
          <p:nvPr>
            <p:ph type="body" sz="quarter" idx="13"/>
          </p:nvPr>
        </p:nvSpPr>
        <p:spPr>
          <a:xfrm>
            <a:off x="414338" y="1571625"/>
            <a:ext cx="8329612" cy="2412968"/>
          </a:xfrm>
        </p:spPr>
        <p:txBody>
          <a:bodyPr/>
          <a:lstStyle/>
          <a:p>
            <a:pPr marL="0" indent="0">
              <a:buNone/>
              <a:defRPr/>
            </a:pPr>
            <a:r>
              <a:rPr lang="en-GB" sz="2800" dirty="0" smtClean="0"/>
              <a:t>LPC </a:t>
            </a:r>
          </a:p>
          <a:p>
            <a:pPr>
              <a:defRPr/>
            </a:pPr>
            <a:r>
              <a:rPr lang="en-GB" sz="2800" dirty="0" smtClean="0"/>
              <a:t>How does it address</a:t>
            </a:r>
          </a:p>
          <a:p>
            <a:pPr lvl="1">
              <a:defRPr/>
            </a:pPr>
            <a:r>
              <a:rPr lang="en-GB" sz="2800" dirty="0" smtClean="0"/>
              <a:t>Crew </a:t>
            </a:r>
            <a:r>
              <a:rPr lang="en-GB" sz="2800" dirty="0"/>
              <a:t>cooperation (arguably it is counterproductive in this respect</a:t>
            </a:r>
            <a:r>
              <a:rPr lang="en-GB" sz="2800" dirty="0" smtClean="0"/>
              <a:t>)?</a:t>
            </a:r>
          </a:p>
          <a:p>
            <a:pPr lvl="1">
              <a:defRPr/>
            </a:pPr>
            <a:r>
              <a:rPr lang="en-GB" sz="2800" dirty="0" smtClean="0"/>
              <a:t>Use </a:t>
            </a:r>
            <a:r>
              <a:rPr lang="en-GB" sz="2800" dirty="0"/>
              <a:t>of automation and the role of pilot monitoring.  </a:t>
            </a:r>
            <a:endParaRPr lang="en-GB" sz="2800" dirty="0" smtClean="0"/>
          </a:p>
        </p:txBody>
      </p:sp>
      <p:sp>
        <p:nvSpPr>
          <p:cNvPr id="53251" name="Title 2"/>
          <p:cNvSpPr>
            <a:spLocks noGrp="1"/>
          </p:cNvSpPr>
          <p:nvPr>
            <p:ph type="title"/>
          </p:nvPr>
        </p:nvSpPr>
        <p:spPr>
          <a:xfrm>
            <a:off x="414338" y="625475"/>
            <a:ext cx="5915025" cy="360363"/>
          </a:xfrm>
        </p:spPr>
        <p:txBody>
          <a:bodyPr/>
          <a:lstStyle/>
          <a:p>
            <a:r>
              <a:rPr lang="en-GB" dirty="0" smtClean="0"/>
              <a:t>Time for Change?</a:t>
            </a:r>
          </a:p>
        </p:txBody>
      </p:sp>
      <p:sp>
        <p:nvSpPr>
          <p:cNvPr id="4" name="Slide Number Placeholder 3"/>
          <p:cNvSpPr>
            <a:spLocks noGrp="1"/>
          </p:cNvSpPr>
          <p:nvPr>
            <p:ph type="sldNum" sz="quarter" idx="16"/>
          </p:nvPr>
        </p:nvSpPr>
        <p:spPr/>
        <p:txBody>
          <a:bodyPr/>
          <a:lstStyle/>
          <a:p>
            <a:pPr>
              <a:defRPr/>
            </a:pPr>
            <a:fld id="{03C03F67-6E91-4DCD-B92F-2D33D8C1ABF2}" type="slidenum">
              <a:rPr lang="en-GB" smtClean="0"/>
              <a:pPr>
                <a:defRPr/>
              </a:pPr>
              <a:t>12</a:t>
            </a:fld>
            <a:endParaRPr lang="en-GB" dirty="0"/>
          </a:p>
        </p:txBody>
      </p:sp>
      <p:pic>
        <p:nvPicPr>
          <p:cNvPr id="76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8" y="4108063"/>
            <a:ext cx="3331029" cy="2217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86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86">
                                            <p:txEl>
                                              <p:pRg st="2" end="2"/>
                                            </p:txEl>
                                          </p:spTgt>
                                        </p:tgtEl>
                                        <p:attrNameLst>
                                          <p:attrName>style.visibility</p:attrName>
                                        </p:attrNameLst>
                                      </p:cBhvr>
                                      <p:to>
                                        <p:strVal val="visible"/>
                                      </p:to>
                                    </p:set>
                                    <p:animEffect transition="in" filter="wipe(down)">
                                      <p:cBhvr>
                                        <p:cTn id="7" dur="500"/>
                                        <p:tgtEl>
                                          <p:spTgt spid="1638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386">
                                            <p:txEl>
                                              <p:pRg st="3" end="3"/>
                                            </p:txEl>
                                          </p:spTgt>
                                        </p:tgtEl>
                                        <p:attrNameLst>
                                          <p:attrName>style.visibility</p:attrName>
                                        </p:attrNameLst>
                                      </p:cBhvr>
                                      <p:to>
                                        <p:strVal val="visible"/>
                                      </p:to>
                                    </p:set>
                                    <p:animEffect transition="in" filter="wipe(down)">
                                      <p:cBhvr>
                                        <p:cTn id="12" dur="500"/>
                                        <p:tgtEl>
                                          <p:spTgt spid="163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1"/>
          <p:cNvSpPr>
            <a:spLocks noGrp="1"/>
          </p:cNvSpPr>
          <p:nvPr>
            <p:ph type="body" sz="quarter" idx="13"/>
          </p:nvPr>
        </p:nvSpPr>
        <p:spPr>
          <a:xfrm>
            <a:off x="414338" y="1571625"/>
            <a:ext cx="8329612" cy="2862322"/>
          </a:xfrm>
        </p:spPr>
        <p:txBody>
          <a:bodyPr/>
          <a:lstStyle/>
          <a:p>
            <a:pPr marL="0" indent="0">
              <a:spcBef>
                <a:spcPct val="0"/>
              </a:spcBef>
              <a:buNone/>
            </a:pPr>
            <a:r>
              <a:rPr lang="en-GB" sz="2400" dirty="0" smtClean="0"/>
              <a:t>Some Scores on the Doors!</a:t>
            </a:r>
            <a:r>
              <a:rPr lang="en-GB" sz="1800" dirty="0" smtClean="0"/>
              <a:t>	</a:t>
            </a:r>
          </a:p>
          <a:p>
            <a:pPr>
              <a:spcBef>
                <a:spcPct val="0"/>
              </a:spcBef>
            </a:pPr>
            <a:endParaRPr lang="en-GB" sz="1800" dirty="0" smtClean="0"/>
          </a:p>
          <a:p>
            <a:pPr>
              <a:spcBef>
                <a:spcPct val="0"/>
              </a:spcBef>
            </a:pPr>
            <a:endParaRPr lang="en-GB" sz="1800" dirty="0" smtClean="0"/>
          </a:p>
          <a:p>
            <a:pPr>
              <a:spcBef>
                <a:spcPct val="0"/>
              </a:spcBef>
            </a:pPr>
            <a:endParaRPr lang="en-GB" sz="1800" dirty="0" smtClean="0"/>
          </a:p>
          <a:p>
            <a:pPr>
              <a:spcBef>
                <a:spcPct val="0"/>
              </a:spcBef>
            </a:pPr>
            <a:endParaRPr lang="en-GB" sz="1800" dirty="0" smtClean="0"/>
          </a:p>
          <a:p>
            <a:pPr>
              <a:spcBef>
                <a:spcPct val="0"/>
              </a:spcBef>
            </a:pPr>
            <a:endParaRPr lang="en-GB" sz="1800" dirty="0" smtClean="0"/>
          </a:p>
          <a:p>
            <a:pPr>
              <a:spcBef>
                <a:spcPct val="0"/>
              </a:spcBef>
            </a:pPr>
            <a:endParaRPr lang="en-GB" sz="1800" dirty="0" smtClean="0"/>
          </a:p>
          <a:p>
            <a:pPr>
              <a:spcBef>
                <a:spcPct val="0"/>
              </a:spcBef>
            </a:pPr>
            <a:endParaRPr lang="en-GB" sz="1800" dirty="0" smtClean="0"/>
          </a:p>
          <a:p>
            <a:pPr>
              <a:spcBef>
                <a:spcPct val="0"/>
              </a:spcBef>
            </a:pPr>
            <a:endParaRPr lang="en-GB" sz="1800" dirty="0" smtClean="0"/>
          </a:p>
          <a:p>
            <a:pPr>
              <a:spcBef>
                <a:spcPct val="0"/>
              </a:spcBef>
            </a:pPr>
            <a:endParaRPr lang="en-GB" sz="1800" dirty="0" smtClean="0"/>
          </a:p>
        </p:txBody>
      </p:sp>
      <p:sp>
        <p:nvSpPr>
          <p:cNvPr id="52227" name="Title 2"/>
          <p:cNvSpPr>
            <a:spLocks noGrp="1"/>
          </p:cNvSpPr>
          <p:nvPr>
            <p:ph type="title"/>
          </p:nvPr>
        </p:nvSpPr>
        <p:spPr>
          <a:xfrm>
            <a:off x="414338" y="625475"/>
            <a:ext cx="5915025" cy="360363"/>
          </a:xfrm>
        </p:spPr>
        <p:txBody>
          <a:bodyPr/>
          <a:lstStyle/>
          <a:p>
            <a:r>
              <a:rPr lang="en-GB" dirty="0" smtClean="0"/>
              <a:t>Time for Change?</a:t>
            </a:r>
          </a:p>
        </p:txBody>
      </p:sp>
      <p:sp>
        <p:nvSpPr>
          <p:cNvPr id="4" name="Slide Number Placeholder 3"/>
          <p:cNvSpPr>
            <a:spLocks noGrp="1"/>
          </p:cNvSpPr>
          <p:nvPr>
            <p:ph type="sldNum" sz="quarter" idx="16"/>
          </p:nvPr>
        </p:nvSpPr>
        <p:spPr/>
        <p:txBody>
          <a:bodyPr/>
          <a:lstStyle/>
          <a:p>
            <a:pPr>
              <a:defRPr/>
            </a:pPr>
            <a:fld id="{7F90A9BD-D411-43F0-867A-582F740395C2}" type="slidenum">
              <a:rPr lang="en-GB" smtClean="0"/>
              <a:pPr>
                <a:defRPr/>
              </a:pPr>
              <a:t>13</a:t>
            </a:fld>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4132715904"/>
              </p:ext>
            </p:extLst>
          </p:nvPr>
        </p:nvGraphicFramePr>
        <p:xfrm>
          <a:off x="587830" y="2514602"/>
          <a:ext cx="7903026" cy="2837085"/>
        </p:xfrm>
        <a:graphic>
          <a:graphicData uri="http://schemas.openxmlformats.org/drawingml/2006/table">
            <a:tbl>
              <a:tblPr/>
              <a:tblGrid>
                <a:gridCol w="3957940"/>
                <a:gridCol w="2043219"/>
                <a:gridCol w="1901867"/>
              </a:tblGrid>
              <a:tr h="367474">
                <a:tc>
                  <a:txBody>
                    <a:bodyPr/>
                    <a:lstStyle/>
                    <a:p>
                      <a:pPr algn="l" fontAlgn="b"/>
                      <a:r>
                        <a:rPr lang="en-GB" sz="2000" b="0" i="0" u="none" strike="noStrike" dirty="0">
                          <a:solidFill>
                            <a:srgbClr val="000000"/>
                          </a:solidFill>
                          <a:effectLst/>
                          <a:latin typeface="Calibri"/>
                        </a:rPr>
                        <a:t> </a:t>
                      </a:r>
                      <a:r>
                        <a:rPr lang="en-GB" sz="2000" b="0" i="0" u="none" strike="noStrike" dirty="0" smtClean="0">
                          <a:solidFill>
                            <a:srgbClr val="000000"/>
                          </a:solidFill>
                          <a:effectLst/>
                          <a:latin typeface="Calibri"/>
                        </a:rPr>
                        <a:t>Analytical</a:t>
                      </a:r>
                      <a:r>
                        <a:rPr lang="en-GB" sz="2000" b="0" i="0" u="none" strike="noStrike" baseline="0" dirty="0" smtClean="0">
                          <a:solidFill>
                            <a:srgbClr val="000000"/>
                          </a:solidFill>
                          <a:effectLst/>
                          <a:latin typeface="Calibri"/>
                        </a:rPr>
                        <a:t> Data  1 = Fail 5 = Very Good</a:t>
                      </a:r>
                      <a:endParaRPr lang="en-GB" sz="2000" b="0" i="0" u="none" strike="noStrike" dirty="0">
                        <a:solidFill>
                          <a:srgbClr val="000000"/>
                        </a:solidFill>
                        <a:effectLst/>
                        <a:latin typeface="Calibri"/>
                      </a:endParaRPr>
                    </a:p>
                  </a:txBody>
                  <a:tcPr marL="6585" marR="6585" marT="6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2000" b="0" i="0" u="none" strike="noStrike">
                          <a:solidFill>
                            <a:srgbClr val="000000"/>
                          </a:solidFill>
                          <a:effectLst/>
                          <a:latin typeface="Calibri"/>
                        </a:rPr>
                        <a:t>Feb 13 - Feb 14</a:t>
                      </a:r>
                    </a:p>
                  </a:txBody>
                  <a:tcPr marL="6585" marR="6585" marT="6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2000" b="0" i="0" u="none" strike="noStrike">
                          <a:solidFill>
                            <a:srgbClr val="000000"/>
                          </a:solidFill>
                          <a:effectLst/>
                          <a:latin typeface="Calibri"/>
                        </a:rPr>
                        <a:t>Feb 09-Feb 10</a:t>
                      </a:r>
                    </a:p>
                  </a:txBody>
                  <a:tcPr marL="6585" marR="6585" marT="65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7179">
                <a:tc>
                  <a:txBody>
                    <a:bodyPr/>
                    <a:lstStyle/>
                    <a:p>
                      <a:pPr algn="l" fontAlgn="ctr"/>
                      <a:r>
                        <a:rPr lang="en-GB" sz="2400" b="0" i="0" u="none" strike="noStrike" dirty="0">
                          <a:solidFill>
                            <a:srgbClr val="000000"/>
                          </a:solidFill>
                          <a:effectLst/>
                          <a:latin typeface="Calibri"/>
                        </a:rPr>
                        <a:t>Non precision approach to MDA</a:t>
                      </a:r>
                    </a:p>
                  </a:txBody>
                  <a:tcPr marL="6585" marR="6585" marT="6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2400" b="0" i="0" u="none" strike="noStrike" dirty="0">
                          <a:solidFill>
                            <a:srgbClr val="000000"/>
                          </a:solidFill>
                          <a:effectLst/>
                          <a:latin typeface="Calibri"/>
                        </a:rPr>
                        <a:t>4.3</a:t>
                      </a:r>
                    </a:p>
                  </a:txBody>
                  <a:tcPr marL="6585" marR="6585" marT="6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2400" b="0" i="0" u="none" strike="noStrike" dirty="0">
                          <a:solidFill>
                            <a:srgbClr val="000000"/>
                          </a:solidFill>
                          <a:effectLst/>
                          <a:latin typeface="Calibri"/>
                        </a:rPr>
                        <a:t>4</a:t>
                      </a:r>
                    </a:p>
                  </a:txBody>
                  <a:tcPr marL="6585" marR="6585" marT="6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67474">
                <a:tc>
                  <a:txBody>
                    <a:bodyPr/>
                    <a:lstStyle/>
                    <a:p>
                      <a:pPr algn="l" fontAlgn="ctr"/>
                      <a:r>
                        <a:rPr lang="en-GB" sz="2400" b="0" i="0" u="none" strike="noStrike" dirty="0">
                          <a:solidFill>
                            <a:srgbClr val="000000"/>
                          </a:solidFill>
                          <a:effectLst/>
                          <a:latin typeface="Calibri"/>
                        </a:rPr>
                        <a:t>EFATO</a:t>
                      </a:r>
                    </a:p>
                  </a:txBody>
                  <a:tcPr marL="6585" marR="6585" marT="6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2400" b="0" i="0" u="none" strike="noStrike">
                          <a:solidFill>
                            <a:srgbClr val="000000"/>
                          </a:solidFill>
                          <a:effectLst/>
                          <a:latin typeface="Calibri"/>
                        </a:rPr>
                        <a:t>4.2</a:t>
                      </a:r>
                    </a:p>
                  </a:txBody>
                  <a:tcPr marL="6585" marR="6585" marT="6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2400" b="0" i="0" u="none" strike="noStrike">
                          <a:solidFill>
                            <a:srgbClr val="000000"/>
                          </a:solidFill>
                          <a:effectLst/>
                          <a:latin typeface="Calibri"/>
                        </a:rPr>
                        <a:t>3.9</a:t>
                      </a:r>
                    </a:p>
                  </a:txBody>
                  <a:tcPr marL="6585" marR="6585" marT="6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27179">
                <a:tc>
                  <a:txBody>
                    <a:bodyPr/>
                    <a:lstStyle/>
                    <a:p>
                      <a:pPr algn="l" fontAlgn="ctr"/>
                      <a:r>
                        <a:rPr lang="en-GB" sz="2400" b="0" i="0" u="none" strike="noStrike">
                          <a:solidFill>
                            <a:srgbClr val="000000"/>
                          </a:solidFill>
                          <a:effectLst/>
                          <a:latin typeface="Calibri"/>
                        </a:rPr>
                        <a:t>Landing with critical engine inoperative</a:t>
                      </a:r>
                    </a:p>
                  </a:txBody>
                  <a:tcPr marL="6585" marR="6585" marT="6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2400" b="0" i="0" u="none" strike="noStrike">
                          <a:solidFill>
                            <a:srgbClr val="000000"/>
                          </a:solidFill>
                          <a:effectLst/>
                          <a:latin typeface="Calibri"/>
                        </a:rPr>
                        <a:t>4.2</a:t>
                      </a:r>
                    </a:p>
                  </a:txBody>
                  <a:tcPr marL="6585" marR="6585" marT="6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2400" b="0" i="0" u="none" strike="noStrike">
                          <a:solidFill>
                            <a:srgbClr val="000000"/>
                          </a:solidFill>
                          <a:effectLst/>
                          <a:latin typeface="Calibri"/>
                        </a:rPr>
                        <a:t>4</a:t>
                      </a:r>
                    </a:p>
                  </a:txBody>
                  <a:tcPr marL="6585" marR="6585" marT="6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67474">
                <a:tc>
                  <a:txBody>
                    <a:bodyPr/>
                    <a:lstStyle/>
                    <a:p>
                      <a:pPr algn="l" fontAlgn="ctr"/>
                      <a:r>
                        <a:rPr lang="en-GB" sz="2400" b="0" i="0" u="none" strike="noStrike" dirty="0">
                          <a:solidFill>
                            <a:srgbClr val="000000"/>
                          </a:solidFill>
                          <a:effectLst/>
                          <a:latin typeface="Calibri"/>
                        </a:rPr>
                        <a:t>Go around from DA/MDA, SE</a:t>
                      </a:r>
                    </a:p>
                  </a:txBody>
                  <a:tcPr marL="6585" marR="6585" marT="6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2400" b="0" i="0" u="none" strike="noStrike">
                          <a:solidFill>
                            <a:srgbClr val="000000"/>
                          </a:solidFill>
                          <a:effectLst/>
                          <a:latin typeface="Calibri"/>
                        </a:rPr>
                        <a:t>4.2</a:t>
                      </a:r>
                    </a:p>
                  </a:txBody>
                  <a:tcPr marL="6585" marR="6585" marT="6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2400" b="0" i="0" u="none" strike="noStrike" dirty="0">
                          <a:solidFill>
                            <a:srgbClr val="000000"/>
                          </a:solidFill>
                          <a:effectLst/>
                          <a:latin typeface="Calibri"/>
                        </a:rPr>
                        <a:t>4</a:t>
                      </a:r>
                    </a:p>
                  </a:txBody>
                  <a:tcPr marL="6585" marR="6585" marT="6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fill="hold"/>
                                        <p:tgtEl>
                                          <p:spTgt spid="2"/>
                                        </p:tgtEl>
                                        <p:attrNameLst>
                                          <p:attrName>ppt_x</p:attrName>
                                        </p:attrNameLst>
                                      </p:cBhvr>
                                      <p:tavLst>
                                        <p:tav tm="0">
                                          <p:val>
                                            <p:strVal val="#ppt_x"/>
                                          </p:val>
                                        </p:tav>
                                        <p:tav tm="100000">
                                          <p:val>
                                            <p:strVal val="#ppt_x"/>
                                          </p:val>
                                        </p:tav>
                                      </p:tavLst>
                                    </p:anim>
                                    <p:anim calcmode="lin" valueType="num">
                                      <p:cBhvr additive="base">
                                        <p:cTn id="1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14000" y="1571625"/>
            <a:ext cx="8329949" cy="4776692"/>
          </a:xfrm>
        </p:spPr>
        <p:txBody>
          <a:bodyPr/>
          <a:lstStyle/>
          <a:p>
            <a:r>
              <a:rPr lang="en-GB" sz="3200" dirty="0" smtClean="0"/>
              <a:t>How does the LPC prevent (for example) </a:t>
            </a:r>
          </a:p>
          <a:p>
            <a:pPr lvl="1"/>
            <a:r>
              <a:rPr lang="en-GB" sz="2400" dirty="0" smtClean="0"/>
              <a:t>Eastern 401 (1972)</a:t>
            </a:r>
          </a:p>
          <a:p>
            <a:pPr lvl="1"/>
            <a:r>
              <a:rPr lang="en-GB" sz="2400" dirty="0" smtClean="0"/>
              <a:t>Air Florida  90 (1982)</a:t>
            </a:r>
          </a:p>
          <a:p>
            <a:pPr lvl="1"/>
            <a:r>
              <a:rPr lang="en-GB" sz="2400" dirty="0" err="1" smtClean="0"/>
              <a:t>Colgan</a:t>
            </a:r>
            <a:r>
              <a:rPr lang="en-GB" sz="2400" dirty="0" smtClean="0"/>
              <a:t> 3407 (2009)</a:t>
            </a:r>
          </a:p>
          <a:p>
            <a:pPr lvl="1"/>
            <a:r>
              <a:rPr lang="en-GB" sz="2400" dirty="0" smtClean="0"/>
              <a:t>Air France 447  (2009)</a:t>
            </a:r>
          </a:p>
          <a:p>
            <a:pPr lvl="1"/>
            <a:r>
              <a:rPr lang="en-GB" sz="2400" dirty="0"/>
              <a:t>Qantas 32 (SIN 2010)</a:t>
            </a:r>
          </a:p>
          <a:p>
            <a:pPr lvl="1"/>
            <a:r>
              <a:rPr lang="en-GB" sz="2400" dirty="0" err="1" smtClean="0"/>
              <a:t>Asiana</a:t>
            </a:r>
            <a:r>
              <a:rPr lang="en-GB" sz="2400" dirty="0" smtClean="0"/>
              <a:t> 991 (SFX 2011)</a:t>
            </a:r>
          </a:p>
          <a:p>
            <a:pPr lvl="1"/>
            <a:r>
              <a:rPr lang="en-GB" sz="2400" dirty="0" smtClean="0"/>
              <a:t>2 engine Go </a:t>
            </a:r>
            <a:r>
              <a:rPr lang="en-GB" sz="2400" dirty="0" err="1" smtClean="0"/>
              <a:t>Arounds</a:t>
            </a:r>
            <a:r>
              <a:rPr lang="en-GB" sz="2400" dirty="0" smtClean="0"/>
              <a:t> (a known area of concern) </a:t>
            </a:r>
          </a:p>
          <a:p>
            <a:pPr lvl="1"/>
            <a:endParaRPr lang="en-GB" sz="2400" dirty="0" smtClean="0"/>
          </a:p>
          <a:p>
            <a:endParaRPr lang="en-GB" sz="2400" dirty="0" smtClean="0"/>
          </a:p>
          <a:p>
            <a:endParaRPr lang="en-GB" dirty="0"/>
          </a:p>
        </p:txBody>
      </p:sp>
      <p:sp>
        <p:nvSpPr>
          <p:cNvPr id="3" name="Title 2"/>
          <p:cNvSpPr>
            <a:spLocks noGrp="1"/>
          </p:cNvSpPr>
          <p:nvPr>
            <p:ph type="title"/>
          </p:nvPr>
        </p:nvSpPr>
        <p:spPr/>
        <p:txBody>
          <a:bodyPr/>
          <a:lstStyle/>
          <a:p>
            <a:r>
              <a:rPr lang="en-GB" dirty="0"/>
              <a:t>Time for Change?</a:t>
            </a:r>
          </a:p>
        </p:txBody>
      </p:sp>
      <p:sp>
        <p:nvSpPr>
          <p:cNvPr id="4" name="Slide Number Placeholder 3"/>
          <p:cNvSpPr>
            <a:spLocks noGrp="1"/>
          </p:cNvSpPr>
          <p:nvPr>
            <p:ph type="sldNum" sz="quarter" idx="16"/>
          </p:nvPr>
        </p:nvSpPr>
        <p:spPr/>
        <p:txBody>
          <a:bodyPr/>
          <a:lstStyle/>
          <a:p>
            <a:pPr>
              <a:defRPr/>
            </a:pPr>
            <a:fld id="{7CBCBB88-F216-40DF-80FA-0EBEDE5407D7}" type="slidenum">
              <a:rPr lang="en-GB" smtClean="0"/>
              <a:pPr>
                <a:defRPr/>
              </a:pPr>
              <a:t>14</a:t>
            </a:fld>
            <a:endParaRPr lang="en-GB" dirty="0"/>
          </a:p>
        </p:txBody>
      </p:sp>
      <p:pic>
        <p:nvPicPr>
          <p:cNvPr id="7475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r="15143"/>
          <a:stretch/>
        </p:blipFill>
        <p:spPr bwMode="auto">
          <a:xfrm>
            <a:off x="6928305" y="2122713"/>
            <a:ext cx="1815644" cy="3906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9280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1"/>
          <p:cNvSpPr>
            <a:spLocks noGrp="1"/>
          </p:cNvSpPr>
          <p:nvPr>
            <p:ph type="body" sz="quarter" idx="13"/>
          </p:nvPr>
        </p:nvSpPr>
        <p:spPr>
          <a:xfrm>
            <a:off x="414338" y="1571625"/>
            <a:ext cx="8329612" cy="1809726"/>
          </a:xfrm>
        </p:spPr>
        <p:txBody>
          <a:bodyPr/>
          <a:lstStyle/>
          <a:p>
            <a:pPr>
              <a:defRPr/>
            </a:pPr>
            <a:r>
              <a:rPr lang="en-GB" sz="3600" dirty="0" smtClean="0"/>
              <a:t>One Solution:</a:t>
            </a:r>
          </a:p>
          <a:p>
            <a:pPr marL="0" indent="0">
              <a:buFont typeface="Arial" charset="0"/>
              <a:buNone/>
              <a:defRPr/>
            </a:pPr>
            <a:endParaRPr lang="en-GB" sz="1200" dirty="0" smtClean="0"/>
          </a:p>
          <a:p>
            <a:pPr lvl="2">
              <a:defRPr/>
            </a:pPr>
            <a:r>
              <a:rPr lang="en-GB" sz="2800" dirty="0" smtClean="0"/>
              <a:t>Emirates: Manoeuvre Validation Exercises</a:t>
            </a:r>
          </a:p>
          <a:p>
            <a:pPr lvl="2">
              <a:defRPr/>
            </a:pPr>
            <a:endParaRPr lang="en-GB" sz="2800" dirty="0"/>
          </a:p>
        </p:txBody>
      </p:sp>
      <p:sp>
        <p:nvSpPr>
          <p:cNvPr id="53251" name="Title 2"/>
          <p:cNvSpPr>
            <a:spLocks noGrp="1"/>
          </p:cNvSpPr>
          <p:nvPr>
            <p:ph type="title"/>
          </p:nvPr>
        </p:nvSpPr>
        <p:spPr>
          <a:xfrm>
            <a:off x="414338" y="625475"/>
            <a:ext cx="5915025" cy="360363"/>
          </a:xfrm>
        </p:spPr>
        <p:txBody>
          <a:bodyPr/>
          <a:lstStyle/>
          <a:p>
            <a:r>
              <a:rPr lang="en-GB" dirty="0"/>
              <a:t>Time for Change?</a:t>
            </a:r>
            <a:endParaRPr lang="en-GB" dirty="0" smtClean="0"/>
          </a:p>
        </p:txBody>
      </p:sp>
      <p:sp>
        <p:nvSpPr>
          <p:cNvPr id="4" name="Slide Number Placeholder 3"/>
          <p:cNvSpPr>
            <a:spLocks noGrp="1"/>
          </p:cNvSpPr>
          <p:nvPr>
            <p:ph type="sldNum" sz="quarter" idx="16"/>
          </p:nvPr>
        </p:nvSpPr>
        <p:spPr/>
        <p:txBody>
          <a:bodyPr/>
          <a:lstStyle/>
          <a:p>
            <a:pPr>
              <a:defRPr/>
            </a:pPr>
            <a:fld id="{03C03F67-6E91-4DCD-B92F-2D33D8C1ABF2}" type="slidenum">
              <a:rPr lang="en-GB" smtClean="0"/>
              <a:pPr>
                <a:defRPr/>
              </a:pPr>
              <a:t>15</a:t>
            </a:fld>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1"/>
          <p:cNvSpPr>
            <a:spLocks noGrp="1"/>
          </p:cNvSpPr>
          <p:nvPr>
            <p:ph type="body" sz="quarter" idx="13"/>
          </p:nvPr>
        </p:nvSpPr>
        <p:spPr>
          <a:xfrm>
            <a:off x="414338" y="1571625"/>
            <a:ext cx="8329612" cy="2720745"/>
          </a:xfrm>
        </p:spPr>
        <p:txBody>
          <a:bodyPr/>
          <a:lstStyle/>
          <a:p>
            <a:pPr lvl="2">
              <a:defRPr/>
            </a:pPr>
            <a:endParaRPr lang="en-GB" sz="2800" dirty="0"/>
          </a:p>
          <a:p>
            <a:pPr marL="0" indent="0" algn="ctr">
              <a:buFont typeface="Arial" charset="0"/>
              <a:buNone/>
              <a:defRPr/>
            </a:pPr>
            <a:r>
              <a:rPr lang="en-GB" sz="3600" dirty="0" smtClean="0"/>
              <a:t>Is it time to review what we do as an industry, and use our valuable training time to better effect?</a:t>
            </a:r>
          </a:p>
          <a:p>
            <a:pPr marL="0" indent="0">
              <a:buFont typeface="Arial" charset="0"/>
              <a:buNone/>
              <a:defRPr/>
            </a:pPr>
            <a:endParaRPr lang="en-GB" sz="2800" dirty="0"/>
          </a:p>
        </p:txBody>
      </p:sp>
      <p:sp>
        <p:nvSpPr>
          <p:cNvPr id="53251" name="Title 2"/>
          <p:cNvSpPr>
            <a:spLocks noGrp="1"/>
          </p:cNvSpPr>
          <p:nvPr>
            <p:ph type="title"/>
          </p:nvPr>
        </p:nvSpPr>
        <p:spPr>
          <a:xfrm>
            <a:off x="414338" y="625475"/>
            <a:ext cx="5915025" cy="360363"/>
          </a:xfrm>
        </p:spPr>
        <p:txBody>
          <a:bodyPr/>
          <a:lstStyle/>
          <a:p>
            <a:r>
              <a:rPr lang="en-GB" dirty="0"/>
              <a:t>Time for Change?</a:t>
            </a:r>
            <a:endParaRPr lang="en-GB" dirty="0" smtClean="0"/>
          </a:p>
        </p:txBody>
      </p:sp>
      <p:sp>
        <p:nvSpPr>
          <p:cNvPr id="4" name="Slide Number Placeholder 3"/>
          <p:cNvSpPr>
            <a:spLocks noGrp="1"/>
          </p:cNvSpPr>
          <p:nvPr>
            <p:ph type="sldNum" sz="quarter" idx="16"/>
          </p:nvPr>
        </p:nvSpPr>
        <p:spPr/>
        <p:txBody>
          <a:bodyPr/>
          <a:lstStyle/>
          <a:p>
            <a:pPr>
              <a:defRPr/>
            </a:pPr>
            <a:fld id="{03C03F67-6E91-4DCD-B92F-2D33D8C1ABF2}" type="slidenum">
              <a:rPr lang="en-GB" smtClean="0"/>
              <a:pPr>
                <a:defRPr/>
              </a:pPr>
              <a:t>16</a:t>
            </a:fld>
            <a:endParaRPr lang="en-GB" dirty="0"/>
          </a:p>
        </p:txBody>
      </p:sp>
    </p:spTree>
    <p:extLst>
      <p:ext uri="{BB962C8B-B14F-4D97-AF65-F5344CB8AC3E}">
        <p14:creationId xmlns:p14="http://schemas.microsoft.com/office/powerpoint/2010/main" val="729951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925" y="4705350"/>
            <a:ext cx="7772400" cy="693738"/>
          </a:xfrm>
        </p:spPr>
        <p:txBody>
          <a:bodyPr/>
          <a:lstStyle/>
          <a:p>
            <a:pPr>
              <a:defRPr/>
            </a:pPr>
            <a:r>
              <a:rPr lang="en-GB" dirty="0" smtClean="0"/>
              <a:t>Thank You</a:t>
            </a:r>
            <a:endParaRPr lang="en-GB" dirty="0"/>
          </a:p>
        </p:txBody>
      </p:sp>
      <p:sp>
        <p:nvSpPr>
          <p:cNvPr id="63491" name="Subtitle 2"/>
          <p:cNvSpPr>
            <a:spLocks noGrp="1"/>
          </p:cNvSpPr>
          <p:nvPr>
            <p:ph type="subTitle" idx="1"/>
          </p:nvPr>
        </p:nvSpPr>
        <p:spPr>
          <a:xfrm>
            <a:off x="415925" y="5818188"/>
            <a:ext cx="4773613" cy="787400"/>
          </a:xfrm>
        </p:spPr>
        <p:txBody>
          <a:bodyPr/>
          <a:lstStyle/>
          <a:p>
            <a:endParaRPr lang="en-GB"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15925" y="4421188"/>
            <a:ext cx="7772400" cy="692150"/>
          </a:xfrm>
        </p:spPr>
        <p:txBody>
          <a:bodyPr/>
          <a:lstStyle/>
          <a:p>
            <a:pPr>
              <a:defRPr/>
            </a:pPr>
            <a:r>
              <a:rPr lang="en-GB" dirty="0" smtClean="0"/>
              <a:t>Time for Change?</a:t>
            </a:r>
            <a:endParaRPr lang="de-DE" dirty="0"/>
          </a:p>
        </p:txBody>
      </p:sp>
      <p:sp>
        <p:nvSpPr>
          <p:cNvPr id="8195" name="Untertitel 2"/>
          <p:cNvSpPr>
            <a:spLocks noGrp="1"/>
          </p:cNvSpPr>
          <p:nvPr>
            <p:ph type="subTitle" idx="1"/>
          </p:nvPr>
        </p:nvSpPr>
        <p:spPr>
          <a:xfrm>
            <a:off x="415925" y="6117908"/>
            <a:ext cx="4832350" cy="492443"/>
          </a:xfrm>
        </p:spPr>
        <p:txBody>
          <a:bodyPr anchor="b"/>
          <a:lstStyle/>
          <a:p>
            <a:pPr eaLnBrk="1" hangingPunct="1">
              <a:spcBef>
                <a:spcPct val="0"/>
              </a:spcBef>
            </a:pPr>
            <a:r>
              <a:rPr lang="en-GB" altLang="de-DE" sz="1600" b="1" dirty="0" smtClean="0"/>
              <a:t/>
            </a:r>
            <a:br>
              <a:rPr lang="en-GB" altLang="de-DE" sz="1600" b="1" dirty="0" smtClean="0"/>
            </a:br>
            <a:r>
              <a:rPr lang="en-GB" sz="1600" b="1" dirty="0" smtClean="0"/>
              <a:t>2-3 </a:t>
            </a:r>
            <a:r>
              <a:rPr lang="en-GB" sz="1600" b="1" dirty="0"/>
              <a:t>June </a:t>
            </a:r>
            <a:r>
              <a:rPr lang="en-GB" sz="1600" b="1" dirty="0" smtClean="0"/>
              <a:t>2015</a:t>
            </a:r>
            <a:endParaRPr lang="en-GB" altLang="de-DE" sz="1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Placeholder 1"/>
          <p:cNvSpPr>
            <a:spLocks noGrp="1"/>
          </p:cNvSpPr>
          <p:nvPr>
            <p:ph type="body" sz="quarter" idx="13"/>
          </p:nvPr>
        </p:nvSpPr>
        <p:spPr>
          <a:xfrm>
            <a:off x="414338" y="1571625"/>
            <a:ext cx="8329612" cy="1428750"/>
          </a:xfrm>
        </p:spPr>
        <p:txBody>
          <a:bodyPr/>
          <a:lstStyle/>
          <a:p>
            <a:endParaRPr lang="en-GB" smtClean="0"/>
          </a:p>
        </p:txBody>
      </p:sp>
      <p:sp>
        <p:nvSpPr>
          <p:cNvPr id="47107" name="Title 2"/>
          <p:cNvSpPr>
            <a:spLocks noGrp="1"/>
          </p:cNvSpPr>
          <p:nvPr>
            <p:ph type="title"/>
          </p:nvPr>
        </p:nvSpPr>
        <p:spPr>
          <a:xfrm>
            <a:off x="414338" y="625534"/>
            <a:ext cx="5915025" cy="360363"/>
          </a:xfrm>
        </p:spPr>
        <p:txBody>
          <a:bodyPr/>
          <a:lstStyle/>
          <a:p>
            <a:r>
              <a:rPr lang="en-GB" dirty="0"/>
              <a:t>Time for Change?</a:t>
            </a:r>
            <a:endParaRPr lang="en-GB" dirty="0" smtClean="0"/>
          </a:p>
        </p:txBody>
      </p:sp>
      <p:sp>
        <p:nvSpPr>
          <p:cNvPr id="4" name="Slide Number Placeholder 3"/>
          <p:cNvSpPr>
            <a:spLocks noGrp="1"/>
          </p:cNvSpPr>
          <p:nvPr>
            <p:ph type="sldNum" sz="quarter" idx="16"/>
          </p:nvPr>
        </p:nvSpPr>
        <p:spPr/>
        <p:txBody>
          <a:bodyPr/>
          <a:lstStyle/>
          <a:p>
            <a:pPr>
              <a:defRPr/>
            </a:pPr>
            <a:fld id="{11E23BD1-869B-4A03-B0ED-3877CF114024}" type="slidenum">
              <a:rPr lang="en-GB" smtClean="0"/>
              <a:pPr>
                <a:defRPr/>
              </a:pPr>
              <a:t>3</a:t>
            </a:fld>
            <a:endParaRPr lang="en-GB" dirty="0"/>
          </a:p>
        </p:txBody>
      </p:sp>
      <p:pic>
        <p:nvPicPr>
          <p:cNvPr id="471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447049">
            <a:off x="2147888" y="1284288"/>
            <a:ext cx="3990975" cy="531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Time for Change?</a:t>
            </a:r>
            <a:endParaRPr lang="en-GB" dirty="0"/>
          </a:p>
        </p:txBody>
      </p:sp>
      <p:sp>
        <p:nvSpPr>
          <p:cNvPr id="4" name="Slide Number Placeholder 3"/>
          <p:cNvSpPr>
            <a:spLocks noGrp="1"/>
          </p:cNvSpPr>
          <p:nvPr>
            <p:ph type="sldNum" sz="quarter" idx="16"/>
          </p:nvPr>
        </p:nvSpPr>
        <p:spPr/>
        <p:txBody>
          <a:bodyPr/>
          <a:lstStyle/>
          <a:p>
            <a:pPr>
              <a:defRPr/>
            </a:pPr>
            <a:fld id="{7CBCBB88-F216-40DF-80FA-0EBEDE5407D7}" type="slidenum">
              <a:rPr lang="en-GB" smtClean="0"/>
              <a:pPr>
                <a:defRPr/>
              </a:pPr>
              <a:t>4</a:t>
            </a:fld>
            <a:endParaRPr lang="en-GB" dirty="0"/>
          </a:p>
        </p:txBody>
      </p:sp>
      <p:sp>
        <p:nvSpPr>
          <p:cNvPr id="5" name="Rectangle 4"/>
          <p:cNvSpPr/>
          <p:nvPr/>
        </p:nvSpPr>
        <p:spPr>
          <a:xfrm>
            <a:off x="571499" y="1720840"/>
            <a:ext cx="8158163" cy="3170099"/>
          </a:xfrm>
          <a:prstGeom prst="rect">
            <a:avLst/>
          </a:prstGeom>
        </p:spPr>
        <p:txBody>
          <a:bodyPr wrap="square">
            <a:spAutoFit/>
          </a:bodyPr>
          <a:lstStyle/>
          <a:p>
            <a:r>
              <a:rPr lang="en-GB" sz="2000" u="sng" dirty="0" smtClean="0"/>
              <a:t>What is EBT</a:t>
            </a:r>
          </a:p>
          <a:p>
            <a:endParaRPr lang="en-GB" sz="2000" dirty="0"/>
          </a:p>
          <a:p>
            <a:r>
              <a:rPr lang="en-GB" sz="2000" dirty="0" smtClean="0"/>
              <a:t>It </a:t>
            </a:r>
            <a:r>
              <a:rPr lang="en-GB" sz="2000" dirty="0"/>
              <a:t>is impossible to foresee all plausible accident scenarios, especially in </a:t>
            </a:r>
            <a:r>
              <a:rPr lang="en-GB" sz="2000" dirty="0" smtClean="0"/>
              <a:t>today’s </a:t>
            </a:r>
            <a:r>
              <a:rPr lang="en-GB" sz="2000" dirty="0"/>
              <a:t>aviation system where the </a:t>
            </a:r>
            <a:r>
              <a:rPr lang="en-GB" sz="2000" dirty="0" smtClean="0"/>
              <a:t>system’s </a:t>
            </a:r>
            <a:r>
              <a:rPr lang="en-GB" sz="2000" dirty="0"/>
              <a:t>complexity and high reliability mean that the next accident may be something completely unexpected. EBT addresses this by moving from pure scenario-based training, to prioritizing the development and assessment of defined competencies, leading to better training outcomes. Mastering a finite number of defined competencies will allow a pilot to manage previously unseen potentially dangerous situations in flight. </a:t>
            </a:r>
          </a:p>
        </p:txBody>
      </p:sp>
    </p:spTree>
    <p:extLst>
      <p:ext uri="{BB962C8B-B14F-4D97-AF65-F5344CB8AC3E}">
        <p14:creationId xmlns:p14="http://schemas.microsoft.com/office/powerpoint/2010/main" val="2244324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Placeholder 1"/>
          <p:cNvSpPr>
            <a:spLocks noGrp="1"/>
          </p:cNvSpPr>
          <p:nvPr>
            <p:ph type="body" sz="quarter" idx="13"/>
          </p:nvPr>
        </p:nvSpPr>
        <p:spPr>
          <a:xfrm>
            <a:off x="414338" y="1571625"/>
            <a:ext cx="8329612" cy="1428750"/>
          </a:xfrm>
        </p:spPr>
        <p:txBody>
          <a:bodyPr/>
          <a:lstStyle/>
          <a:p>
            <a:endParaRPr lang="en-GB" smtClean="0"/>
          </a:p>
        </p:txBody>
      </p:sp>
      <p:sp>
        <p:nvSpPr>
          <p:cNvPr id="49155" name="Title 2"/>
          <p:cNvSpPr>
            <a:spLocks noGrp="1"/>
          </p:cNvSpPr>
          <p:nvPr>
            <p:ph type="title"/>
          </p:nvPr>
        </p:nvSpPr>
        <p:spPr>
          <a:xfrm>
            <a:off x="414338" y="625475"/>
            <a:ext cx="5915025" cy="360363"/>
          </a:xfrm>
        </p:spPr>
        <p:txBody>
          <a:bodyPr/>
          <a:lstStyle/>
          <a:p>
            <a:r>
              <a:rPr lang="en-GB" dirty="0" smtClean="0"/>
              <a:t>Evidence Based Training</a:t>
            </a:r>
          </a:p>
        </p:txBody>
      </p:sp>
      <p:sp>
        <p:nvSpPr>
          <p:cNvPr id="4" name="Slide Number Placeholder 3"/>
          <p:cNvSpPr>
            <a:spLocks noGrp="1"/>
          </p:cNvSpPr>
          <p:nvPr>
            <p:ph type="sldNum" sz="quarter" idx="16"/>
          </p:nvPr>
        </p:nvSpPr>
        <p:spPr/>
        <p:txBody>
          <a:bodyPr/>
          <a:lstStyle/>
          <a:p>
            <a:pPr>
              <a:defRPr/>
            </a:pPr>
            <a:fld id="{6AC33D72-7625-41F4-A813-2C86EF192F36}" type="slidenum">
              <a:rPr lang="en-GB" smtClean="0"/>
              <a:pPr>
                <a:defRPr/>
              </a:pPr>
              <a:t>5</a:t>
            </a:fld>
            <a:endParaRPr lang="en-GB" dirty="0"/>
          </a:p>
        </p:txBody>
      </p:sp>
      <p:pic>
        <p:nvPicPr>
          <p:cNvPr id="491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13" y="1095375"/>
            <a:ext cx="815975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a:xfrm>
            <a:off x="414338" y="625475"/>
            <a:ext cx="5915025" cy="360363"/>
          </a:xfrm>
        </p:spPr>
        <p:txBody>
          <a:bodyPr/>
          <a:lstStyle/>
          <a:p>
            <a:r>
              <a:rPr lang="en-GB" dirty="0"/>
              <a:t>Time for Change?</a:t>
            </a:r>
            <a:endParaRPr lang="en-GB" dirty="0" smtClean="0"/>
          </a:p>
        </p:txBody>
      </p:sp>
      <p:sp>
        <p:nvSpPr>
          <p:cNvPr id="4" name="Slide Number Placeholder 3"/>
          <p:cNvSpPr>
            <a:spLocks noGrp="1"/>
          </p:cNvSpPr>
          <p:nvPr>
            <p:ph type="sldNum" sz="quarter" idx="16"/>
          </p:nvPr>
        </p:nvSpPr>
        <p:spPr/>
        <p:txBody>
          <a:bodyPr/>
          <a:lstStyle/>
          <a:p>
            <a:pPr>
              <a:defRPr/>
            </a:pPr>
            <a:fld id="{3016E76E-12CC-4757-AE57-9273EDBB81FE}" type="slidenum">
              <a:rPr lang="en-GB" smtClean="0"/>
              <a:pPr>
                <a:defRPr/>
              </a:pPr>
              <a:t>6</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484777209"/>
              </p:ext>
            </p:extLst>
          </p:nvPr>
        </p:nvGraphicFramePr>
        <p:xfrm>
          <a:off x="533400" y="2079625"/>
          <a:ext cx="7122042" cy="3881531"/>
        </p:xfrm>
        <a:graphic>
          <a:graphicData uri="http://schemas.openxmlformats.org/drawingml/2006/table">
            <a:tbl>
              <a:tblPr firstRow="1" firstCol="1" bandRow="1"/>
              <a:tblGrid>
                <a:gridCol w="7122042"/>
              </a:tblGrid>
              <a:tr h="493454">
                <a:tc>
                  <a:txBody>
                    <a:bodyPr/>
                    <a:lstStyle/>
                    <a:p>
                      <a:pPr>
                        <a:lnSpc>
                          <a:spcPct val="115000"/>
                        </a:lnSpc>
                        <a:spcAft>
                          <a:spcPts val="1000"/>
                        </a:spcAft>
                      </a:pPr>
                      <a:r>
                        <a:rPr lang="en-GB" sz="2400" dirty="0">
                          <a:effectLst/>
                          <a:latin typeface="Arial"/>
                          <a:ea typeface="Times New Roman"/>
                          <a:cs typeface="Times New Roman"/>
                        </a:rPr>
                        <a:t>Aircraft Flight Path Management, manual control</a:t>
                      </a:r>
                      <a:endParaRPr lang="en-GB" sz="2800" dirty="0">
                        <a:effectLst/>
                        <a:latin typeface="Calibri"/>
                        <a:ea typeface="Calibri"/>
                        <a:cs typeface="Times New Roman"/>
                      </a:endParaRPr>
                    </a:p>
                  </a:txBody>
                  <a:tcPr marL="50821" marR="50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176">
                <a:tc>
                  <a:txBody>
                    <a:bodyPr/>
                    <a:lstStyle/>
                    <a:p>
                      <a:pPr>
                        <a:lnSpc>
                          <a:spcPct val="115000"/>
                        </a:lnSpc>
                        <a:spcAft>
                          <a:spcPts val="1000"/>
                        </a:spcAft>
                      </a:pPr>
                      <a:r>
                        <a:rPr lang="en-GB" sz="2400">
                          <a:effectLst/>
                          <a:latin typeface="Arial"/>
                          <a:ea typeface="Times New Roman"/>
                          <a:cs typeface="Times New Roman"/>
                        </a:rPr>
                        <a:t>Knowledge (from Airbus EBT)</a:t>
                      </a:r>
                      <a:endParaRPr lang="en-GB" sz="2800">
                        <a:effectLst/>
                        <a:latin typeface="Calibri"/>
                        <a:ea typeface="Calibri"/>
                        <a:cs typeface="Times New Roman"/>
                      </a:endParaRPr>
                    </a:p>
                  </a:txBody>
                  <a:tcPr marL="50821" marR="50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176">
                <a:tc>
                  <a:txBody>
                    <a:bodyPr/>
                    <a:lstStyle/>
                    <a:p>
                      <a:pPr>
                        <a:lnSpc>
                          <a:spcPct val="115000"/>
                        </a:lnSpc>
                        <a:spcAft>
                          <a:spcPts val="1000"/>
                        </a:spcAft>
                      </a:pPr>
                      <a:r>
                        <a:rPr lang="en-GB" sz="2400" dirty="0">
                          <a:effectLst/>
                          <a:latin typeface="Arial"/>
                          <a:ea typeface="Times New Roman"/>
                          <a:cs typeface="Times New Roman"/>
                        </a:rPr>
                        <a:t>Aircraft Flight Path Management, automation</a:t>
                      </a:r>
                      <a:endParaRPr lang="en-GB" sz="2800" dirty="0">
                        <a:effectLst/>
                        <a:latin typeface="Calibri"/>
                        <a:ea typeface="Calibri"/>
                        <a:cs typeface="Times New Roman"/>
                      </a:endParaRPr>
                    </a:p>
                  </a:txBody>
                  <a:tcPr marL="50821" marR="50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176">
                <a:tc>
                  <a:txBody>
                    <a:bodyPr/>
                    <a:lstStyle/>
                    <a:p>
                      <a:pPr>
                        <a:lnSpc>
                          <a:spcPct val="115000"/>
                        </a:lnSpc>
                        <a:spcAft>
                          <a:spcPts val="1000"/>
                        </a:spcAft>
                      </a:pPr>
                      <a:r>
                        <a:rPr lang="en-GB" sz="2400">
                          <a:effectLst/>
                          <a:latin typeface="Arial"/>
                          <a:ea typeface="Times New Roman"/>
                          <a:cs typeface="Times New Roman"/>
                        </a:rPr>
                        <a:t>Workload Management</a:t>
                      </a:r>
                      <a:endParaRPr lang="en-GB" sz="2800">
                        <a:effectLst/>
                        <a:latin typeface="Calibri"/>
                        <a:ea typeface="Calibri"/>
                        <a:cs typeface="Times New Roman"/>
                      </a:endParaRPr>
                    </a:p>
                  </a:txBody>
                  <a:tcPr marL="50821" marR="50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709">
                <a:tc>
                  <a:txBody>
                    <a:bodyPr/>
                    <a:lstStyle/>
                    <a:p>
                      <a:pPr>
                        <a:lnSpc>
                          <a:spcPct val="115000"/>
                        </a:lnSpc>
                        <a:spcAft>
                          <a:spcPts val="1000"/>
                        </a:spcAft>
                      </a:pPr>
                      <a:r>
                        <a:rPr lang="en-GB" sz="2400">
                          <a:effectLst/>
                          <a:latin typeface="Arial"/>
                          <a:ea typeface="Times New Roman"/>
                          <a:cs typeface="Times New Roman"/>
                        </a:rPr>
                        <a:t>Application of Procedures</a:t>
                      </a:r>
                      <a:endParaRPr lang="en-GB" sz="2800">
                        <a:effectLst/>
                        <a:latin typeface="Calibri"/>
                        <a:ea typeface="Calibri"/>
                        <a:cs typeface="Times New Roman"/>
                      </a:endParaRPr>
                    </a:p>
                  </a:txBody>
                  <a:tcPr marL="50821" marR="50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176">
                <a:tc>
                  <a:txBody>
                    <a:bodyPr/>
                    <a:lstStyle/>
                    <a:p>
                      <a:pPr>
                        <a:lnSpc>
                          <a:spcPct val="115000"/>
                        </a:lnSpc>
                        <a:spcAft>
                          <a:spcPts val="1000"/>
                        </a:spcAft>
                      </a:pPr>
                      <a:r>
                        <a:rPr lang="en-GB" sz="2400">
                          <a:effectLst/>
                          <a:latin typeface="Arial"/>
                          <a:ea typeface="Times New Roman"/>
                          <a:cs typeface="Times New Roman"/>
                        </a:rPr>
                        <a:t>Communication</a:t>
                      </a:r>
                      <a:endParaRPr lang="en-GB" sz="2800">
                        <a:effectLst/>
                        <a:latin typeface="Calibri"/>
                        <a:ea typeface="Calibri"/>
                        <a:cs typeface="Times New Roman"/>
                      </a:endParaRPr>
                    </a:p>
                  </a:txBody>
                  <a:tcPr marL="50821" marR="50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176">
                <a:tc>
                  <a:txBody>
                    <a:bodyPr/>
                    <a:lstStyle/>
                    <a:p>
                      <a:pPr>
                        <a:lnSpc>
                          <a:spcPct val="115000"/>
                        </a:lnSpc>
                        <a:spcAft>
                          <a:spcPts val="1000"/>
                        </a:spcAft>
                      </a:pPr>
                      <a:r>
                        <a:rPr lang="en-GB" sz="2400">
                          <a:effectLst/>
                          <a:latin typeface="Arial"/>
                          <a:ea typeface="Times New Roman"/>
                          <a:cs typeface="Times New Roman"/>
                        </a:rPr>
                        <a:t>Leadership and Teamwork</a:t>
                      </a:r>
                      <a:endParaRPr lang="en-GB" sz="2800">
                        <a:effectLst/>
                        <a:latin typeface="Calibri"/>
                        <a:ea typeface="Calibri"/>
                        <a:cs typeface="Times New Roman"/>
                      </a:endParaRPr>
                    </a:p>
                  </a:txBody>
                  <a:tcPr marL="50821" marR="50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176">
                <a:tc>
                  <a:txBody>
                    <a:bodyPr/>
                    <a:lstStyle/>
                    <a:p>
                      <a:pPr>
                        <a:lnSpc>
                          <a:spcPct val="115000"/>
                        </a:lnSpc>
                        <a:spcAft>
                          <a:spcPts val="1000"/>
                        </a:spcAft>
                      </a:pPr>
                      <a:r>
                        <a:rPr lang="en-GB" sz="2400">
                          <a:effectLst/>
                          <a:latin typeface="Arial"/>
                          <a:ea typeface="Times New Roman"/>
                          <a:cs typeface="Times New Roman"/>
                        </a:rPr>
                        <a:t>Situation Awareness</a:t>
                      </a:r>
                      <a:endParaRPr lang="en-GB" sz="2800">
                        <a:effectLst/>
                        <a:latin typeface="Calibri"/>
                        <a:ea typeface="Calibri"/>
                        <a:cs typeface="Times New Roman"/>
                      </a:endParaRPr>
                    </a:p>
                  </a:txBody>
                  <a:tcPr marL="50821" marR="50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176">
                <a:tc>
                  <a:txBody>
                    <a:bodyPr/>
                    <a:lstStyle/>
                    <a:p>
                      <a:pPr>
                        <a:lnSpc>
                          <a:spcPct val="115000"/>
                        </a:lnSpc>
                        <a:spcAft>
                          <a:spcPts val="1000"/>
                        </a:spcAft>
                      </a:pPr>
                      <a:r>
                        <a:rPr lang="en-GB" sz="2400" dirty="0">
                          <a:effectLst/>
                          <a:latin typeface="Arial"/>
                          <a:ea typeface="Times New Roman"/>
                          <a:cs typeface="Times New Roman"/>
                        </a:rPr>
                        <a:t>Problem Solving and Decision Making</a:t>
                      </a:r>
                      <a:endParaRPr lang="en-GB" sz="2800" dirty="0">
                        <a:effectLst/>
                        <a:latin typeface="Calibri"/>
                        <a:ea typeface="Calibri"/>
                        <a:cs typeface="Times New Roman"/>
                      </a:endParaRPr>
                    </a:p>
                  </a:txBody>
                  <a:tcPr marL="50821" marR="50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0214" name="Rectangle 7"/>
          <p:cNvSpPr>
            <a:spLocks noGrp="1" noChangeArrowheads="1"/>
          </p:cNvSpPr>
          <p:nvPr>
            <p:ph type="body" sz="quarter" idx="13"/>
          </p:nvPr>
        </p:nvSpPr>
        <p:spPr>
          <a:xfrm>
            <a:off x="414338" y="1492220"/>
            <a:ext cx="2550698" cy="40011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lstStyle/>
          <a:p>
            <a:pPr marL="0" indent="0">
              <a:spcBef>
                <a:spcPct val="0"/>
              </a:spcBef>
              <a:buClrTx/>
              <a:buFontTx/>
              <a:buNone/>
            </a:pPr>
            <a:r>
              <a:rPr lang="en-GB" sz="2000" b="1" u="sng" dirty="0" smtClean="0">
                <a:latin typeface="Arial" charset="0"/>
                <a:ea typeface="Times New Roman" pitchFamily="18" charset="0"/>
                <a:cs typeface="Arial" charset="0"/>
              </a:rPr>
              <a:t>EBT competencies</a:t>
            </a:r>
            <a:endParaRPr lang="en-GB" dirty="0" smtClean="0">
              <a:ea typeface="Times New Roman" pitchFamily="18" charset="0"/>
              <a:cs typeface="Arial" charset="0"/>
            </a:endParaRPr>
          </a:p>
        </p:txBody>
      </p:sp>
    </p:spTree>
    <p:extLst>
      <p:ext uri="{BB962C8B-B14F-4D97-AF65-F5344CB8AC3E}">
        <p14:creationId xmlns:p14="http://schemas.microsoft.com/office/powerpoint/2010/main" val="4243698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Placeholder 1"/>
          <p:cNvSpPr>
            <a:spLocks noGrp="1"/>
          </p:cNvSpPr>
          <p:nvPr>
            <p:ph type="body" sz="quarter" idx="13"/>
          </p:nvPr>
        </p:nvSpPr>
        <p:spPr>
          <a:xfrm>
            <a:off x="414338" y="1571625"/>
            <a:ext cx="8329612" cy="4641271"/>
          </a:xfrm>
        </p:spPr>
        <p:txBody>
          <a:bodyPr/>
          <a:lstStyle/>
          <a:p>
            <a:r>
              <a:rPr lang="en-GB" sz="2800" dirty="0" smtClean="0"/>
              <a:t>The LPC?</a:t>
            </a:r>
          </a:p>
          <a:p>
            <a:r>
              <a:rPr lang="en-GB" sz="2800" dirty="0" smtClean="0"/>
              <a:t>Mandatory Items</a:t>
            </a:r>
          </a:p>
          <a:p>
            <a:r>
              <a:rPr lang="en-GB" sz="2000" dirty="0" smtClean="0"/>
              <a:t>Pre-Flight Activities/Check List 	</a:t>
            </a:r>
          </a:p>
          <a:p>
            <a:r>
              <a:rPr lang="en-GB" sz="2000" dirty="0" smtClean="0"/>
              <a:t>Adherence to DEP/ARR procedures </a:t>
            </a:r>
          </a:p>
          <a:p>
            <a:r>
              <a:rPr lang="en-GB" sz="2000" dirty="0" smtClean="0"/>
              <a:t>EFATO 	</a:t>
            </a:r>
          </a:p>
          <a:p>
            <a:r>
              <a:rPr lang="en-GB" sz="2000" dirty="0" smtClean="0"/>
              <a:t>SE ILS to DA </a:t>
            </a:r>
          </a:p>
          <a:p>
            <a:r>
              <a:rPr lang="en-GB" sz="2000" dirty="0" smtClean="0"/>
              <a:t>G/A from MDA/DH, SE </a:t>
            </a:r>
          </a:p>
          <a:p>
            <a:r>
              <a:rPr lang="en-GB" sz="2000" dirty="0" smtClean="0"/>
              <a:t>SE Landing</a:t>
            </a:r>
          </a:p>
          <a:p>
            <a:r>
              <a:rPr lang="en-GB" sz="2000" dirty="0" smtClean="0"/>
              <a:t>RTO 		</a:t>
            </a:r>
          </a:p>
          <a:p>
            <a:r>
              <a:rPr lang="en-GB" sz="2000" dirty="0" smtClean="0"/>
              <a:t>Non-Precision Approach to MDA 	</a:t>
            </a:r>
          </a:p>
          <a:p>
            <a:r>
              <a:rPr lang="en-GB" sz="2000" dirty="0"/>
              <a:t>Normal and </a:t>
            </a:r>
            <a:r>
              <a:rPr lang="en-GB" sz="2000" dirty="0" smtClean="0"/>
              <a:t>abnormal operations </a:t>
            </a:r>
            <a:r>
              <a:rPr lang="en-GB" sz="2000" dirty="0"/>
              <a:t>of </a:t>
            </a:r>
            <a:r>
              <a:rPr lang="en-GB" sz="2000" dirty="0" smtClean="0"/>
              <a:t>following systems: 3 items</a:t>
            </a:r>
          </a:p>
          <a:p>
            <a:r>
              <a:rPr lang="en-GB" sz="2000" dirty="0"/>
              <a:t>Abnormal </a:t>
            </a:r>
            <a:r>
              <a:rPr lang="en-GB" sz="2000" dirty="0" smtClean="0"/>
              <a:t>and emergency procedures: 3 items</a:t>
            </a:r>
          </a:p>
        </p:txBody>
      </p:sp>
      <p:sp>
        <p:nvSpPr>
          <p:cNvPr id="51203" name="Title 2"/>
          <p:cNvSpPr>
            <a:spLocks noGrp="1"/>
          </p:cNvSpPr>
          <p:nvPr>
            <p:ph type="title"/>
          </p:nvPr>
        </p:nvSpPr>
        <p:spPr>
          <a:xfrm>
            <a:off x="414338" y="625739"/>
            <a:ext cx="5915025" cy="360099"/>
          </a:xfrm>
        </p:spPr>
        <p:txBody>
          <a:bodyPr/>
          <a:lstStyle/>
          <a:p>
            <a:r>
              <a:rPr lang="en-GB" dirty="0" smtClean="0"/>
              <a:t>Time for Change?</a:t>
            </a:r>
          </a:p>
        </p:txBody>
      </p:sp>
      <p:sp>
        <p:nvSpPr>
          <p:cNvPr id="4" name="Slide Number Placeholder 3"/>
          <p:cNvSpPr>
            <a:spLocks noGrp="1"/>
          </p:cNvSpPr>
          <p:nvPr>
            <p:ph type="sldNum" sz="quarter" idx="16"/>
          </p:nvPr>
        </p:nvSpPr>
        <p:spPr/>
        <p:txBody>
          <a:bodyPr/>
          <a:lstStyle/>
          <a:p>
            <a:pPr>
              <a:defRPr/>
            </a:pPr>
            <a:fld id="{54E1DB6D-0E65-49D3-8944-FBEBB4817AEB}" type="slidenum">
              <a:rPr lang="en-GB" smtClean="0"/>
              <a:pPr>
                <a:defRPr/>
              </a:pPr>
              <a:t>7</a:t>
            </a:fld>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Placeholder 1"/>
          <p:cNvSpPr>
            <a:spLocks noGrp="1"/>
          </p:cNvSpPr>
          <p:nvPr>
            <p:ph type="body" sz="quarter" idx="13"/>
          </p:nvPr>
        </p:nvSpPr>
        <p:spPr>
          <a:xfrm>
            <a:off x="414338" y="1571625"/>
            <a:ext cx="8329612" cy="3557897"/>
          </a:xfrm>
        </p:spPr>
        <p:txBody>
          <a:bodyPr/>
          <a:lstStyle/>
          <a:p>
            <a:r>
              <a:rPr lang="en-GB" sz="2800" dirty="0" smtClean="0"/>
              <a:t>The LPC?</a:t>
            </a:r>
          </a:p>
          <a:p>
            <a:r>
              <a:rPr lang="en-GB" sz="2800" dirty="0" smtClean="0"/>
              <a:t>Mandatory Items</a:t>
            </a:r>
          </a:p>
          <a:p>
            <a:r>
              <a:rPr lang="en-GB" sz="2400" dirty="0" smtClean="0"/>
              <a:t>Normal and abnormal operations of following systems: 3 items</a:t>
            </a:r>
          </a:p>
          <a:p>
            <a:r>
              <a:rPr lang="en-GB" sz="2400" dirty="0" smtClean="0"/>
              <a:t>Abnormal and emergency procedures: 3 items</a:t>
            </a:r>
          </a:p>
          <a:p>
            <a:pPr marL="0" indent="0">
              <a:buNone/>
            </a:pPr>
            <a:endParaRPr lang="en-GB" sz="2000" b="1" dirty="0" smtClean="0"/>
          </a:p>
          <a:p>
            <a:pPr marL="0" indent="0">
              <a:buNone/>
            </a:pPr>
            <a:r>
              <a:rPr lang="en-GB" sz="2000" b="1" dirty="0" smtClean="0"/>
              <a:t>AMC1 </a:t>
            </a:r>
            <a:r>
              <a:rPr lang="en-GB" sz="2000" b="1" dirty="0"/>
              <a:t>ORO.FC.230 Recurrent training and </a:t>
            </a:r>
            <a:r>
              <a:rPr lang="en-GB" sz="2000" b="1" dirty="0" smtClean="0"/>
              <a:t>checking (a) (4) </a:t>
            </a:r>
            <a:r>
              <a:rPr lang="en-GB" sz="2000" b="1" dirty="0" err="1" smtClean="0"/>
              <a:t>i</a:t>
            </a:r>
            <a:r>
              <a:rPr lang="en-GB" sz="2000" b="1" dirty="0" smtClean="0"/>
              <a:t> (A)</a:t>
            </a:r>
          </a:p>
          <a:p>
            <a:pPr marL="0" indent="0">
              <a:buNone/>
            </a:pPr>
            <a:r>
              <a:rPr lang="en-GB" sz="2000" dirty="0" smtClean="0"/>
              <a:t>The </a:t>
            </a:r>
            <a:r>
              <a:rPr lang="en-GB" sz="2000" dirty="0"/>
              <a:t>aircraft/FSTD training programme should be established in a </a:t>
            </a:r>
            <a:r>
              <a:rPr lang="en-GB" sz="2000" dirty="0" smtClean="0"/>
              <a:t>way that </a:t>
            </a:r>
            <a:r>
              <a:rPr lang="en-GB" sz="2000" dirty="0"/>
              <a:t>all major failures of aircraft systems and associated </a:t>
            </a:r>
            <a:r>
              <a:rPr lang="en-GB" sz="2000" dirty="0" smtClean="0"/>
              <a:t>procedures will </a:t>
            </a:r>
            <a:r>
              <a:rPr lang="en-GB" sz="2000" dirty="0"/>
              <a:t>have been covered in the preceding 3 year period.</a:t>
            </a:r>
            <a:r>
              <a:rPr lang="en-GB" dirty="0" smtClean="0"/>
              <a:t>	</a:t>
            </a:r>
          </a:p>
        </p:txBody>
      </p:sp>
      <p:sp>
        <p:nvSpPr>
          <p:cNvPr id="51203" name="Title 2"/>
          <p:cNvSpPr>
            <a:spLocks noGrp="1"/>
          </p:cNvSpPr>
          <p:nvPr>
            <p:ph type="title"/>
          </p:nvPr>
        </p:nvSpPr>
        <p:spPr>
          <a:xfrm>
            <a:off x="414338" y="625475"/>
            <a:ext cx="5915025" cy="360363"/>
          </a:xfrm>
        </p:spPr>
        <p:txBody>
          <a:bodyPr/>
          <a:lstStyle/>
          <a:p>
            <a:r>
              <a:rPr lang="en-GB" dirty="0" smtClean="0"/>
              <a:t>Time for Change?</a:t>
            </a:r>
          </a:p>
        </p:txBody>
      </p:sp>
      <p:sp>
        <p:nvSpPr>
          <p:cNvPr id="4" name="Slide Number Placeholder 3"/>
          <p:cNvSpPr>
            <a:spLocks noGrp="1"/>
          </p:cNvSpPr>
          <p:nvPr>
            <p:ph type="sldNum" sz="quarter" idx="16"/>
          </p:nvPr>
        </p:nvSpPr>
        <p:spPr/>
        <p:txBody>
          <a:bodyPr/>
          <a:lstStyle/>
          <a:p>
            <a:pPr>
              <a:defRPr/>
            </a:pPr>
            <a:fld id="{54E1DB6D-0E65-49D3-8944-FBEBB4817AEB}" type="slidenum">
              <a:rPr lang="en-GB" smtClean="0"/>
              <a:pPr>
                <a:defRPr/>
              </a:pPr>
              <a:t>8</a:t>
            </a:fld>
            <a:endParaRPr lang="en-GB" dirty="0"/>
          </a:p>
        </p:txBody>
      </p:sp>
    </p:spTree>
    <p:extLst>
      <p:ext uri="{BB962C8B-B14F-4D97-AF65-F5344CB8AC3E}">
        <p14:creationId xmlns:p14="http://schemas.microsoft.com/office/powerpoint/2010/main" val="3778719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Placeholder 1"/>
          <p:cNvSpPr>
            <a:spLocks noGrp="1"/>
          </p:cNvSpPr>
          <p:nvPr>
            <p:ph type="body" sz="quarter" idx="13"/>
          </p:nvPr>
        </p:nvSpPr>
        <p:spPr>
          <a:xfrm>
            <a:off x="414338" y="1571625"/>
            <a:ext cx="8329612" cy="3607141"/>
          </a:xfrm>
        </p:spPr>
        <p:txBody>
          <a:bodyPr/>
          <a:lstStyle/>
          <a:p>
            <a:r>
              <a:rPr lang="en-GB" sz="2800" dirty="0" smtClean="0"/>
              <a:t>The LPC?</a:t>
            </a:r>
          </a:p>
          <a:p>
            <a:r>
              <a:rPr lang="en-GB" sz="2800" dirty="0" smtClean="0"/>
              <a:t>Mandatory Items</a:t>
            </a:r>
          </a:p>
          <a:p>
            <a:pPr lvl="1"/>
            <a:r>
              <a:rPr lang="en-GB" sz="3200" dirty="0" smtClean="0"/>
              <a:t>Pre-Flight Activities/Check List 	</a:t>
            </a:r>
          </a:p>
          <a:p>
            <a:pPr lvl="1"/>
            <a:r>
              <a:rPr lang="en-GB" sz="3200" dirty="0" smtClean="0"/>
              <a:t>Adherence to DEP/ARR procedures </a:t>
            </a:r>
          </a:p>
          <a:p>
            <a:pPr lvl="1"/>
            <a:r>
              <a:rPr lang="en-GB" sz="3200" dirty="0" smtClean="0"/>
              <a:t>RTO 		</a:t>
            </a:r>
          </a:p>
          <a:p>
            <a:pPr lvl="1"/>
            <a:r>
              <a:rPr lang="en-GB" sz="3200" dirty="0" smtClean="0"/>
              <a:t>Non-Precision to MDA </a:t>
            </a:r>
            <a:r>
              <a:rPr lang="en-GB" sz="1800" dirty="0" smtClean="0"/>
              <a:t>	</a:t>
            </a:r>
          </a:p>
          <a:p>
            <a:r>
              <a:rPr lang="en-GB" dirty="0" smtClean="0"/>
              <a:t>.	</a:t>
            </a:r>
          </a:p>
        </p:txBody>
      </p:sp>
      <p:sp>
        <p:nvSpPr>
          <p:cNvPr id="51203" name="Title 2"/>
          <p:cNvSpPr>
            <a:spLocks noGrp="1"/>
          </p:cNvSpPr>
          <p:nvPr>
            <p:ph type="title"/>
          </p:nvPr>
        </p:nvSpPr>
        <p:spPr>
          <a:xfrm>
            <a:off x="414338" y="625475"/>
            <a:ext cx="5915025" cy="360363"/>
          </a:xfrm>
        </p:spPr>
        <p:txBody>
          <a:bodyPr/>
          <a:lstStyle/>
          <a:p>
            <a:r>
              <a:rPr lang="en-GB" dirty="0" smtClean="0"/>
              <a:t>Time for Change?</a:t>
            </a:r>
          </a:p>
        </p:txBody>
      </p:sp>
      <p:sp>
        <p:nvSpPr>
          <p:cNvPr id="4" name="Slide Number Placeholder 3"/>
          <p:cNvSpPr>
            <a:spLocks noGrp="1"/>
          </p:cNvSpPr>
          <p:nvPr>
            <p:ph type="sldNum" sz="quarter" idx="16"/>
          </p:nvPr>
        </p:nvSpPr>
        <p:spPr/>
        <p:txBody>
          <a:bodyPr/>
          <a:lstStyle/>
          <a:p>
            <a:pPr>
              <a:defRPr/>
            </a:pPr>
            <a:fld id="{54E1DB6D-0E65-49D3-8944-FBEBB4817AEB}" type="slidenum">
              <a:rPr lang="en-GB" smtClean="0"/>
              <a:pPr>
                <a:defRPr/>
              </a:pPr>
              <a:t>9</a:t>
            </a:fld>
            <a:endParaRPr lang="en-GB" dirty="0"/>
          </a:p>
        </p:txBody>
      </p:sp>
    </p:spTree>
    <p:extLst>
      <p:ext uri="{BB962C8B-B14F-4D97-AF65-F5344CB8AC3E}">
        <p14:creationId xmlns:p14="http://schemas.microsoft.com/office/powerpoint/2010/main" val="20277711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2249&quot;/&gt;&lt;CPresentation id=&quot;1&quot;&gt;&lt;m_precDefaultNumber&gt;&lt;m_chMinusSymbol&gt;-&lt;/m_chMinusSymbol&gt;&lt;m_chDecimalSymbol17909&gt;.&lt;/m_chDecimalSymbol17909&gt;&lt;m_nGroupingDigits17909 val=&quot;3&quot;/&gt;&lt;m_chGroupingSymbol17909&gt;,&lt;/m_chGroupingSymbol17909&gt;&lt;/m_precDefaultNumber&gt;&lt;m_precDefaultPercen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strFormatTime&gt;%#m/%#d/%Y&lt;/m_strFormatTime&gt;&lt;/m_precDefaultDate&gt;&lt;m_precDefaultYear/&gt;&lt;m_precDefaultQuarter/&gt;&lt;m_precDefaultMonth/&gt;&lt;m_precDefaultWeek/&gt;&lt;m_precDefaultDay/&gt;&lt;m_mruColor&gt;&lt;m_vecMRU length=&quot;1&quot;&gt;&lt;elem m_fUsage=&quot;1.00000000000000000000E+000&quot;&gt;&lt;m_ppcolschidx val=&quot;0&quot;/&gt;&lt;m_rgb r=&quot;a8&quot; g=&quot;9f&quot; b=&quot;7b&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omas_Cook_template_130829_01">
  <a:themeElements>
    <a:clrScheme name="TC Group Rebrand v1.0">
      <a:dk1>
        <a:srgbClr val="6C6F70"/>
      </a:dk1>
      <a:lt1>
        <a:srgbClr val="FFFFFF"/>
      </a:lt1>
      <a:dk2>
        <a:srgbClr val="000000"/>
      </a:dk2>
      <a:lt2>
        <a:srgbClr val="F8AC00"/>
      </a:lt2>
      <a:accent1>
        <a:srgbClr val="E6E6E6"/>
      </a:accent1>
      <a:accent2>
        <a:srgbClr val="CCCCCC"/>
      </a:accent2>
      <a:accent3>
        <a:srgbClr val="6C6F70"/>
      </a:accent3>
      <a:accent4>
        <a:srgbClr val="1DB3B8"/>
      </a:accent4>
      <a:accent5>
        <a:srgbClr val="A65CB0"/>
      </a:accent5>
      <a:accent6>
        <a:srgbClr val="A89F7B"/>
      </a:accent6>
      <a:hlink>
        <a:srgbClr val="838095"/>
      </a:hlink>
      <a:folHlink>
        <a:srgbClr val="87A0A3"/>
      </a:folHlink>
    </a:clrScheme>
    <a:fontScheme name="Thomas Coo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1098</Words>
  <Application>Microsoft Office PowerPoint</Application>
  <PresentationFormat>On-screen Show (4:3)</PresentationFormat>
  <Paragraphs>182</Paragraphs>
  <Slides>17</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Thomas_Cook_template_130829_01</vt:lpstr>
      <vt:lpstr>think-cell Folie</vt:lpstr>
      <vt:lpstr>2015 Safety and Automation Safety Forum Captain Tim Cheal</vt:lpstr>
      <vt:lpstr>Time for Change?</vt:lpstr>
      <vt:lpstr>Time for Change?</vt:lpstr>
      <vt:lpstr>Time for Change?</vt:lpstr>
      <vt:lpstr>Evidence Based Training</vt:lpstr>
      <vt:lpstr>Time for Change?</vt:lpstr>
      <vt:lpstr>Time for Change?</vt:lpstr>
      <vt:lpstr>Time for Change?</vt:lpstr>
      <vt:lpstr>Time for Change?</vt:lpstr>
      <vt:lpstr>Time for Change?</vt:lpstr>
      <vt:lpstr>Time for Change?</vt:lpstr>
      <vt:lpstr>Time for Change?</vt:lpstr>
      <vt:lpstr>Time for Change?</vt:lpstr>
      <vt:lpstr>Time for Change?</vt:lpstr>
      <vt:lpstr>Time for Change?</vt:lpstr>
      <vt:lpstr>Time for Change?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Thomas Kappel</dc:creator>
  <cp:lastModifiedBy>Meeting Room EUROPA</cp:lastModifiedBy>
  <cp:revision>140</cp:revision>
  <cp:lastPrinted>2015-04-30T15:06:43Z</cp:lastPrinted>
  <dcterms:created xsi:type="dcterms:W3CDTF">2013-09-12T16:38:16Z</dcterms:created>
  <dcterms:modified xsi:type="dcterms:W3CDTF">2015-06-02T14:53:16Z</dcterms:modified>
</cp:coreProperties>
</file>