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71" r:id="rId3"/>
    <p:sldId id="272" r:id="rId4"/>
    <p:sldId id="264" r:id="rId5"/>
    <p:sldId id="266" r:id="rId6"/>
    <p:sldId id="260" r:id="rId7"/>
    <p:sldId id="263" r:id="rId8"/>
    <p:sldId id="274" r:id="rId9"/>
    <p:sldId id="261" r:id="rId10"/>
    <p:sldId id="262" r:id="rId11"/>
    <p:sldId id="275" r:id="rId12"/>
    <p:sldId id="268" r:id="rId13"/>
    <p:sldId id="269" r:id="rId14"/>
    <p:sldId id="273" r:id="rId15"/>
    <p:sldId id="276"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7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5B15E-5EF1-DC49-A047-D6440AE61E56}" type="datetimeFigureOut">
              <a:rPr lang="en-US" smtClean="0"/>
              <a:t>5/8/15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6BFBC-DA61-2E47-AB91-B531B7CFDE5A}" type="slidenum">
              <a:rPr lang="en-US" smtClean="0"/>
              <a:t>‹#›</a:t>
            </a:fld>
            <a:endParaRPr lang="en-US"/>
          </a:p>
        </p:txBody>
      </p:sp>
    </p:spTree>
    <p:extLst>
      <p:ext uri="{BB962C8B-B14F-4D97-AF65-F5344CB8AC3E}">
        <p14:creationId xmlns:p14="http://schemas.microsoft.com/office/powerpoint/2010/main" val="1983868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t>
            </a:r>
            <a:r>
              <a:rPr lang="en-US" baseline="0" dirty="0" smtClean="0"/>
              <a:t>a time when pilots diagrammed the electrical systems…</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2</a:t>
            </a:fld>
            <a:endParaRPr lang="en-US"/>
          </a:p>
        </p:txBody>
      </p:sp>
    </p:spTree>
    <p:extLst>
      <p:ext uri="{BB962C8B-B14F-4D97-AF65-F5344CB8AC3E}">
        <p14:creationId xmlns:p14="http://schemas.microsoft.com/office/powerpoint/2010/main" val="210995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learning</a:t>
            </a:r>
            <a:r>
              <a:rPr lang="en-US" baseline="0" dirty="0" smtClean="0"/>
              <a:t> systems and operational procedures these pilots should move to a Level 6 fixed base simulator. A 3 million dollar solution to better training than a 30 million level D FFS. An FAA experiment has proven non-motion is more effective in training and transition to an aircraft than motion. There is no reason to train any procedures in a Level D FFS with automation connected. This is a waste of resources. Motion simulators are expensive and have high  operational costs, and are less effective in training.</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11</a:t>
            </a:fld>
            <a:endParaRPr lang="en-US"/>
          </a:p>
        </p:txBody>
      </p:sp>
    </p:spTree>
    <p:extLst>
      <p:ext uri="{BB962C8B-B14F-4D97-AF65-F5344CB8AC3E}">
        <p14:creationId xmlns:p14="http://schemas.microsoft.com/office/powerpoint/2010/main" val="64605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Should we be encouraging pilots to “practice” with passengers on board? This practice belongs in the device designed for that challenge. Taking a pilot out of the loop during high workload  events removes a level so safety. This practice should be in a level D FFS, that mirrors the aircraft. This is where hand flying skills should be retained. By moving normal operational training to a level 6 FBS, the Level D will become available for manual flight skills. </a:t>
            </a:r>
          </a:p>
        </p:txBody>
      </p:sp>
      <p:sp>
        <p:nvSpPr>
          <p:cNvPr id="4" name="Slide Number Placeholder 3"/>
          <p:cNvSpPr>
            <a:spLocks noGrp="1"/>
          </p:cNvSpPr>
          <p:nvPr>
            <p:ph type="sldNum" sz="quarter" idx="10"/>
          </p:nvPr>
        </p:nvSpPr>
        <p:spPr/>
        <p:txBody>
          <a:bodyPr/>
          <a:lstStyle/>
          <a:p>
            <a:fld id="{E6E6BFBC-DA61-2E47-AB91-B531B7CFDE5A}" type="slidenum">
              <a:rPr lang="en-US" smtClean="0"/>
              <a:t>12</a:t>
            </a:fld>
            <a:endParaRPr lang="en-US"/>
          </a:p>
        </p:txBody>
      </p:sp>
    </p:spTree>
    <p:extLst>
      <p:ext uri="{BB962C8B-B14F-4D97-AF65-F5344CB8AC3E}">
        <p14:creationId xmlns:p14="http://schemas.microsoft.com/office/powerpoint/2010/main" val="91353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Understanding the aircraft is the solution to solving the automation challenge, and improving performance. </a:t>
            </a:r>
            <a:r>
              <a:rPr lang="en-US" dirty="0" smtClean="0"/>
              <a:t>We</a:t>
            </a:r>
            <a:r>
              <a:rPr lang="en-US" baseline="0" dirty="0" smtClean="0"/>
              <a:t> have to tools available to assist with better understanding… let’s use them!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13</a:t>
            </a:fld>
            <a:endParaRPr lang="en-US"/>
          </a:p>
        </p:txBody>
      </p:sp>
    </p:spTree>
    <p:extLst>
      <p:ext uri="{BB962C8B-B14F-4D97-AF65-F5344CB8AC3E}">
        <p14:creationId xmlns:p14="http://schemas.microsoft.com/office/powerpoint/2010/main" val="297486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t>
            </a:r>
            <a:r>
              <a:rPr lang="en-US" dirty="0" err="1" smtClean="0"/>
              <a:t>NextGen</a:t>
            </a:r>
            <a:r>
              <a:rPr lang="en-US" dirty="0" smtClean="0"/>
              <a:t> around the corner,</a:t>
            </a:r>
            <a:r>
              <a:rPr lang="en-US" baseline="0" dirty="0" smtClean="0"/>
              <a:t> pilots workload will increase. If we don’t do something to improve a pilot’s understanding of the aircraft we will see more accidents in the future. </a:t>
            </a:r>
          </a:p>
        </p:txBody>
      </p:sp>
      <p:sp>
        <p:nvSpPr>
          <p:cNvPr id="4" name="Slide Number Placeholder 3"/>
          <p:cNvSpPr>
            <a:spLocks noGrp="1"/>
          </p:cNvSpPr>
          <p:nvPr>
            <p:ph type="sldNum" sz="quarter" idx="10"/>
          </p:nvPr>
        </p:nvSpPr>
        <p:spPr/>
        <p:txBody>
          <a:bodyPr/>
          <a:lstStyle/>
          <a:p>
            <a:fld id="{E6E6BFBC-DA61-2E47-AB91-B531B7CFDE5A}" type="slidenum">
              <a:rPr lang="en-US" smtClean="0"/>
              <a:t>14</a:t>
            </a:fld>
            <a:endParaRPr lang="en-US"/>
          </a:p>
        </p:txBody>
      </p:sp>
    </p:spTree>
    <p:extLst>
      <p:ext uri="{BB962C8B-B14F-4D97-AF65-F5344CB8AC3E}">
        <p14:creationId xmlns:p14="http://schemas.microsoft.com/office/powerpoint/2010/main" val="162802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solution is through understanding via pilot training in three simple cost-effective phases.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15</a:t>
            </a:fld>
            <a:endParaRPr lang="en-US"/>
          </a:p>
        </p:txBody>
      </p:sp>
    </p:spTree>
    <p:extLst>
      <p:ext uri="{BB962C8B-B14F-4D97-AF65-F5344CB8AC3E}">
        <p14:creationId xmlns:p14="http://schemas.microsoft.com/office/powerpoint/2010/main" val="397385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take electronic multiple choice test.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3</a:t>
            </a:fld>
            <a:endParaRPr lang="en-US"/>
          </a:p>
        </p:txBody>
      </p:sp>
    </p:spTree>
    <p:extLst>
      <p:ext uri="{BB962C8B-B14F-4D97-AF65-F5344CB8AC3E}">
        <p14:creationId xmlns:p14="http://schemas.microsoft.com/office/powerpoint/2010/main" val="303354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a:t>
            </a:r>
            <a:r>
              <a:rPr lang="en-US" baseline="0" dirty="0" smtClean="0"/>
              <a:t> was designed to reduce workload, and improve safety. However, numerous catastrophic accidents such as AF447, </a:t>
            </a:r>
            <a:r>
              <a:rPr lang="en-US" baseline="0" dirty="0" err="1" smtClean="0"/>
              <a:t>Colgan</a:t>
            </a:r>
            <a:r>
              <a:rPr lang="en-US" baseline="0" dirty="0" smtClean="0"/>
              <a:t> Air 3407, </a:t>
            </a:r>
            <a:r>
              <a:rPr lang="en-US" baseline="0" dirty="0" err="1" smtClean="0"/>
              <a:t>Asiana</a:t>
            </a:r>
            <a:r>
              <a:rPr lang="en-US" baseline="0" dirty="0" smtClean="0"/>
              <a:t> 214 and UPS 1354 have proven otherwise.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4</a:t>
            </a:fld>
            <a:endParaRPr lang="en-US"/>
          </a:p>
        </p:txBody>
      </p:sp>
    </p:spTree>
    <p:extLst>
      <p:ext uri="{BB962C8B-B14F-4D97-AF65-F5344CB8AC3E}">
        <p14:creationId xmlns:p14="http://schemas.microsoft.com/office/powerpoint/2010/main" val="90589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Airbus, 70-90% accidents are due to pilot error. The results of errors are obvious. The question is why the errors when the technology is there to support the pilot? How can pilots fly a highly automated aircraft into a mountain or land at the wrong runway? How can pilots not realize the </a:t>
            </a:r>
            <a:r>
              <a:rPr lang="en-US" baseline="0" dirty="0" err="1" smtClean="0"/>
              <a:t>autothrust</a:t>
            </a:r>
            <a:r>
              <a:rPr lang="en-US" baseline="0" dirty="0" smtClean="0"/>
              <a:t> is disengaged, and watch their plane crash short of the intended runway, in visual conditions. Worse yet, what would make a pilot think it’s okay to pull the stick full aft at altitude?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5</a:t>
            </a:fld>
            <a:endParaRPr lang="en-US"/>
          </a:p>
        </p:txBody>
      </p:sp>
    </p:spTree>
    <p:extLst>
      <p:ext uri="{BB962C8B-B14F-4D97-AF65-F5344CB8AC3E}">
        <p14:creationId xmlns:p14="http://schemas.microsoft.com/office/powerpoint/2010/main" val="61379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Interviews with A330 Line Check Airman and FAA designees identified poor aircraft management, lack of understanding and the fact that pilots never fly without the automation to be a problem  with decreased performance. These statements are real life non-accident observations from training professionals.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6</a:t>
            </a:fld>
            <a:endParaRPr lang="en-US"/>
          </a:p>
        </p:txBody>
      </p:sp>
    </p:spTree>
    <p:extLst>
      <p:ext uri="{BB962C8B-B14F-4D97-AF65-F5344CB8AC3E}">
        <p14:creationId xmlns:p14="http://schemas.microsoft.com/office/powerpoint/2010/main" val="118467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agreement with those observations, </a:t>
            </a:r>
            <a:r>
              <a:rPr lang="en-US" dirty="0" smtClean="0"/>
              <a:t>FAA sponsored</a:t>
            </a:r>
            <a:r>
              <a:rPr lang="en-US" baseline="0" dirty="0" smtClean="0"/>
              <a:t> research identified three attributing factors of lack of understanding, overuse of automation and pilot training. Interesting enough, understanding and manual flight skill loss belong to pilot training. Thus, we actually have one problem… pilot training. </a:t>
            </a:r>
          </a:p>
          <a:p>
            <a:r>
              <a:rPr lang="en-US" baseline="0" dirty="0" smtClean="0"/>
              <a:t>The question is what can be done?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7</a:t>
            </a:fld>
            <a:endParaRPr lang="en-US"/>
          </a:p>
        </p:txBody>
      </p:sp>
    </p:spTree>
    <p:extLst>
      <p:ext uri="{BB962C8B-B14F-4D97-AF65-F5344CB8AC3E}">
        <p14:creationId xmlns:p14="http://schemas.microsoft.com/office/powerpoint/2010/main" val="394911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Pilots once</a:t>
            </a:r>
            <a:r>
              <a:rPr lang="en-US" baseline="0" dirty="0" smtClean="0"/>
              <a:t> </a:t>
            </a:r>
            <a:r>
              <a:rPr lang="en-US" dirty="0" smtClean="0"/>
              <a:t>flew aircraft with skill</a:t>
            </a:r>
            <a:r>
              <a:rPr lang="en-US" baseline="0" dirty="0" smtClean="0"/>
              <a:t>. We practiced and demonstrated that skill in level D simulators. Machines that mirrored the aircraft. We trimmed control forces and hand flew approaches to minimums. But today we fly with cognition. Our aircraft trim themselves. The complexity of aircraft is increasing and while training footprints are reducing due to cost. Unfortunately plots do not understand their aircraft as they once did, and they need more training. But training is expensive.</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8</a:t>
            </a:fld>
            <a:endParaRPr lang="en-US"/>
          </a:p>
        </p:txBody>
      </p:sp>
    </p:spTree>
    <p:extLst>
      <p:ext uri="{BB962C8B-B14F-4D97-AF65-F5344CB8AC3E}">
        <p14:creationId xmlns:p14="http://schemas.microsoft.com/office/powerpoint/2010/main" val="420930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does not have to be as</a:t>
            </a:r>
            <a:r>
              <a:rPr lang="en-US" baseline="0" dirty="0" smtClean="0"/>
              <a:t> expensive as we think. Pilots do not need more practice in a Level-D simulator. Pilots need different training for better understanding. There are cost-effective solutions available today. We just need to utilize them.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9</a:t>
            </a:fld>
            <a:endParaRPr lang="en-US"/>
          </a:p>
        </p:txBody>
      </p:sp>
    </p:spTree>
    <p:extLst>
      <p:ext uri="{BB962C8B-B14F-4D97-AF65-F5344CB8AC3E}">
        <p14:creationId xmlns:p14="http://schemas.microsoft.com/office/powerpoint/2010/main" val="63222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many airlines are paying pilots to learn aircraft systems at home. A more cost effective to training. However, we must expand upon that technology and create programs that enable pilots to perform all phases of flight, from </a:t>
            </a:r>
            <a:r>
              <a:rPr lang="en-US" baseline="0" dirty="0" err="1" smtClean="0"/>
              <a:t>flightdeck</a:t>
            </a:r>
            <a:r>
              <a:rPr lang="en-US" baseline="0" dirty="0" smtClean="0"/>
              <a:t> set up to engine shutdown, while incorporating systems.  We must allow pilots to perform navigation functions. Allow the pilot to perform emergency procedures by reading the EICAS on their computer screens and </a:t>
            </a:r>
            <a:r>
              <a:rPr lang="en-US" baseline="0" dirty="0" err="1" smtClean="0"/>
              <a:t>actioning</a:t>
            </a:r>
            <a:r>
              <a:rPr lang="en-US" baseline="0" dirty="0" smtClean="0"/>
              <a:t> the steps by touching the item with a click of a mouse. Pilots would have a far greater understanding and bring that to the training center. </a:t>
            </a:r>
            <a:endParaRPr lang="en-US" dirty="0"/>
          </a:p>
        </p:txBody>
      </p:sp>
      <p:sp>
        <p:nvSpPr>
          <p:cNvPr id="4" name="Slide Number Placeholder 3"/>
          <p:cNvSpPr>
            <a:spLocks noGrp="1"/>
          </p:cNvSpPr>
          <p:nvPr>
            <p:ph type="sldNum" sz="quarter" idx="10"/>
          </p:nvPr>
        </p:nvSpPr>
        <p:spPr/>
        <p:txBody>
          <a:bodyPr/>
          <a:lstStyle/>
          <a:p>
            <a:fld id="{E6E6BFBC-DA61-2E47-AB91-B531B7CFDE5A}" type="slidenum">
              <a:rPr lang="en-US" smtClean="0"/>
              <a:t>10</a:t>
            </a:fld>
            <a:endParaRPr lang="en-US"/>
          </a:p>
        </p:txBody>
      </p:sp>
    </p:spTree>
    <p:extLst>
      <p:ext uri="{BB962C8B-B14F-4D97-AF65-F5344CB8AC3E}">
        <p14:creationId xmlns:p14="http://schemas.microsoft.com/office/powerpoint/2010/main" val="272798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865"/>
            <a:ext cx="7772400" cy="1969826"/>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dirty="0" smtClean="0"/>
              <a:t>Aviation Safety International</a:t>
            </a:r>
            <a:endParaRPr lang="en-US" sz="3600" dirty="0"/>
          </a:p>
        </p:txBody>
      </p:sp>
      <p:sp>
        <p:nvSpPr>
          <p:cNvPr id="3" name="Subtitle 2"/>
          <p:cNvSpPr>
            <a:spLocks noGrp="1"/>
          </p:cNvSpPr>
          <p:nvPr>
            <p:ph type="subTitle" idx="1"/>
          </p:nvPr>
        </p:nvSpPr>
        <p:spPr>
          <a:xfrm>
            <a:off x="1371600" y="5134113"/>
            <a:ext cx="6400800" cy="881736"/>
          </a:xfrm>
        </p:spPr>
        <p:txBody>
          <a:bodyPr>
            <a:normAutofit fontScale="25000" lnSpcReduction="20000"/>
          </a:bodyPr>
          <a:lstStyle/>
          <a:p>
            <a:endParaRPr lang="en-US" dirty="0" smtClean="0"/>
          </a:p>
          <a:p>
            <a:r>
              <a:rPr lang="en-US" dirty="0" smtClean="0"/>
              <a:t>an</a:t>
            </a:r>
          </a:p>
          <a:p>
            <a:endParaRPr lang="en-US" dirty="0"/>
          </a:p>
          <a:p>
            <a:r>
              <a:rPr lang="en-US" sz="12800" dirty="0" smtClean="0"/>
              <a:t>Embry-Riddle Aeronautical University</a:t>
            </a:r>
            <a:endParaRPr lang="en-US" sz="12800" dirty="0"/>
          </a:p>
        </p:txBody>
      </p:sp>
      <p:sp>
        <p:nvSpPr>
          <p:cNvPr id="4" name="TextBox 3"/>
          <p:cNvSpPr txBox="1"/>
          <p:nvPr/>
        </p:nvSpPr>
        <p:spPr>
          <a:xfrm flipH="1">
            <a:off x="1" y="296818"/>
            <a:ext cx="9143999" cy="4278094"/>
          </a:xfrm>
          <a:prstGeom prst="rect">
            <a:avLst/>
          </a:prstGeom>
          <a:noFill/>
        </p:spPr>
        <p:txBody>
          <a:bodyPr wrap="square" rtlCol="0">
            <a:spAutoFit/>
          </a:bodyPr>
          <a:lstStyle/>
          <a:p>
            <a:pPr algn="ctr"/>
            <a:endParaRPr lang="en-US" sz="3600" dirty="0" smtClean="0"/>
          </a:p>
          <a:p>
            <a:pPr algn="ctr"/>
            <a:r>
              <a:rPr lang="en-US" sz="4000" dirty="0" smtClean="0"/>
              <a:t>Structural Redesign of Pilot Training</a:t>
            </a:r>
          </a:p>
          <a:p>
            <a:pPr algn="ctr"/>
            <a:r>
              <a:rPr lang="en-US" sz="4000" dirty="0" smtClean="0"/>
              <a:t>for </a:t>
            </a:r>
            <a:r>
              <a:rPr lang="en-US" sz="4000" dirty="0" smtClean="0"/>
              <a:t>Automated </a:t>
            </a:r>
            <a:r>
              <a:rPr lang="en-US" sz="4000" dirty="0" smtClean="0"/>
              <a:t>Aircraft</a:t>
            </a:r>
          </a:p>
          <a:p>
            <a:pPr algn="ctr"/>
            <a:endParaRPr lang="en-GB" sz="3200" b="1" dirty="0" smtClean="0">
              <a:solidFill>
                <a:srgbClr val="FF6600"/>
              </a:solidFill>
            </a:endParaRPr>
          </a:p>
          <a:p>
            <a:pPr algn="ctr"/>
            <a:r>
              <a:rPr lang="en-GB" sz="3200" b="1" dirty="0" smtClean="0">
                <a:solidFill>
                  <a:srgbClr val="FF6600"/>
                </a:solidFill>
              </a:rPr>
              <a:t>2015 </a:t>
            </a:r>
            <a:r>
              <a:rPr lang="en-GB" sz="3200" b="1" dirty="0">
                <a:solidFill>
                  <a:srgbClr val="FF6600"/>
                </a:solidFill>
              </a:rPr>
              <a:t>Safety and Automation Safety Forum</a:t>
            </a:r>
            <a:r>
              <a:rPr lang="en-GB" sz="3600" dirty="0"/>
              <a:t/>
            </a:r>
            <a:br>
              <a:rPr lang="en-GB" sz="3600" dirty="0"/>
            </a:br>
            <a:endParaRPr lang="en-US" sz="3600" dirty="0"/>
          </a:p>
          <a:p>
            <a:pPr algn="ctr"/>
            <a:r>
              <a:rPr lang="en-US" sz="3600" dirty="0" smtClean="0"/>
              <a:t>By Karlene Petitt </a:t>
            </a:r>
          </a:p>
          <a:p>
            <a:pPr algn="ctr"/>
            <a:r>
              <a:rPr lang="en-US" sz="2000" dirty="0" smtClean="0"/>
              <a:t>Typed: A330, B747-400, B747-200, B767 , B757, B737, B727</a:t>
            </a:r>
            <a:endParaRPr lang="en-US" sz="2000" dirty="0"/>
          </a:p>
        </p:txBody>
      </p:sp>
    </p:spTree>
    <p:extLst>
      <p:ext uri="{BB962C8B-B14F-4D97-AF65-F5344CB8AC3E}">
        <p14:creationId xmlns:p14="http://schemas.microsoft.com/office/powerpoint/2010/main" val="28571548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Better Use of Technology </a:t>
            </a:r>
            <a:br>
              <a:rPr lang="en-US" dirty="0" smtClean="0"/>
            </a:br>
            <a:endParaRPr lang="en-US" dirty="0"/>
          </a:p>
        </p:txBody>
      </p:sp>
      <p:sp>
        <p:nvSpPr>
          <p:cNvPr id="3" name="TextBox 2"/>
          <p:cNvSpPr txBox="1"/>
          <p:nvPr/>
        </p:nvSpPr>
        <p:spPr>
          <a:xfrm>
            <a:off x="1688456" y="3333399"/>
            <a:ext cx="5411718" cy="369332"/>
          </a:xfrm>
          <a:prstGeom prst="rect">
            <a:avLst/>
          </a:prstGeom>
          <a:noFill/>
        </p:spPr>
        <p:txBody>
          <a:bodyPr wrap="square" rtlCol="0">
            <a:spAutoFit/>
          </a:bodyPr>
          <a:lstStyle/>
          <a:p>
            <a:r>
              <a:rPr lang="en-US" dirty="0" smtClean="0"/>
              <a:t>Training should include computer </a:t>
            </a:r>
            <a:endParaRPr lang="en-US" dirty="0"/>
          </a:p>
        </p:txBody>
      </p:sp>
      <p:pic>
        <p:nvPicPr>
          <p:cNvPr id="6" name="Content Placeholder 5" descr="DSCN1281.JPG"/>
          <p:cNvPicPr>
            <a:picLocks noGrp="1" noChangeAspect="1"/>
          </p:cNvPicPr>
          <p:nvPr>
            <p:ph idx="1"/>
          </p:nvPr>
        </p:nvPicPr>
        <p:blipFill>
          <a:blip r:embed="rId3" cstate="print">
            <a:extLst>
              <a:ext uri="{28A0092B-C50C-407E-A947-70E740481C1C}">
                <a14:useLocalDpi xmlns:a14="http://schemas.microsoft.com/office/drawing/2010/main" val="0"/>
              </a:ext>
            </a:extLst>
          </a:blip>
          <a:srcRect l="11417" r="11417"/>
          <a:stretch>
            <a:fillRect/>
          </a:stretch>
        </p:blipFill>
        <p:spPr>
          <a:xfrm>
            <a:off x="457200" y="1600200"/>
            <a:ext cx="8229600" cy="4525963"/>
          </a:xfrm>
        </p:spPr>
      </p:pic>
      <p:sp>
        <p:nvSpPr>
          <p:cNvPr id="7" name="TextBox 6"/>
          <p:cNvSpPr txBox="1"/>
          <p:nvPr/>
        </p:nvSpPr>
        <p:spPr>
          <a:xfrm>
            <a:off x="887602" y="3894671"/>
            <a:ext cx="7360262" cy="984885"/>
          </a:xfrm>
          <a:prstGeom prst="rect">
            <a:avLst/>
          </a:prstGeom>
          <a:noFill/>
        </p:spPr>
        <p:txBody>
          <a:bodyPr wrap="square" rtlCol="0">
            <a:spAutoFit/>
          </a:bodyPr>
          <a:lstStyle/>
          <a:p>
            <a:pPr marL="285750" indent="-285750">
              <a:buFont typeface="Arial"/>
              <a:buChar char="•"/>
            </a:pPr>
            <a:r>
              <a:rPr lang="en-US" sz="4000" dirty="0" smtClean="0"/>
              <a:t>Expand Computer Based Training</a:t>
            </a:r>
          </a:p>
          <a:p>
            <a:endParaRPr lang="en-US" dirty="0"/>
          </a:p>
        </p:txBody>
      </p:sp>
    </p:spTree>
    <p:extLst>
      <p:ext uri="{BB962C8B-B14F-4D97-AF65-F5344CB8AC3E}">
        <p14:creationId xmlns:p14="http://schemas.microsoft.com/office/powerpoint/2010/main" val="253145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Right Tool for </a:t>
            </a:r>
            <a:r>
              <a:rPr lang="en-US" dirty="0" smtClean="0"/>
              <a:t>Training</a:t>
            </a:r>
            <a:endParaRPr lang="en-US" dirty="0"/>
          </a:p>
        </p:txBody>
      </p:sp>
      <p:pic>
        <p:nvPicPr>
          <p:cNvPr id="4" name="Content Placeholder 3" descr="DSCN4792.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p:pic>
      <p:sp>
        <p:nvSpPr>
          <p:cNvPr id="6" name="TextBox 5"/>
          <p:cNvSpPr txBox="1"/>
          <p:nvPr/>
        </p:nvSpPr>
        <p:spPr>
          <a:xfrm>
            <a:off x="2014831" y="1936310"/>
            <a:ext cx="6671969" cy="769441"/>
          </a:xfrm>
          <a:prstGeom prst="rect">
            <a:avLst/>
          </a:prstGeom>
          <a:noFill/>
        </p:spPr>
        <p:txBody>
          <a:bodyPr wrap="none" rtlCol="0">
            <a:spAutoFit/>
          </a:bodyPr>
          <a:lstStyle/>
          <a:p>
            <a:r>
              <a:rPr lang="en-US" sz="4400" dirty="0"/>
              <a:t>Level 6 Fixed Base Simulator</a:t>
            </a:r>
          </a:p>
        </p:txBody>
      </p:sp>
      <p:sp>
        <p:nvSpPr>
          <p:cNvPr id="7" name="TextBox 6"/>
          <p:cNvSpPr txBox="1"/>
          <p:nvPr/>
        </p:nvSpPr>
        <p:spPr>
          <a:xfrm>
            <a:off x="1174365" y="5147767"/>
            <a:ext cx="3365024" cy="707886"/>
          </a:xfrm>
          <a:prstGeom prst="rect">
            <a:avLst/>
          </a:prstGeom>
          <a:noFill/>
        </p:spPr>
        <p:txBody>
          <a:bodyPr wrap="none" rtlCol="0">
            <a:spAutoFit/>
          </a:bodyPr>
          <a:lstStyle/>
          <a:p>
            <a:r>
              <a:rPr lang="en-US" sz="4000" b="1" dirty="0" smtClean="0">
                <a:solidFill>
                  <a:schemeClr val="bg1"/>
                </a:solidFill>
              </a:rPr>
              <a:t>Better Training</a:t>
            </a:r>
            <a:endParaRPr lang="en-US" sz="4000" b="1" dirty="0">
              <a:solidFill>
                <a:schemeClr val="bg1"/>
              </a:solidFill>
            </a:endParaRPr>
          </a:p>
        </p:txBody>
      </p:sp>
    </p:spTree>
    <p:extLst>
      <p:ext uri="{BB962C8B-B14F-4D97-AF65-F5344CB8AC3E}">
        <p14:creationId xmlns:p14="http://schemas.microsoft.com/office/powerpoint/2010/main" val="397270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4" y="51722"/>
            <a:ext cx="7706286" cy="1659022"/>
          </a:xfrm>
        </p:spPr>
        <p:txBody>
          <a:bodyPr>
            <a:normAutofit/>
          </a:bodyPr>
          <a:lstStyle/>
          <a:p>
            <a:r>
              <a:rPr lang="en-US" dirty="0"/>
              <a:t>The Right Tool for </a:t>
            </a:r>
            <a:r>
              <a:rPr lang="en-US" dirty="0" smtClean="0"/>
              <a:t>Skill Retention</a:t>
            </a:r>
            <a:endParaRPr lang="en-US" dirty="0"/>
          </a:p>
        </p:txBody>
      </p:sp>
      <p:pic>
        <p:nvPicPr>
          <p:cNvPr id="4" name="Content Placeholder 3" descr="Flight for Success 001.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a:xfrm>
            <a:off x="370378" y="1710744"/>
            <a:ext cx="8229600" cy="4525963"/>
          </a:xfrm>
        </p:spPr>
      </p:pic>
      <p:sp>
        <p:nvSpPr>
          <p:cNvPr id="6" name="TextBox 5"/>
          <p:cNvSpPr txBox="1"/>
          <p:nvPr/>
        </p:nvSpPr>
        <p:spPr>
          <a:xfrm>
            <a:off x="239450" y="2548008"/>
            <a:ext cx="8360528" cy="2585323"/>
          </a:xfrm>
          <a:prstGeom prst="rect">
            <a:avLst/>
          </a:prstGeom>
          <a:noFill/>
        </p:spPr>
        <p:txBody>
          <a:bodyPr wrap="square" rtlCol="0">
            <a:spAutoFit/>
          </a:bodyPr>
          <a:lstStyle/>
          <a:p>
            <a:pPr algn="ctr"/>
            <a:r>
              <a:rPr lang="en-US" sz="5400" b="1" dirty="0" smtClean="0"/>
              <a:t>Level D FFS For Manual </a:t>
            </a:r>
          </a:p>
          <a:p>
            <a:pPr algn="ctr"/>
            <a:r>
              <a:rPr lang="en-US" sz="5400" b="1" dirty="0" smtClean="0"/>
              <a:t>Flight Skills</a:t>
            </a:r>
          </a:p>
          <a:p>
            <a:pPr algn="ctr"/>
            <a:r>
              <a:rPr lang="en-US" sz="5400" b="1" dirty="0" smtClean="0"/>
              <a:t> </a:t>
            </a:r>
            <a:endParaRPr lang="en-US" sz="5400" b="1" dirty="0"/>
          </a:p>
        </p:txBody>
      </p:sp>
    </p:spTree>
    <p:extLst>
      <p:ext uri="{BB962C8B-B14F-4D97-AF65-F5344CB8AC3E}">
        <p14:creationId xmlns:p14="http://schemas.microsoft.com/office/powerpoint/2010/main" val="276864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Flight </a:t>
            </a:r>
            <a:r>
              <a:rPr lang="en-US" dirty="0" smtClean="0"/>
              <a:t>Training</a:t>
            </a:r>
            <a:endParaRPr lang="en-US" dirty="0"/>
          </a:p>
        </p:txBody>
      </p:sp>
      <p:pic>
        <p:nvPicPr>
          <p:cNvPr id="4" name="Content Placeholder 3" descr="DSCN3948_2.JPG"/>
          <p:cNvPicPr>
            <a:picLocks noGrp="1" noChangeAspect="1"/>
          </p:cNvPicPr>
          <p:nvPr>
            <p:ph idx="1"/>
          </p:nvPr>
        </p:nvPicPr>
        <p:blipFill>
          <a:blip r:embed="rId3" cstate="print">
            <a:extLst>
              <a:ext uri="{28A0092B-C50C-407E-A947-70E740481C1C}">
                <a14:useLocalDpi xmlns:a14="http://schemas.microsoft.com/office/drawing/2010/main" val="0"/>
              </a:ext>
            </a:extLst>
          </a:blip>
          <a:srcRect l="-18187" r="-18187"/>
          <a:stretch>
            <a:fillRect/>
          </a:stretch>
        </p:blipFill>
        <p:spPr>
          <a:xfrm>
            <a:off x="457200" y="1605231"/>
            <a:ext cx="8229600" cy="4525963"/>
          </a:xfrm>
        </p:spPr>
      </p:pic>
      <p:sp>
        <p:nvSpPr>
          <p:cNvPr id="5" name="TextBox 4"/>
          <p:cNvSpPr txBox="1"/>
          <p:nvPr/>
        </p:nvSpPr>
        <p:spPr>
          <a:xfrm>
            <a:off x="1488439" y="2366715"/>
            <a:ext cx="6226864" cy="707886"/>
          </a:xfrm>
          <a:prstGeom prst="rect">
            <a:avLst/>
          </a:prstGeom>
          <a:noFill/>
        </p:spPr>
        <p:txBody>
          <a:bodyPr wrap="square" rtlCol="0">
            <a:spAutoFit/>
          </a:bodyPr>
          <a:lstStyle/>
          <a:p>
            <a:pPr algn="ctr"/>
            <a:r>
              <a:rPr lang="en-US" sz="4000" dirty="0" smtClean="0"/>
              <a:t>Understanding the Aircraft </a:t>
            </a:r>
            <a:endParaRPr lang="en-US" sz="4000" dirty="0"/>
          </a:p>
        </p:txBody>
      </p:sp>
      <p:sp>
        <p:nvSpPr>
          <p:cNvPr id="3" name="TextBox 2"/>
          <p:cNvSpPr txBox="1"/>
          <p:nvPr/>
        </p:nvSpPr>
        <p:spPr>
          <a:xfrm>
            <a:off x="2116587" y="4491689"/>
            <a:ext cx="4846900" cy="1323439"/>
          </a:xfrm>
          <a:prstGeom prst="rect">
            <a:avLst/>
          </a:prstGeom>
          <a:noFill/>
        </p:spPr>
        <p:txBody>
          <a:bodyPr wrap="none" rtlCol="0">
            <a:spAutoFit/>
          </a:bodyPr>
          <a:lstStyle/>
          <a:p>
            <a:pPr algn="ctr"/>
            <a:r>
              <a:rPr lang="en-US" sz="4000" dirty="0" smtClean="0"/>
              <a:t>Cost Effective Solution </a:t>
            </a:r>
          </a:p>
          <a:p>
            <a:pPr algn="ctr"/>
            <a:r>
              <a:rPr lang="en-US" sz="4000" dirty="0" smtClean="0"/>
              <a:t>to Safety</a:t>
            </a:r>
            <a:endParaRPr lang="en-US" sz="4000" dirty="0"/>
          </a:p>
        </p:txBody>
      </p:sp>
    </p:spTree>
    <p:extLst>
      <p:ext uri="{BB962C8B-B14F-4D97-AF65-F5344CB8AC3E}">
        <p14:creationId xmlns:p14="http://schemas.microsoft.com/office/powerpoint/2010/main" val="208293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CHANGE</a:t>
            </a:r>
            <a:endParaRPr lang="en-US" dirty="0"/>
          </a:p>
        </p:txBody>
      </p:sp>
      <p:pic>
        <p:nvPicPr>
          <p:cNvPr id="6" name="Content Placeholder 5" descr="Colganth.jpg"/>
          <p:cNvPicPr>
            <a:picLocks noGrp="1" noChangeAspect="1"/>
          </p:cNvPicPr>
          <p:nvPr>
            <p:ph idx="1"/>
          </p:nvPr>
        </p:nvPicPr>
        <p:blipFill>
          <a:blip r:embed="rId3">
            <a:extLst>
              <a:ext uri="{28A0092B-C50C-407E-A947-70E740481C1C}">
                <a14:useLocalDpi xmlns:a14="http://schemas.microsoft.com/office/drawing/2010/main" val="0"/>
              </a:ext>
            </a:extLst>
          </a:blip>
          <a:srcRect t="4170" b="4170"/>
          <a:stretch>
            <a:fillRect/>
          </a:stretch>
        </p:blipFill>
        <p:spPr>
          <a:xfrm>
            <a:off x="488093" y="1417638"/>
            <a:ext cx="8229600" cy="4525963"/>
          </a:xfrm>
        </p:spPr>
      </p:pic>
      <p:sp>
        <p:nvSpPr>
          <p:cNvPr id="7" name="TextBox 6"/>
          <p:cNvSpPr txBox="1"/>
          <p:nvPr/>
        </p:nvSpPr>
        <p:spPr>
          <a:xfrm>
            <a:off x="1583115" y="4014082"/>
            <a:ext cx="6321913" cy="707886"/>
          </a:xfrm>
          <a:prstGeom prst="rect">
            <a:avLst/>
          </a:prstGeom>
          <a:noFill/>
        </p:spPr>
        <p:txBody>
          <a:bodyPr wrap="none" rtlCol="0">
            <a:spAutoFit/>
          </a:bodyPr>
          <a:lstStyle/>
          <a:p>
            <a:r>
              <a:rPr lang="en-US" sz="4000" dirty="0" smtClean="0"/>
              <a:t>Before the Next Event Occurs</a:t>
            </a:r>
            <a:endParaRPr lang="en-US" sz="4000" dirty="0"/>
          </a:p>
        </p:txBody>
      </p:sp>
    </p:spTree>
    <p:extLst>
      <p:ext uri="{BB962C8B-B14F-4D97-AF65-F5344CB8AC3E}">
        <p14:creationId xmlns:p14="http://schemas.microsoft.com/office/powerpoint/2010/main" val="19143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In Three Steps</a:t>
            </a:r>
            <a:endParaRPr lang="en-US" dirty="0"/>
          </a:p>
        </p:txBody>
      </p:sp>
      <p:pic>
        <p:nvPicPr>
          <p:cNvPr id="8" name="Content Placeholder 7" descr="DSCN3991.JPG"/>
          <p:cNvPicPr>
            <a:picLocks noGrp="1" noChangeAspect="1"/>
          </p:cNvPicPr>
          <p:nvPr>
            <p:ph idx="1"/>
          </p:nvPr>
        </p:nvPicPr>
        <p:blipFill>
          <a:blip r:embed="rId3" cstate="print">
            <a:extLst>
              <a:ext uri="{28A0092B-C50C-407E-A947-70E740481C1C}">
                <a14:useLocalDpi xmlns:a14="http://schemas.microsoft.com/office/drawing/2010/main" val="0"/>
              </a:ext>
            </a:extLst>
          </a:blip>
          <a:srcRect l="4850" r="4850"/>
          <a:stretch>
            <a:fillRect/>
          </a:stretch>
        </p:blipFill>
        <p:spPr>
          <a:xfrm>
            <a:off x="457200" y="1417638"/>
            <a:ext cx="8229600" cy="4525963"/>
          </a:xfrm>
        </p:spPr>
      </p:pic>
      <p:sp>
        <p:nvSpPr>
          <p:cNvPr id="9" name="Rectangle 8"/>
          <p:cNvSpPr/>
          <p:nvPr/>
        </p:nvSpPr>
        <p:spPr>
          <a:xfrm>
            <a:off x="1072267" y="3076571"/>
            <a:ext cx="6950601" cy="1938992"/>
          </a:xfrm>
          <a:prstGeom prst="rect">
            <a:avLst/>
          </a:prstGeom>
        </p:spPr>
        <p:txBody>
          <a:bodyPr wrap="square">
            <a:spAutoFit/>
          </a:bodyPr>
          <a:lstStyle/>
          <a:p>
            <a:pPr marL="742950" indent="-742950">
              <a:buFont typeface="+mj-lt"/>
              <a:buAutoNum type="arabicPeriod"/>
            </a:pPr>
            <a:r>
              <a:rPr lang="en-US" sz="4000" dirty="0"/>
              <a:t>Better use of CBT</a:t>
            </a:r>
          </a:p>
          <a:p>
            <a:pPr marL="742950" indent="-742950">
              <a:buFont typeface="+mj-lt"/>
              <a:buAutoNum type="arabicPeriod"/>
            </a:pPr>
            <a:r>
              <a:rPr lang="en-US" sz="4000" dirty="0"/>
              <a:t>Level 6 FBS for Training</a:t>
            </a:r>
          </a:p>
          <a:p>
            <a:pPr marL="742950" indent="-742950">
              <a:buFont typeface="+mj-lt"/>
              <a:buAutoNum type="arabicPeriod"/>
            </a:pPr>
            <a:r>
              <a:rPr lang="en-US" sz="4000" dirty="0"/>
              <a:t>Level D FFS for Manual Flight</a:t>
            </a:r>
          </a:p>
        </p:txBody>
      </p:sp>
    </p:spTree>
    <p:extLst>
      <p:ext uri="{BB962C8B-B14F-4D97-AF65-F5344CB8AC3E}">
        <p14:creationId xmlns:p14="http://schemas.microsoft.com/office/powerpoint/2010/main" val="198620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Advanced Technology</a:t>
            </a:r>
            <a:endParaRPr lang="en-US" sz="6000" dirty="0"/>
          </a:p>
        </p:txBody>
      </p:sp>
      <p:pic>
        <p:nvPicPr>
          <p:cNvPr id="4" name="Content Placeholder 3" descr="Rome 001.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a:xfrm>
            <a:off x="133668" y="1600200"/>
            <a:ext cx="9010332" cy="4955335"/>
          </a:xfrm>
        </p:spPr>
      </p:pic>
      <p:sp>
        <p:nvSpPr>
          <p:cNvPr id="5" name="TextBox 4"/>
          <p:cNvSpPr txBox="1"/>
          <p:nvPr/>
        </p:nvSpPr>
        <p:spPr>
          <a:xfrm>
            <a:off x="1298813" y="1500960"/>
            <a:ext cx="6263162" cy="984885"/>
          </a:xfrm>
          <a:prstGeom prst="rect">
            <a:avLst/>
          </a:prstGeom>
          <a:noFill/>
        </p:spPr>
        <p:txBody>
          <a:bodyPr wrap="square" rtlCol="0">
            <a:spAutoFit/>
          </a:bodyPr>
          <a:lstStyle/>
          <a:p>
            <a:pPr algn="ctr"/>
            <a:r>
              <a:rPr lang="en-US" sz="4000" dirty="0" smtClean="0"/>
              <a:t>Overcoming</a:t>
            </a:r>
            <a:r>
              <a:rPr lang="en-US" sz="3600" dirty="0" smtClean="0"/>
              <a:t> the challenge</a:t>
            </a:r>
          </a:p>
          <a:p>
            <a:pPr marL="285750" indent="-285750">
              <a:buFont typeface="Arial"/>
              <a:buChar char="•"/>
            </a:pPr>
            <a:endParaRPr lang="en-US" dirty="0"/>
          </a:p>
        </p:txBody>
      </p:sp>
      <p:sp>
        <p:nvSpPr>
          <p:cNvPr id="6" name="TextBox 5"/>
          <p:cNvSpPr txBox="1"/>
          <p:nvPr/>
        </p:nvSpPr>
        <p:spPr>
          <a:xfrm>
            <a:off x="837011" y="2193406"/>
            <a:ext cx="7056881" cy="707886"/>
          </a:xfrm>
          <a:prstGeom prst="rect">
            <a:avLst/>
          </a:prstGeom>
          <a:noFill/>
        </p:spPr>
        <p:txBody>
          <a:bodyPr wrap="square" rtlCol="0">
            <a:spAutoFit/>
          </a:bodyPr>
          <a:lstStyle/>
          <a:p>
            <a:pPr algn="ctr"/>
            <a:r>
              <a:rPr lang="en-US" sz="4000" dirty="0" smtClean="0"/>
              <a:t>Through Pilot Training </a:t>
            </a:r>
            <a:endParaRPr lang="en-US" sz="4000" dirty="0"/>
          </a:p>
        </p:txBody>
      </p:sp>
      <p:sp>
        <p:nvSpPr>
          <p:cNvPr id="7" name="TextBox 6"/>
          <p:cNvSpPr txBox="1"/>
          <p:nvPr/>
        </p:nvSpPr>
        <p:spPr>
          <a:xfrm>
            <a:off x="559871" y="4560621"/>
            <a:ext cx="3336408" cy="923330"/>
          </a:xfrm>
          <a:prstGeom prst="rect">
            <a:avLst/>
          </a:prstGeom>
          <a:noFill/>
        </p:spPr>
        <p:txBody>
          <a:bodyPr wrap="none" rtlCol="0">
            <a:spAutoFit/>
          </a:bodyPr>
          <a:lstStyle/>
          <a:p>
            <a:r>
              <a:rPr lang="en-US" sz="5400" dirty="0" smtClean="0"/>
              <a:t>Questions?</a:t>
            </a:r>
            <a:endParaRPr lang="en-US" sz="5400" dirty="0"/>
          </a:p>
        </p:txBody>
      </p:sp>
    </p:spTree>
    <p:extLst>
      <p:ext uri="{BB962C8B-B14F-4D97-AF65-F5344CB8AC3E}">
        <p14:creationId xmlns:p14="http://schemas.microsoft.com/office/powerpoint/2010/main" val="291350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Office 1995</a:t>
            </a:r>
            <a:endParaRPr lang="en-US" dirty="0"/>
          </a:p>
        </p:txBody>
      </p:sp>
      <p:pic>
        <p:nvPicPr>
          <p:cNvPr id="8" name="Content Placeholder 7" descr="747200th.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457200" y="1600200"/>
            <a:ext cx="8229600" cy="4525963"/>
          </a:xfrm>
        </p:spPr>
      </p:pic>
    </p:spTree>
    <p:extLst>
      <p:ext uri="{BB962C8B-B14F-4D97-AF65-F5344CB8AC3E}">
        <p14:creationId xmlns:p14="http://schemas.microsoft.com/office/powerpoint/2010/main" val="2812121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584"/>
            <a:ext cx="8229600" cy="1143000"/>
          </a:xfrm>
        </p:spPr>
        <p:txBody>
          <a:bodyPr/>
          <a:lstStyle/>
          <a:p>
            <a:r>
              <a:rPr lang="en-US" dirty="0" smtClean="0"/>
              <a:t>My Office 2015</a:t>
            </a:r>
            <a:endParaRPr lang="en-US" dirty="0"/>
          </a:p>
        </p:txBody>
      </p:sp>
      <p:pic>
        <p:nvPicPr>
          <p:cNvPr id="6" name="Content Placeholder 5" descr="Rome 001.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a:xfrm>
            <a:off x="129916" y="1286146"/>
            <a:ext cx="8809253" cy="4844750"/>
          </a:xfrm>
        </p:spPr>
      </p:pic>
    </p:spTree>
    <p:extLst>
      <p:ext uri="{BB962C8B-B14F-4D97-AF65-F5344CB8AC3E}">
        <p14:creationId xmlns:p14="http://schemas.microsoft.com/office/powerpoint/2010/main" val="3364708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69" y="419310"/>
            <a:ext cx="8229600" cy="1325563"/>
          </a:xfrm>
        </p:spPr>
        <p:txBody>
          <a:bodyPr>
            <a:noAutofit/>
          </a:bodyPr>
          <a:lstStyle/>
          <a:p>
            <a:r>
              <a:rPr lang="en-US" sz="4000" dirty="0" smtClean="0"/>
              <a:t>Results of this Automation Shift</a:t>
            </a:r>
            <a:endParaRPr lang="en-US" sz="4000" dirty="0"/>
          </a:p>
        </p:txBody>
      </p:sp>
      <p:pic>
        <p:nvPicPr>
          <p:cNvPr id="4" name="Content Placeholder 3" descr="AF447th.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995499" y="2017964"/>
            <a:ext cx="7159224" cy="3937297"/>
          </a:xfrm>
        </p:spPr>
      </p:pic>
    </p:spTree>
    <p:extLst>
      <p:ext uri="{BB962C8B-B14F-4D97-AF65-F5344CB8AC3E}">
        <p14:creationId xmlns:p14="http://schemas.microsoft.com/office/powerpoint/2010/main" val="28374053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Pilot Error? </a:t>
            </a:r>
            <a:endParaRPr lang="en-US" sz="4800" dirty="0"/>
          </a:p>
        </p:txBody>
      </p:sp>
      <p:pic>
        <p:nvPicPr>
          <p:cNvPr id="4" name="Content Placeholder 3" descr="th.jpg"/>
          <p:cNvPicPr>
            <a:picLocks noGrp="1" noChangeAspect="1"/>
          </p:cNvPicPr>
          <p:nvPr>
            <p:ph idx="1"/>
          </p:nvPr>
        </p:nvPicPr>
        <p:blipFill>
          <a:blip r:embed="rId3">
            <a:extLst>
              <a:ext uri="{28A0092B-C50C-407E-A947-70E740481C1C}">
                <a14:useLocalDpi xmlns:a14="http://schemas.microsoft.com/office/drawing/2010/main" val="0"/>
              </a:ext>
            </a:extLst>
          </a:blip>
          <a:srcRect t="8546" b="8546"/>
          <a:stretch>
            <a:fillRect/>
          </a:stretch>
        </p:blipFill>
        <p:spPr/>
      </p:pic>
      <p:sp>
        <p:nvSpPr>
          <p:cNvPr id="3" name="TextBox 2"/>
          <p:cNvSpPr txBox="1"/>
          <p:nvPr/>
        </p:nvSpPr>
        <p:spPr>
          <a:xfrm>
            <a:off x="1640611" y="1833594"/>
            <a:ext cx="5487509" cy="830997"/>
          </a:xfrm>
          <a:prstGeom prst="rect">
            <a:avLst/>
          </a:prstGeom>
          <a:noFill/>
        </p:spPr>
        <p:txBody>
          <a:bodyPr wrap="square" rtlCol="0">
            <a:spAutoFit/>
          </a:bodyPr>
          <a:lstStyle/>
          <a:p>
            <a:r>
              <a:rPr lang="en-US" sz="4800" dirty="0" smtClean="0"/>
              <a:t>70-90% accidents</a:t>
            </a:r>
            <a:endParaRPr lang="en-US" sz="4800" dirty="0"/>
          </a:p>
        </p:txBody>
      </p:sp>
      <p:sp>
        <p:nvSpPr>
          <p:cNvPr id="5" name="TextBox 4"/>
          <p:cNvSpPr txBox="1"/>
          <p:nvPr/>
        </p:nvSpPr>
        <p:spPr>
          <a:xfrm>
            <a:off x="3017844" y="2637281"/>
            <a:ext cx="4541628" cy="830997"/>
          </a:xfrm>
          <a:prstGeom prst="rect">
            <a:avLst/>
          </a:prstGeom>
          <a:noFill/>
        </p:spPr>
        <p:txBody>
          <a:bodyPr wrap="none" rtlCol="0">
            <a:spAutoFit/>
          </a:bodyPr>
          <a:lstStyle/>
          <a:p>
            <a:r>
              <a:rPr lang="en-US" sz="4800" dirty="0" smtClean="0"/>
              <a:t>Due to Pilot Error </a:t>
            </a:r>
            <a:endParaRPr lang="en-US" sz="4800" dirty="0"/>
          </a:p>
        </p:txBody>
      </p:sp>
    </p:spTree>
    <p:extLst>
      <p:ext uri="{BB962C8B-B14F-4D97-AF65-F5344CB8AC3E}">
        <p14:creationId xmlns:p14="http://schemas.microsoft.com/office/powerpoint/2010/main" val="171118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A330 Experts </a:t>
            </a:r>
            <a:r>
              <a:rPr lang="en-US" dirty="0" smtClean="0"/>
              <a:t>Report</a:t>
            </a:r>
            <a:endParaRPr lang="en-US" dirty="0"/>
          </a:p>
        </p:txBody>
      </p:sp>
      <p:pic>
        <p:nvPicPr>
          <p:cNvPr id="4" name="Content Placeholder 3" descr="Ghana again 003.jpg"/>
          <p:cNvPicPr>
            <a:picLocks noGrp="1" noChangeAspect="1"/>
          </p:cNvPicPr>
          <p:nvPr>
            <p:ph idx="1"/>
          </p:nvPr>
        </p:nvPicPr>
        <p:blipFill>
          <a:blip r:embed="rId3" cstate="print">
            <a:extLst>
              <a:ext uri="{28A0092B-C50C-407E-A947-70E740481C1C}">
                <a14:useLocalDpi xmlns:a14="http://schemas.microsoft.com/office/drawing/2010/main" val="0"/>
              </a:ext>
            </a:extLst>
          </a:blip>
          <a:srcRect t="31668" b="31668"/>
          <a:stretch>
            <a:fillRect/>
          </a:stretch>
        </p:blipFill>
        <p:spPr>
          <a:xfrm>
            <a:off x="952461" y="3403487"/>
            <a:ext cx="7734337" cy="3454513"/>
          </a:xfrm>
        </p:spPr>
      </p:pic>
      <p:sp>
        <p:nvSpPr>
          <p:cNvPr id="6" name="TextBox 5"/>
          <p:cNvSpPr txBox="1"/>
          <p:nvPr/>
        </p:nvSpPr>
        <p:spPr>
          <a:xfrm>
            <a:off x="1067913" y="1417638"/>
            <a:ext cx="7821736" cy="2308324"/>
          </a:xfrm>
          <a:prstGeom prst="rect">
            <a:avLst/>
          </a:prstGeom>
          <a:noFill/>
        </p:spPr>
        <p:txBody>
          <a:bodyPr wrap="square" rtlCol="0">
            <a:spAutoFit/>
          </a:bodyPr>
          <a:lstStyle/>
          <a:p>
            <a:pPr marL="571500" indent="-571500">
              <a:buFont typeface="Arial"/>
              <a:buChar char="•"/>
            </a:pPr>
            <a:r>
              <a:rPr lang="en-US" sz="3600" dirty="0" smtClean="0"/>
              <a:t>Poor Aircraft Management</a:t>
            </a:r>
          </a:p>
          <a:p>
            <a:pPr marL="571500" indent="-571500">
              <a:buFont typeface="Arial"/>
              <a:buChar char="•"/>
            </a:pPr>
            <a:r>
              <a:rPr lang="en-US" sz="3600" dirty="0" smtClean="0"/>
              <a:t>Lack of Understanding</a:t>
            </a:r>
          </a:p>
          <a:p>
            <a:pPr marL="571500" indent="-571500">
              <a:buFont typeface="Arial"/>
              <a:buChar char="•"/>
            </a:pPr>
            <a:r>
              <a:rPr lang="en-US" sz="3600" dirty="0" smtClean="0"/>
              <a:t>Pilots Rarely Fly without Automation</a:t>
            </a:r>
          </a:p>
          <a:p>
            <a:r>
              <a:rPr lang="en-US" sz="3600" dirty="0" smtClean="0"/>
              <a:t>        (and never without a flight director)</a:t>
            </a:r>
          </a:p>
        </p:txBody>
      </p:sp>
    </p:spTree>
    <p:extLst>
      <p:ext uri="{BB962C8B-B14F-4D97-AF65-F5344CB8AC3E}">
        <p14:creationId xmlns:p14="http://schemas.microsoft.com/office/powerpoint/2010/main" val="334764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Research</a:t>
            </a:r>
            <a:endParaRPr lang="en-US" dirty="0"/>
          </a:p>
        </p:txBody>
      </p:sp>
      <p:pic>
        <p:nvPicPr>
          <p:cNvPr id="5" name="Content Placeholder 4" descr="DSCN1404.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p:pic>
      <p:sp>
        <p:nvSpPr>
          <p:cNvPr id="4" name="Rectangle 3"/>
          <p:cNvSpPr/>
          <p:nvPr/>
        </p:nvSpPr>
        <p:spPr>
          <a:xfrm>
            <a:off x="2695837" y="2784469"/>
            <a:ext cx="6554594" cy="1815882"/>
          </a:xfrm>
          <a:prstGeom prst="rect">
            <a:avLst/>
          </a:prstGeom>
        </p:spPr>
        <p:txBody>
          <a:bodyPr wrap="square">
            <a:spAutoFit/>
          </a:bodyPr>
          <a:lstStyle/>
          <a:p>
            <a:pPr marL="342900" indent="-342900">
              <a:buFont typeface="Arial"/>
              <a:buChar char="•"/>
            </a:pPr>
            <a:r>
              <a:rPr lang="en-US" sz="2800" dirty="0"/>
              <a:t>46 </a:t>
            </a:r>
            <a:r>
              <a:rPr lang="en-US" sz="2800" dirty="0" smtClean="0"/>
              <a:t>accidents &amp; major incidents </a:t>
            </a:r>
          </a:p>
          <a:p>
            <a:pPr marL="342900" indent="-342900">
              <a:buFont typeface="Arial"/>
              <a:buChar char="•"/>
            </a:pPr>
            <a:r>
              <a:rPr lang="en-US" sz="2800" dirty="0" smtClean="0"/>
              <a:t>734 </a:t>
            </a:r>
            <a:r>
              <a:rPr lang="en-US" sz="2800" dirty="0"/>
              <a:t>US </a:t>
            </a:r>
            <a:r>
              <a:rPr lang="en-US" sz="2800" dirty="0" smtClean="0"/>
              <a:t>ASRS</a:t>
            </a:r>
            <a:endParaRPr lang="en-US" sz="2800" dirty="0"/>
          </a:p>
          <a:p>
            <a:pPr marL="342900" indent="-342900">
              <a:buFont typeface="Arial"/>
              <a:buChar char="•"/>
            </a:pPr>
            <a:r>
              <a:rPr lang="en-US" sz="2800" dirty="0" smtClean="0"/>
              <a:t>9155 </a:t>
            </a:r>
            <a:r>
              <a:rPr lang="en-US" sz="2800" dirty="0"/>
              <a:t>global </a:t>
            </a:r>
            <a:r>
              <a:rPr lang="en-US" sz="2800" dirty="0" smtClean="0"/>
              <a:t>LOSAs</a:t>
            </a:r>
          </a:p>
          <a:p>
            <a:pPr marL="342900" indent="-342900">
              <a:buFont typeface="Arial"/>
              <a:buChar char="•"/>
            </a:pPr>
            <a:r>
              <a:rPr lang="en-US" sz="2800" dirty="0"/>
              <a:t>N</a:t>
            </a:r>
            <a:r>
              <a:rPr lang="en-US" sz="2800" dirty="0" smtClean="0"/>
              <a:t>umerous interviews </a:t>
            </a:r>
            <a:endParaRPr lang="en-US" sz="2800" dirty="0"/>
          </a:p>
        </p:txBody>
      </p:sp>
      <p:sp>
        <p:nvSpPr>
          <p:cNvPr id="7" name="TextBox 6"/>
          <p:cNvSpPr txBox="1"/>
          <p:nvPr/>
        </p:nvSpPr>
        <p:spPr>
          <a:xfrm>
            <a:off x="3667197" y="4765084"/>
            <a:ext cx="5583234" cy="1754327"/>
          </a:xfrm>
          <a:prstGeom prst="rect">
            <a:avLst/>
          </a:prstGeom>
          <a:noFill/>
        </p:spPr>
        <p:txBody>
          <a:bodyPr wrap="square" rtlCol="0">
            <a:spAutoFit/>
          </a:bodyPr>
          <a:lstStyle/>
          <a:p>
            <a:r>
              <a:rPr lang="en-US" sz="3600" dirty="0" smtClean="0"/>
              <a:t>Understanding  </a:t>
            </a:r>
          </a:p>
          <a:p>
            <a:r>
              <a:rPr lang="en-US" sz="3600" dirty="0" smtClean="0"/>
              <a:t>Overuse of Automation </a:t>
            </a:r>
          </a:p>
          <a:p>
            <a:r>
              <a:rPr lang="en-US" sz="3600" dirty="0" smtClean="0"/>
              <a:t>Pilot Training</a:t>
            </a:r>
            <a:endParaRPr lang="en-US" sz="3600" dirty="0"/>
          </a:p>
        </p:txBody>
      </p:sp>
      <p:sp>
        <p:nvSpPr>
          <p:cNvPr id="9" name="Striped Right Arrow 8"/>
          <p:cNvSpPr/>
          <p:nvPr/>
        </p:nvSpPr>
        <p:spPr>
          <a:xfrm>
            <a:off x="1601056" y="5275635"/>
            <a:ext cx="1659617" cy="701086"/>
          </a:xfrm>
          <a:prstGeom prst="strip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7696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 to Changing Times</a:t>
            </a:r>
            <a:endParaRPr lang="en-US" dirty="0"/>
          </a:p>
        </p:txBody>
      </p:sp>
      <p:pic>
        <p:nvPicPr>
          <p:cNvPr id="4" name="Content Placeholder 3" descr="747200th.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 y="2004784"/>
            <a:ext cx="5899135" cy="3244297"/>
          </a:xfrm>
        </p:spPr>
      </p:pic>
      <p:pic>
        <p:nvPicPr>
          <p:cNvPr id="6" name="Picture 5" descr="Rome 0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4608" y="1664536"/>
            <a:ext cx="4779392" cy="3584545"/>
          </a:xfrm>
          <a:prstGeom prst="rect">
            <a:avLst/>
          </a:prstGeom>
        </p:spPr>
      </p:pic>
      <p:sp>
        <p:nvSpPr>
          <p:cNvPr id="8" name="Rectangle 7"/>
          <p:cNvSpPr/>
          <p:nvPr/>
        </p:nvSpPr>
        <p:spPr>
          <a:xfrm>
            <a:off x="1406506" y="5426129"/>
            <a:ext cx="6418039" cy="830997"/>
          </a:xfrm>
          <a:prstGeom prst="rect">
            <a:avLst/>
          </a:prstGeom>
        </p:spPr>
        <p:txBody>
          <a:bodyPr wrap="square">
            <a:spAutoFit/>
          </a:bodyPr>
          <a:lstStyle/>
          <a:p>
            <a:pPr lvl="0"/>
            <a:r>
              <a:rPr lang="en-US" sz="4800" dirty="0" smtClean="0">
                <a:solidFill>
                  <a:prstClr val="white"/>
                </a:solidFill>
              </a:rPr>
              <a:t>From Skill  </a:t>
            </a:r>
            <a:r>
              <a:rPr lang="en-US" sz="4800" dirty="0">
                <a:solidFill>
                  <a:prstClr val="white"/>
                </a:solidFill>
              </a:rPr>
              <a:t>to Cognition</a:t>
            </a:r>
          </a:p>
        </p:txBody>
      </p:sp>
    </p:spTree>
    <p:extLst>
      <p:ext uri="{BB962C8B-B14F-4D97-AF65-F5344CB8AC3E}">
        <p14:creationId xmlns:p14="http://schemas.microsoft.com/office/powerpoint/2010/main" val="44346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pic>
        <p:nvPicPr>
          <p:cNvPr id="4" name="Content Placeholder 3" descr="P1020352.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a:xfrm>
            <a:off x="1067912" y="1645055"/>
            <a:ext cx="7110699" cy="3910610"/>
          </a:xfrm>
        </p:spPr>
      </p:pic>
      <p:sp>
        <p:nvSpPr>
          <p:cNvPr id="3" name="TextBox 2"/>
          <p:cNvSpPr txBox="1"/>
          <p:nvPr/>
        </p:nvSpPr>
        <p:spPr>
          <a:xfrm>
            <a:off x="620544" y="4977425"/>
            <a:ext cx="8066256" cy="769441"/>
          </a:xfrm>
          <a:prstGeom prst="rect">
            <a:avLst/>
          </a:prstGeom>
          <a:noFill/>
        </p:spPr>
        <p:txBody>
          <a:bodyPr wrap="square" rtlCol="0">
            <a:spAutoFit/>
          </a:bodyPr>
          <a:lstStyle/>
          <a:p>
            <a:pPr algn="ctr"/>
            <a:r>
              <a:rPr lang="en-US" sz="4400" dirty="0" smtClean="0"/>
              <a:t>Redesign Pilot Training</a:t>
            </a:r>
            <a:endParaRPr lang="en-US" sz="4400" dirty="0"/>
          </a:p>
        </p:txBody>
      </p:sp>
    </p:spTree>
    <p:extLst>
      <p:ext uri="{BB962C8B-B14F-4D97-AF65-F5344CB8AC3E}">
        <p14:creationId xmlns:p14="http://schemas.microsoft.com/office/powerpoint/2010/main" val="3739229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381</TotalTime>
  <Words>963</Words>
  <Application>Microsoft Macintosh PowerPoint</Application>
  <PresentationFormat>On-screen Show (4:3)</PresentationFormat>
  <Paragraphs>88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 Black </vt:lpstr>
      <vt:lpstr>      Aviation Safety International</vt:lpstr>
      <vt:lpstr>My Office 1995</vt:lpstr>
      <vt:lpstr>My Office 2015</vt:lpstr>
      <vt:lpstr>Results of this Automation Shift</vt:lpstr>
      <vt:lpstr>Pilot Error? </vt:lpstr>
      <vt:lpstr>A330 Experts Report</vt:lpstr>
      <vt:lpstr>FAA Research</vt:lpstr>
      <vt:lpstr>Adapt to Changing Times</vt:lpstr>
      <vt:lpstr>The Solution</vt:lpstr>
      <vt:lpstr> Better Use of Technology  </vt:lpstr>
      <vt:lpstr>The Right Tool for Training</vt:lpstr>
      <vt:lpstr>The Right Tool for Skill Retention</vt:lpstr>
      <vt:lpstr>Goal Of Flight Training</vt:lpstr>
      <vt:lpstr>TIME TO CHANGE</vt:lpstr>
      <vt:lpstr>Understanding In Three Steps</vt:lpstr>
      <vt:lpstr>Advanced Technology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High-Energy Approach</dc:title>
  <dc:creator>Karlene Petitt</dc:creator>
  <cp:lastModifiedBy>Karlene Petitt</cp:lastModifiedBy>
  <cp:revision>35</cp:revision>
  <dcterms:created xsi:type="dcterms:W3CDTF">2015-03-23T08:06:13Z</dcterms:created>
  <dcterms:modified xsi:type="dcterms:W3CDTF">2015-05-08T14:15:48Z</dcterms:modified>
</cp:coreProperties>
</file>