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1" r:id="rId1"/>
    <p:sldMasterId id="2147483873" r:id="rId2"/>
    <p:sldMasterId id="2147483887" r:id="rId3"/>
    <p:sldMasterId id="2147483901" r:id="rId4"/>
  </p:sldMasterIdLst>
  <p:notesMasterIdLst>
    <p:notesMasterId r:id="rId18"/>
  </p:notesMasterIdLst>
  <p:handoutMasterIdLst>
    <p:handoutMasterId r:id="rId19"/>
  </p:handoutMasterIdLst>
  <p:sldIdLst>
    <p:sldId id="354" r:id="rId5"/>
    <p:sldId id="366" r:id="rId6"/>
    <p:sldId id="367" r:id="rId7"/>
    <p:sldId id="368" r:id="rId8"/>
    <p:sldId id="376" r:id="rId9"/>
    <p:sldId id="380" r:id="rId10"/>
    <p:sldId id="371" r:id="rId11"/>
    <p:sldId id="381" r:id="rId12"/>
    <p:sldId id="379" r:id="rId13"/>
    <p:sldId id="374" r:id="rId14"/>
    <p:sldId id="377" r:id="rId15"/>
    <p:sldId id="373" r:id="rId16"/>
    <p:sldId id="370" r:id="rId17"/>
  </p:sldIdLst>
  <p:sldSz cx="9144000" cy="6858000" type="screen4x3"/>
  <p:notesSz cx="7315200" cy="9601200"/>
  <p:custDataLst>
    <p:tags r:id="rId20"/>
  </p:custDataLst>
  <p:defaultTextStyle>
    <a:defPPr>
      <a:defRPr lang="en-US"/>
    </a:defPPr>
    <a:lvl1pPr algn="l" rtl="0" fontAlgn="base">
      <a:spcBef>
        <a:spcPct val="0"/>
      </a:spcBef>
      <a:spcAft>
        <a:spcPct val="0"/>
      </a:spcAft>
      <a:defRPr sz="1400" b="1" kern="1200">
        <a:solidFill>
          <a:schemeClr val="tx1"/>
        </a:solidFill>
        <a:latin typeface="Arial" charset="0"/>
        <a:ea typeface="+mn-ea"/>
        <a:cs typeface="Arial" charset="0"/>
      </a:defRPr>
    </a:lvl1pPr>
    <a:lvl2pPr marL="457200" algn="l" rtl="0" fontAlgn="base">
      <a:spcBef>
        <a:spcPct val="0"/>
      </a:spcBef>
      <a:spcAft>
        <a:spcPct val="0"/>
      </a:spcAft>
      <a:defRPr sz="1400" b="1" kern="1200">
        <a:solidFill>
          <a:schemeClr val="tx1"/>
        </a:solidFill>
        <a:latin typeface="Arial" charset="0"/>
        <a:ea typeface="+mn-ea"/>
        <a:cs typeface="Arial" charset="0"/>
      </a:defRPr>
    </a:lvl2pPr>
    <a:lvl3pPr marL="914400" algn="l" rtl="0" fontAlgn="base">
      <a:spcBef>
        <a:spcPct val="0"/>
      </a:spcBef>
      <a:spcAft>
        <a:spcPct val="0"/>
      </a:spcAft>
      <a:defRPr sz="1400" b="1" kern="1200">
        <a:solidFill>
          <a:schemeClr val="tx1"/>
        </a:solidFill>
        <a:latin typeface="Arial" charset="0"/>
        <a:ea typeface="+mn-ea"/>
        <a:cs typeface="Arial" charset="0"/>
      </a:defRPr>
    </a:lvl3pPr>
    <a:lvl4pPr marL="1371600" algn="l" rtl="0" fontAlgn="base">
      <a:spcBef>
        <a:spcPct val="0"/>
      </a:spcBef>
      <a:spcAft>
        <a:spcPct val="0"/>
      </a:spcAft>
      <a:defRPr sz="1400" b="1" kern="1200">
        <a:solidFill>
          <a:schemeClr val="tx1"/>
        </a:solidFill>
        <a:latin typeface="Arial" charset="0"/>
        <a:ea typeface="+mn-ea"/>
        <a:cs typeface="Arial" charset="0"/>
      </a:defRPr>
    </a:lvl4pPr>
    <a:lvl5pPr marL="1828800" algn="l" rtl="0" fontAlgn="base">
      <a:spcBef>
        <a:spcPct val="0"/>
      </a:spcBef>
      <a:spcAft>
        <a:spcPct val="0"/>
      </a:spcAft>
      <a:defRPr sz="1400" b="1" kern="1200">
        <a:solidFill>
          <a:schemeClr val="tx1"/>
        </a:solidFill>
        <a:latin typeface="Arial" charset="0"/>
        <a:ea typeface="+mn-ea"/>
        <a:cs typeface="Arial" charset="0"/>
      </a:defRPr>
    </a:lvl5pPr>
    <a:lvl6pPr marL="2286000" algn="l" defTabSz="914400" rtl="0" eaLnBrk="1" latinLnBrk="0" hangingPunct="1">
      <a:defRPr sz="1400" b="1" kern="1200">
        <a:solidFill>
          <a:schemeClr val="tx1"/>
        </a:solidFill>
        <a:latin typeface="Arial" charset="0"/>
        <a:ea typeface="+mn-ea"/>
        <a:cs typeface="Arial" charset="0"/>
      </a:defRPr>
    </a:lvl6pPr>
    <a:lvl7pPr marL="2743200" algn="l" defTabSz="914400" rtl="0" eaLnBrk="1" latinLnBrk="0" hangingPunct="1">
      <a:defRPr sz="1400" b="1" kern="1200">
        <a:solidFill>
          <a:schemeClr val="tx1"/>
        </a:solidFill>
        <a:latin typeface="Arial" charset="0"/>
        <a:ea typeface="+mn-ea"/>
        <a:cs typeface="Arial" charset="0"/>
      </a:defRPr>
    </a:lvl7pPr>
    <a:lvl8pPr marL="3200400" algn="l" defTabSz="914400" rtl="0" eaLnBrk="1" latinLnBrk="0" hangingPunct="1">
      <a:defRPr sz="1400" b="1" kern="1200">
        <a:solidFill>
          <a:schemeClr val="tx1"/>
        </a:solidFill>
        <a:latin typeface="Arial" charset="0"/>
        <a:ea typeface="+mn-ea"/>
        <a:cs typeface="Arial" charset="0"/>
      </a:defRPr>
    </a:lvl8pPr>
    <a:lvl9pPr marL="3657600" algn="l" defTabSz="914400" rtl="0" eaLnBrk="1" latinLnBrk="0" hangingPunct="1">
      <a:defRPr sz="1400" b="1"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ckerill, Chris" initials="CC"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DCFF"/>
    <a:srgbClr val="0000FF"/>
    <a:srgbClr val="FF0000"/>
    <a:srgbClr val="EAEAEA"/>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912" autoAdjust="0"/>
    <p:restoredTop sz="92674" autoAdjust="0"/>
  </p:normalViewPr>
  <p:slideViewPr>
    <p:cSldViewPr>
      <p:cViewPr>
        <p:scale>
          <a:sx n="113" d="100"/>
          <a:sy n="113" d="100"/>
        </p:scale>
        <p:origin x="-450" y="-48"/>
      </p:cViewPr>
      <p:guideLst>
        <p:guide orient="horz" pos="2160"/>
        <p:guide pos="2880"/>
      </p:guideLst>
    </p:cSldViewPr>
  </p:slideViewPr>
  <p:outlineViewPr>
    <p:cViewPr>
      <p:scale>
        <a:sx n="33" d="100"/>
        <a:sy n="33" d="100"/>
      </p:scale>
      <p:origin x="0" y="6246"/>
    </p:cViewPr>
  </p:outlineViewPr>
  <p:notesTextViewPr>
    <p:cViewPr>
      <p:scale>
        <a:sx n="75" d="100"/>
        <a:sy n="75" d="100"/>
      </p:scale>
      <p:origin x="0" y="0"/>
    </p:cViewPr>
  </p:notesTextViewPr>
  <p:sorterViewPr>
    <p:cViewPr>
      <p:scale>
        <a:sx n="100" d="100"/>
        <a:sy n="100" d="100"/>
      </p:scale>
      <p:origin x="0" y="1836"/>
    </p:cViewPr>
  </p:sorterViewPr>
  <p:notesViewPr>
    <p:cSldViewPr>
      <p:cViewPr varScale="1">
        <p:scale>
          <a:sx n="81" d="100"/>
          <a:sy n="81" d="100"/>
        </p:scale>
        <p:origin x="-199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69589" cy="479897"/>
          </a:xfrm>
          <a:prstGeom prst="rect">
            <a:avLst/>
          </a:prstGeom>
        </p:spPr>
        <p:txBody>
          <a:bodyPr vert="horz" lIns="94737" tIns="47368" rIns="94737" bIns="47368" rtlCol="0"/>
          <a:lstStyle>
            <a:lvl1pPr algn="l">
              <a:defRPr sz="1200"/>
            </a:lvl1pPr>
          </a:lstStyle>
          <a:p>
            <a:pPr>
              <a:defRPr/>
            </a:pPr>
            <a:endParaRPr lang="en-US"/>
          </a:p>
        </p:txBody>
      </p:sp>
      <p:sp>
        <p:nvSpPr>
          <p:cNvPr id="3" name="Date Placeholder 2"/>
          <p:cNvSpPr>
            <a:spLocks noGrp="1"/>
          </p:cNvSpPr>
          <p:nvPr>
            <p:ph type="dt" sz="quarter" idx="1"/>
          </p:nvPr>
        </p:nvSpPr>
        <p:spPr>
          <a:xfrm>
            <a:off x="4143957" y="0"/>
            <a:ext cx="3169589" cy="479897"/>
          </a:xfrm>
          <a:prstGeom prst="rect">
            <a:avLst/>
          </a:prstGeom>
        </p:spPr>
        <p:txBody>
          <a:bodyPr vert="horz" lIns="94737" tIns="47368" rIns="94737" bIns="47368" rtlCol="0"/>
          <a:lstStyle>
            <a:lvl1pPr algn="r">
              <a:defRPr sz="1200"/>
            </a:lvl1pPr>
          </a:lstStyle>
          <a:p>
            <a:pPr>
              <a:defRPr/>
            </a:pPr>
            <a:fld id="{DB51A7B5-C86F-4C63-B143-005EA142FE96}" type="datetimeFigureOut">
              <a:rPr lang="en-US"/>
              <a:pPr>
                <a:defRPr/>
              </a:pPr>
              <a:t>8/3/2013</a:t>
            </a:fld>
            <a:endParaRPr lang="en-US"/>
          </a:p>
        </p:txBody>
      </p:sp>
      <p:sp>
        <p:nvSpPr>
          <p:cNvPr id="4" name="Footer Placeholder 3"/>
          <p:cNvSpPr>
            <a:spLocks noGrp="1"/>
          </p:cNvSpPr>
          <p:nvPr>
            <p:ph type="ftr" sz="quarter" idx="2"/>
          </p:nvPr>
        </p:nvSpPr>
        <p:spPr>
          <a:xfrm>
            <a:off x="1" y="9119666"/>
            <a:ext cx="3169589" cy="479897"/>
          </a:xfrm>
          <a:prstGeom prst="rect">
            <a:avLst/>
          </a:prstGeom>
        </p:spPr>
        <p:txBody>
          <a:bodyPr vert="horz" lIns="94737" tIns="47368" rIns="94737" bIns="47368"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4143957" y="9119666"/>
            <a:ext cx="3169589" cy="479897"/>
          </a:xfrm>
          <a:prstGeom prst="rect">
            <a:avLst/>
          </a:prstGeom>
        </p:spPr>
        <p:txBody>
          <a:bodyPr vert="horz" lIns="94737" tIns="47368" rIns="94737" bIns="47368" rtlCol="0" anchor="b"/>
          <a:lstStyle>
            <a:lvl1pPr algn="r">
              <a:defRPr sz="1200"/>
            </a:lvl1pPr>
          </a:lstStyle>
          <a:p>
            <a:pPr>
              <a:defRPr/>
            </a:pPr>
            <a:fld id="{07E70E40-DD4C-475A-8108-33EF5C74F0BF}" type="slidenum">
              <a:rPr lang="en-US"/>
              <a:pPr>
                <a:defRPr/>
              </a:pPr>
              <a:t>‹#›</a:t>
            </a:fld>
            <a:endParaRPr lang="en-US"/>
          </a:p>
        </p:txBody>
      </p:sp>
    </p:spTree>
    <p:extLst>
      <p:ext uri="{BB962C8B-B14F-4D97-AF65-F5344CB8AC3E}">
        <p14:creationId xmlns:p14="http://schemas.microsoft.com/office/powerpoint/2010/main" val="35364313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0"/>
            <a:ext cx="3169589" cy="479897"/>
          </a:xfrm>
          <a:prstGeom prst="rect">
            <a:avLst/>
          </a:prstGeom>
          <a:noFill/>
          <a:ln w="9525">
            <a:noFill/>
            <a:miter lim="800000"/>
            <a:headEnd/>
            <a:tailEnd/>
          </a:ln>
          <a:effectLst/>
        </p:spPr>
        <p:txBody>
          <a:bodyPr vert="horz" wrap="square" lIns="96650" tIns="48326" rIns="96650" bIns="48326" numCol="1" anchor="t" anchorCtr="0" compatLnSpc="1">
            <a:prstTxWarp prst="textNoShape">
              <a:avLst/>
            </a:prstTxWarp>
          </a:bodyPr>
          <a:lstStyle>
            <a:lvl1pPr defTabSz="967106">
              <a:defRPr sz="1200" b="0">
                <a:cs typeface="+mn-cs"/>
              </a:defRPr>
            </a:lvl1pPr>
          </a:lstStyle>
          <a:p>
            <a:pPr>
              <a:defRPr/>
            </a:pPr>
            <a:endParaRPr lang="en-US"/>
          </a:p>
        </p:txBody>
      </p:sp>
      <p:sp>
        <p:nvSpPr>
          <p:cNvPr id="6147" name="Rectangle 3"/>
          <p:cNvSpPr>
            <a:spLocks noGrp="1" noChangeArrowheads="1"/>
          </p:cNvSpPr>
          <p:nvPr>
            <p:ph type="dt" idx="1"/>
          </p:nvPr>
        </p:nvSpPr>
        <p:spPr bwMode="auto">
          <a:xfrm>
            <a:off x="4143957" y="0"/>
            <a:ext cx="3169589" cy="479897"/>
          </a:xfrm>
          <a:prstGeom prst="rect">
            <a:avLst/>
          </a:prstGeom>
          <a:noFill/>
          <a:ln w="9525">
            <a:noFill/>
            <a:miter lim="800000"/>
            <a:headEnd/>
            <a:tailEnd/>
          </a:ln>
          <a:effectLst/>
        </p:spPr>
        <p:txBody>
          <a:bodyPr vert="horz" wrap="square" lIns="96650" tIns="48326" rIns="96650" bIns="48326" numCol="1" anchor="t" anchorCtr="0" compatLnSpc="1">
            <a:prstTxWarp prst="textNoShape">
              <a:avLst/>
            </a:prstTxWarp>
          </a:bodyPr>
          <a:lstStyle>
            <a:lvl1pPr algn="r" defTabSz="967106">
              <a:defRPr sz="1200" b="0">
                <a:cs typeface="+mn-cs"/>
              </a:defRPr>
            </a:lvl1pPr>
          </a:lstStyle>
          <a:p>
            <a:pPr>
              <a:defRPr/>
            </a:pPr>
            <a:endParaRPr lang="en-US"/>
          </a:p>
        </p:txBody>
      </p:sp>
      <p:sp>
        <p:nvSpPr>
          <p:cNvPr id="35844"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731189" y="4559834"/>
            <a:ext cx="5852822" cy="4320704"/>
          </a:xfrm>
          <a:prstGeom prst="rect">
            <a:avLst/>
          </a:prstGeom>
          <a:noFill/>
          <a:ln w="9525">
            <a:noFill/>
            <a:miter lim="800000"/>
            <a:headEnd/>
            <a:tailEnd/>
          </a:ln>
          <a:effectLst/>
        </p:spPr>
        <p:txBody>
          <a:bodyPr vert="horz" wrap="square" lIns="96650" tIns="48326" rIns="96650" bIns="4832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1" y="9119666"/>
            <a:ext cx="3169589" cy="479897"/>
          </a:xfrm>
          <a:prstGeom prst="rect">
            <a:avLst/>
          </a:prstGeom>
          <a:noFill/>
          <a:ln w="9525">
            <a:noFill/>
            <a:miter lim="800000"/>
            <a:headEnd/>
            <a:tailEnd/>
          </a:ln>
          <a:effectLst/>
        </p:spPr>
        <p:txBody>
          <a:bodyPr vert="horz" wrap="square" lIns="96650" tIns="48326" rIns="96650" bIns="48326" numCol="1" anchor="b" anchorCtr="0" compatLnSpc="1">
            <a:prstTxWarp prst="textNoShape">
              <a:avLst/>
            </a:prstTxWarp>
          </a:bodyPr>
          <a:lstStyle>
            <a:lvl1pPr defTabSz="967106">
              <a:defRPr sz="1200" b="0">
                <a:cs typeface="+mn-cs"/>
              </a:defRPr>
            </a:lvl1pPr>
          </a:lstStyle>
          <a:p>
            <a:pPr>
              <a:defRPr/>
            </a:pPr>
            <a:endParaRPr lang="en-US"/>
          </a:p>
        </p:txBody>
      </p:sp>
      <p:sp>
        <p:nvSpPr>
          <p:cNvPr id="6151" name="Rectangle 7"/>
          <p:cNvSpPr>
            <a:spLocks noGrp="1" noChangeArrowheads="1"/>
          </p:cNvSpPr>
          <p:nvPr>
            <p:ph type="sldNum" sz="quarter" idx="5"/>
          </p:nvPr>
        </p:nvSpPr>
        <p:spPr bwMode="auto">
          <a:xfrm>
            <a:off x="4143957" y="9119666"/>
            <a:ext cx="3169589" cy="479897"/>
          </a:xfrm>
          <a:prstGeom prst="rect">
            <a:avLst/>
          </a:prstGeom>
          <a:noFill/>
          <a:ln w="9525">
            <a:noFill/>
            <a:miter lim="800000"/>
            <a:headEnd/>
            <a:tailEnd/>
          </a:ln>
          <a:effectLst/>
        </p:spPr>
        <p:txBody>
          <a:bodyPr vert="horz" wrap="square" lIns="96650" tIns="48326" rIns="96650" bIns="48326" numCol="1" anchor="b" anchorCtr="0" compatLnSpc="1">
            <a:prstTxWarp prst="textNoShape">
              <a:avLst/>
            </a:prstTxWarp>
          </a:bodyPr>
          <a:lstStyle>
            <a:lvl1pPr algn="r" defTabSz="967106">
              <a:defRPr sz="1200" b="0">
                <a:cs typeface="+mn-cs"/>
              </a:defRPr>
            </a:lvl1pPr>
          </a:lstStyle>
          <a:p>
            <a:pPr>
              <a:defRPr/>
            </a:pPr>
            <a:fld id="{2387FC01-D1CF-4091-AEE2-EA741C25CA25}" type="slidenum">
              <a:rPr lang="en-US"/>
              <a:pPr>
                <a:defRPr/>
              </a:pPr>
              <a:t>‹#›</a:t>
            </a:fld>
            <a:endParaRPr lang="en-US" dirty="0"/>
          </a:p>
        </p:txBody>
      </p:sp>
    </p:spTree>
    <p:extLst>
      <p:ext uri="{BB962C8B-B14F-4D97-AF65-F5344CB8AC3E}">
        <p14:creationId xmlns:p14="http://schemas.microsoft.com/office/powerpoint/2010/main" val="30318033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extLst/>
        </p:spPr>
        <p:txBody>
          <a:bodyPr/>
          <a:lstStyle>
            <a:lvl1pPr defTabSz="967106" eaLnBrk="0" hangingPunct="0">
              <a:defRPr sz="1500" b="1">
                <a:solidFill>
                  <a:schemeClr val="tx1"/>
                </a:solidFill>
                <a:latin typeface="Arial" charset="0"/>
              </a:defRPr>
            </a:lvl1pPr>
            <a:lvl2pPr marL="769737" indent="-296053" defTabSz="967106" eaLnBrk="0" hangingPunct="0">
              <a:defRPr sz="1500" b="1">
                <a:solidFill>
                  <a:schemeClr val="tx1"/>
                </a:solidFill>
                <a:latin typeface="Arial" charset="0"/>
              </a:defRPr>
            </a:lvl2pPr>
            <a:lvl3pPr marL="1184211" indent="-236843" defTabSz="967106" eaLnBrk="0" hangingPunct="0">
              <a:defRPr sz="1500" b="1">
                <a:solidFill>
                  <a:schemeClr val="tx1"/>
                </a:solidFill>
                <a:latin typeface="Arial" charset="0"/>
              </a:defRPr>
            </a:lvl3pPr>
            <a:lvl4pPr marL="1657896" indent="-236843" defTabSz="967106" eaLnBrk="0" hangingPunct="0">
              <a:defRPr sz="1500" b="1">
                <a:solidFill>
                  <a:schemeClr val="tx1"/>
                </a:solidFill>
                <a:latin typeface="Arial" charset="0"/>
              </a:defRPr>
            </a:lvl4pPr>
            <a:lvl5pPr marL="2131580" indent="-236843" defTabSz="967106" eaLnBrk="0" hangingPunct="0">
              <a:defRPr sz="1500" b="1">
                <a:solidFill>
                  <a:schemeClr val="tx1"/>
                </a:solidFill>
                <a:latin typeface="Arial" charset="0"/>
              </a:defRPr>
            </a:lvl5pPr>
            <a:lvl6pPr marL="2605264" indent="-236843" defTabSz="967106" eaLnBrk="0" fontAlgn="base" hangingPunct="0">
              <a:spcBef>
                <a:spcPct val="0"/>
              </a:spcBef>
              <a:spcAft>
                <a:spcPct val="0"/>
              </a:spcAft>
              <a:defRPr sz="1500" b="1">
                <a:solidFill>
                  <a:schemeClr val="tx1"/>
                </a:solidFill>
                <a:latin typeface="Arial" charset="0"/>
              </a:defRPr>
            </a:lvl6pPr>
            <a:lvl7pPr marL="3078949" indent="-236843" defTabSz="967106" eaLnBrk="0" fontAlgn="base" hangingPunct="0">
              <a:spcBef>
                <a:spcPct val="0"/>
              </a:spcBef>
              <a:spcAft>
                <a:spcPct val="0"/>
              </a:spcAft>
              <a:defRPr sz="1500" b="1">
                <a:solidFill>
                  <a:schemeClr val="tx1"/>
                </a:solidFill>
                <a:latin typeface="Arial" charset="0"/>
              </a:defRPr>
            </a:lvl7pPr>
            <a:lvl8pPr marL="3552633" indent="-236843" defTabSz="967106" eaLnBrk="0" fontAlgn="base" hangingPunct="0">
              <a:spcBef>
                <a:spcPct val="0"/>
              </a:spcBef>
              <a:spcAft>
                <a:spcPct val="0"/>
              </a:spcAft>
              <a:defRPr sz="1500" b="1">
                <a:solidFill>
                  <a:schemeClr val="tx1"/>
                </a:solidFill>
                <a:latin typeface="Arial" charset="0"/>
              </a:defRPr>
            </a:lvl8pPr>
            <a:lvl9pPr marL="4026318" indent="-236843" defTabSz="967106" eaLnBrk="0" fontAlgn="base" hangingPunct="0">
              <a:spcBef>
                <a:spcPct val="0"/>
              </a:spcBef>
              <a:spcAft>
                <a:spcPct val="0"/>
              </a:spcAft>
              <a:defRPr sz="1500" b="1">
                <a:solidFill>
                  <a:schemeClr val="tx1"/>
                </a:solidFill>
                <a:latin typeface="Arial" charset="0"/>
              </a:defRPr>
            </a:lvl9pPr>
          </a:lstStyle>
          <a:p>
            <a:pPr eaLnBrk="1" hangingPunct="1">
              <a:defRPr/>
            </a:pPr>
            <a:fld id="{35123B95-FD10-4734-BB88-51C098C11325}" type="slidenum">
              <a:rPr lang="en-US" sz="1200" b="0" smtClean="0"/>
              <a:pPr eaLnBrk="1" hangingPunct="1">
                <a:defRPr/>
              </a:pPr>
              <a:t>0</a:t>
            </a:fld>
            <a:endParaRPr lang="en-US" sz="1200" b="0" dirty="0" smtClean="0"/>
          </a:p>
        </p:txBody>
      </p:sp>
      <p:sp>
        <p:nvSpPr>
          <p:cNvPr id="36867" name="Rectangle 2"/>
          <p:cNvSpPr>
            <a:spLocks noGrp="1" noRot="1" noChangeAspect="1" noChangeArrowheads="1" noTextEdit="1"/>
          </p:cNvSpPr>
          <p:nvPr>
            <p:ph type="sldImg"/>
          </p:nvPr>
        </p:nvSpPr>
        <p:spPr>
          <a:xfrm>
            <a:off x="1260475" y="719138"/>
            <a:ext cx="4799013" cy="3598862"/>
          </a:xfrm>
          <a:ln/>
        </p:spPr>
      </p:sp>
      <p:sp>
        <p:nvSpPr>
          <p:cNvPr id="36868" name="Rectangle 3"/>
          <p:cNvSpPr>
            <a:spLocks noGrp="1" noChangeArrowheads="1"/>
          </p:cNvSpPr>
          <p:nvPr>
            <p:ph type="body" idx="1"/>
          </p:nvPr>
        </p:nvSpPr>
        <p:spPr>
          <a:xfrm>
            <a:off x="977677" y="4561472"/>
            <a:ext cx="5359848" cy="432070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387FC01-D1CF-4091-AEE2-EA741C25CA25}" type="slidenum">
              <a:rPr lang="en-US" smtClean="0">
                <a:solidFill>
                  <a:prstClr val="black"/>
                </a:solidFill>
              </a:rPr>
              <a:pPr>
                <a:defRPr/>
              </a:pPr>
              <a:t>4</a:t>
            </a:fld>
            <a:endParaRPr lang="en-US" dirty="0">
              <a:solidFill>
                <a:prstClr val="black"/>
              </a:solidFill>
            </a:endParaRPr>
          </a:p>
        </p:txBody>
      </p:sp>
    </p:spTree>
    <p:extLst>
      <p:ext uri="{BB962C8B-B14F-4D97-AF65-F5344CB8AC3E}">
        <p14:creationId xmlns:p14="http://schemas.microsoft.com/office/powerpoint/2010/main" val="1087935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387FC01-D1CF-4091-AEE2-EA741C25CA25}" type="slidenum">
              <a:rPr lang="en-US" smtClean="0"/>
              <a:pPr>
                <a:defRPr/>
              </a:pPr>
              <a:t>7</a:t>
            </a:fld>
            <a:endParaRPr lang="en-US" dirty="0"/>
          </a:p>
        </p:txBody>
      </p:sp>
    </p:spTree>
    <p:extLst>
      <p:ext uri="{BB962C8B-B14F-4D97-AF65-F5344CB8AC3E}">
        <p14:creationId xmlns:p14="http://schemas.microsoft.com/office/powerpoint/2010/main" val="3598529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369">
              <a:defRPr/>
            </a:pPr>
            <a:r>
              <a:rPr lang="en-GB" dirty="0" smtClean="0"/>
              <a:t>The analysis and assessment of how your company ‘functions’ to deliver its activities should form the basis for defining your safety policy, the related safety objectives and the corresponding safety performance indicators and targets. </a:t>
            </a:r>
          </a:p>
          <a:p>
            <a:endParaRPr lang="en-GB" dirty="0"/>
          </a:p>
        </p:txBody>
      </p:sp>
      <p:sp>
        <p:nvSpPr>
          <p:cNvPr id="4" name="Slide Number Placeholder 3"/>
          <p:cNvSpPr>
            <a:spLocks noGrp="1"/>
          </p:cNvSpPr>
          <p:nvPr>
            <p:ph type="sldNum" sz="quarter" idx="10"/>
          </p:nvPr>
        </p:nvSpPr>
        <p:spPr/>
        <p:txBody>
          <a:bodyPr/>
          <a:lstStyle/>
          <a:p>
            <a:pPr>
              <a:defRPr/>
            </a:pPr>
            <a:fld id="{2387FC01-D1CF-4091-AEE2-EA741C25CA25}" type="slidenum">
              <a:rPr lang="en-US" smtClean="0">
                <a:solidFill>
                  <a:prstClr val="black"/>
                </a:solidFill>
              </a:rPr>
              <a:pPr>
                <a:defRPr/>
              </a:pPr>
              <a:t>10</a:t>
            </a:fld>
            <a:endParaRPr lang="en-US" dirty="0">
              <a:solidFill>
                <a:prstClr val="black"/>
              </a:solidFill>
            </a:endParaRPr>
          </a:p>
        </p:txBody>
      </p:sp>
    </p:spTree>
    <p:extLst>
      <p:ext uri="{BB962C8B-B14F-4D97-AF65-F5344CB8AC3E}">
        <p14:creationId xmlns:p14="http://schemas.microsoft.com/office/powerpoint/2010/main" val="3063019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b="1" kern="1200" dirty="0" smtClean="0">
                <a:solidFill>
                  <a:schemeClr val="tx1"/>
                </a:solidFill>
                <a:effectLst/>
                <a:latin typeface="Arial" charset="0"/>
                <a:ea typeface="+mn-ea"/>
                <a:cs typeface="+mn-cs"/>
              </a:rPr>
              <a:t>evolution towards performance-based  regulations</a:t>
            </a:r>
            <a:endParaRPr lang="en-GB" sz="1200" kern="1200" dirty="0" smtClean="0">
              <a:solidFill>
                <a:schemeClr val="tx1"/>
              </a:solidFill>
              <a:effectLst/>
              <a:latin typeface="Arial" charset="0"/>
              <a:ea typeface="+mn-ea"/>
              <a:cs typeface="+mn-cs"/>
            </a:endParaRPr>
          </a:p>
          <a:p>
            <a:pPr lvl="0"/>
            <a:r>
              <a:rPr lang="en-GB" sz="1200" b="1" kern="1200" dirty="0" smtClean="0">
                <a:solidFill>
                  <a:schemeClr val="tx1"/>
                </a:solidFill>
                <a:effectLst/>
                <a:latin typeface="Arial" charset="0"/>
                <a:ea typeface="+mn-ea"/>
                <a:cs typeface="+mn-cs"/>
              </a:rPr>
              <a:t>number of objective based rules for which you have defined your own means of compliance </a:t>
            </a:r>
            <a:endParaRPr lang="en-GB" sz="1200" kern="1200" dirty="0" smtClean="0">
              <a:solidFill>
                <a:schemeClr val="tx1"/>
              </a:solidFill>
              <a:effectLst/>
              <a:latin typeface="Arial"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2387FC01-D1CF-4091-AEE2-EA741C25CA25}" type="slidenum">
              <a:rPr lang="en-US" smtClean="0"/>
              <a:pPr>
                <a:defRPr/>
              </a:pPr>
              <a:t>11</a:t>
            </a:fld>
            <a:endParaRPr lang="en-US" dirty="0"/>
          </a:p>
        </p:txBody>
      </p:sp>
    </p:spTree>
    <p:extLst>
      <p:ext uri="{BB962C8B-B14F-4D97-AF65-F5344CB8AC3E}">
        <p14:creationId xmlns:p14="http://schemas.microsoft.com/office/powerpoint/2010/main" val="4002228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5" descr="SMICG_PPT_title_300dpi_alt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88" y="-76200"/>
            <a:ext cx="9259888" cy="694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200025" y="1654175"/>
            <a:ext cx="4600575" cy="1698625"/>
          </a:xfrm>
        </p:spPr>
        <p:txBody>
          <a:bodyPr/>
          <a:lstStyle>
            <a:lvl1pPr algn="l">
              <a:defRPr/>
            </a:lvl1pPr>
          </a:lstStyle>
          <a:p>
            <a:r>
              <a:rPr lang="en-US" smtClean="0"/>
              <a:t>Click to edit Master title style</a:t>
            </a:r>
            <a:endParaRPr lang="en-US"/>
          </a:p>
        </p:txBody>
      </p:sp>
      <p:sp>
        <p:nvSpPr>
          <p:cNvPr id="4100" name="Rectangle 4"/>
          <p:cNvSpPr>
            <a:spLocks noGrp="1" noChangeArrowheads="1"/>
          </p:cNvSpPr>
          <p:nvPr>
            <p:ph type="subTitle" idx="1"/>
          </p:nvPr>
        </p:nvSpPr>
        <p:spPr>
          <a:xfrm>
            <a:off x="200025" y="3505200"/>
            <a:ext cx="4600575" cy="1295400"/>
          </a:xfrm>
        </p:spPr>
        <p:txBody>
          <a:bodyPr/>
          <a:lstStyle>
            <a:lvl1pPr marL="0" indent="0">
              <a:buFontTx/>
              <a:buNone/>
              <a:defRPr/>
            </a:lvl1pPr>
          </a:lstStyle>
          <a:p>
            <a:r>
              <a:rPr lang="en-US" smtClean="0"/>
              <a:t>Click to edit Master subtitle style</a:t>
            </a:r>
            <a:endParaRPr lang="en-US"/>
          </a:p>
        </p:txBody>
      </p:sp>
    </p:spTree>
    <p:extLst>
      <p:ext uri="{BB962C8B-B14F-4D97-AF65-F5344CB8AC3E}">
        <p14:creationId xmlns:p14="http://schemas.microsoft.com/office/powerpoint/2010/main" val="4038919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6922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96875"/>
            <a:ext cx="2057400" cy="52784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96875"/>
            <a:ext cx="6019800" cy="52784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6818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96875"/>
            <a:ext cx="8229600" cy="8223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0"/>
            <a:ext cx="8229600" cy="4379913"/>
          </a:xfrm>
        </p:spPr>
        <p:txBody>
          <a:bodyPr/>
          <a:lstStyle/>
          <a:p>
            <a:pPr lvl="0"/>
            <a:endParaRPr lang="en-US" noProof="0" dirty="0"/>
          </a:p>
        </p:txBody>
      </p:sp>
    </p:spTree>
    <p:extLst>
      <p:ext uri="{BB962C8B-B14F-4D97-AF65-F5344CB8AC3E}">
        <p14:creationId xmlns:p14="http://schemas.microsoft.com/office/powerpoint/2010/main" val="10532444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6875"/>
            <a:ext cx="8229600" cy="822325"/>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295400"/>
            <a:ext cx="8229600" cy="4379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3451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5" descr="SMICG_PPT_title_300dpi_alt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88" y="-76200"/>
            <a:ext cx="9259888" cy="694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200025" y="1654175"/>
            <a:ext cx="4600575" cy="1698625"/>
          </a:xfrm>
        </p:spPr>
        <p:txBody>
          <a:bodyPr/>
          <a:lstStyle>
            <a:lvl1pPr algn="l">
              <a:defRPr/>
            </a:lvl1pPr>
          </a:lstStyle>
          <a:p>
            <a:r>
              <a:rPr lang="en-US" smtClean="0"/>
              <a:t>Click to edit Master title style</a:t>
            </a:r>
            <a:endParaRPr lang="en-US"/>
          </a:p>
        </p:txBody>
      </p:sp>
      <p:sp>
        <p:nvSpPr>
          <p:cNvPr id="4100" name="Rectangle 4"/>
          <p:cNvSpPr>
            <a:spLocks noGrp="1" noChangeArrowheads="1"/>
          </p:cNvSpPr>
          <p:nvPr>
            <p:ph type="subTitle" idx="1"/>
          </p:nvPr>
        </p:nvSpPr>
        <p:spPr>
          <a:xfrm>
            <a:off x="200025" y="3505200"/>
            <a:ext cx="4600575" cy="1295400"/>
          </a:xfrm>
        </p:spPr>
        <p:txBody>
          <a:bodyPr/>
          <a:lstStyle>
            <a:lvl1pPr marL="0" indent="0">
              <a:buFontTx/>
              <a:buNone/>
              <a:defRPr/>
            </a:lvl1pPr>
          </a:lstStyle>
          <a:p>
            <a:r>
              <a:rPr lang="en-US" smtClean="0"/>
              <a:t>Click to edit Master subtitle style</a:t>
            </a:r>
            <a:endParaRPr lang="en-US"/>
          </a:p>
        </p:txBody>
      </p:sp>
    </p:spTree>
    <p:extLst>
      <p:ext uri="{BB962C8B-B14F-4D97-AF65-F5344CB8AC3E}">
        <p14:creationId xmlns:p14="http://schemas.microsoft.com/office/powerpoint/2010/main" val="16901717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10970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17580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37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37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781025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25321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39346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970096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7500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160253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783612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85900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96875"/>
            <a:ext cx="2057400" cy="52784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96875"/>
            <a:ext cx="6019800" cy="52784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438043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96875"/>
            <a:ext cx="8229600" cy="8223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0"/>
            <a:ext cx="8229600" cy="4379913"/>
          </a:xfrm>
        </p:spPr>
        <p:txBody>
          <a:bodyPr/>
          <a:lstStyle/>
          <a:p>
            <a:pPr lvl="0"/>
            <a:endParaRPr lang="en-US" noProof="0" dirty="0"/>
          </a:p>
        </p:txBody>
      </p:sp>
    </p:spTree>
    <p:extLst>
      <p:ext uri="{BB962C8B-B14F-4D97-AF65-F5344CB8AC3E}">
        <p14:creationId xmlns:p14="http://schemas.microsoft.com/office/powerpoint/2010/main" val="34210988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6875"/>
            <a:ext cx="8229600" cy="822325"/>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295400"/>
            <a:ext cx="8229600" cy="4379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5375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5" descr="SMICG_PPT_title_300dpi_alt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88" y="-76200"/>
            <a:ext cx="9259888" cy="694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200025" y="1654175"/>
            <a:ext cx="4600575" cy="1698625"/>
          </a:xfrm>
        </p:spPr>
        <p:txBody>
          <a:bodyPr/>
          <a:lstStyle>
            <a:lvl1pPr algn="l">
              <a:defRPr/>
            </a:lvl1pPr>
          </a:lstStyle>
          <a:p>
            <a:r>
              <a:rPr lang="en-US" smtClean="0"/>
              <a:t>Click to edit Master title style</a:t>
            </a:r>
            <a:endParaRPr lang="en-US"/>
          </a:p>
        </p:txBody>
      </p:sp>
      <p:sp>
        <p:nvSpPr>
          <p:cNvPr id="4100" name="Rectangle 4"/>
          <p:cNvSpPr>
            <a:spLocks noGrp="1" noChangeArrowheads="1"/>
          </p:cNvSpPr>
          <p:nvPr>
            <p:ph type="subTitle" idx="1"/>
          </p:nvPr>
        </p:nvSpPr>
        <p:spPr>
          <a:xfrm>
            <a:off x="200025" y="3505200"/>
            <a:ext cx="4600575" cy="1295400"/>
          </a:xfrm>
        </p:spPr>
        <p:txBody>
          <a:bodyPr/>
          <a:lstStyle>
            <a:lvl1pPr marL="0" indent="0">
              <a:buFontTx/>
              <a:buNone/>
              <a:defRPr/>
            </a:lvl1pPr>
          </a:lstStyle>
          <a:p>
            <a:r>
              <a:rPr lang="en-US" smtClean="0"/>
              <a:t>Click to edit Master subtitle style</a:t>
            </a:r>
            <a:endParaRPr lang="en-US"/>
          </a:p>
        </p:txBody>
      </p:sp>
    </p:spTree>
    <p:extLst>
      <p:ext uri="{BB962C8B-B14F-4D97-AF65-F5344CB8AC3E}">
        <p14:creationId xmlns:p14="http://schemas.microsoft.com/office/powerpoint/2010/main" val="31668007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247610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63258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687423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37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37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44388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58848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2917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516729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869110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803201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5932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96875"/>
            <a:ext cx="2057400" cy="52784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96875"/>
            <a:ext cx="6019800" cy="52784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56683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96875"/>
            <a:ext cx="8229600" cy="8223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0"/>
            <a:ext cx="8229600" cy="4379913"/>
          </a:xfrm>
        </p:spPr>
        <p:txBody>
          <a:bodyPr/>
          <a:lstStyle/>
          <a:p>
            <a:pPr lvl="0"/>
            <a:endParaRPr lang="en-US" noProof="0" dirty="0"/>
          </a:p>
        </p:txBody>
      </p:sp>
    </p:spTree>
    <p:extLst>
      <p:ext uri="{BB962C8B-B14F-4D97-AF65-F5344CB8AC3E}">
        <p14:creationId xmlns:p14="http://schemas.microsoft.com/office/powerpoint/2010/main" val="63283276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6875"/>
            <a:ext cx="8229600" cy="822325"/>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295400"/>
            <a:ext cx="8229600" cy="4379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42990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37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37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534246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5" descr="SMICG_PPT_title_300dpi_alt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88" y="-76200"/>
            <a:ext cx="9259888" cy="694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ctrTitle"/>
          </p:nvPr>
        </p:nvSpPr>
        <p:spPr>
          <a:xfrm>
            <a:off x="200025" y="1654175"/>
            <a:ext cx="4600575" cy="1698625"/>
          </a:xfrm>
        </p:spPr>
        <p:txBody>
          <a:bodyPr/>
          <a:lstStyle>
            <a:lvl1pPr algn="l">
              <a:defRPr/>
            </a:lvl1pPr>
          </a:lstStyle>
          <a:p>
            <a:r>
              <a:rPr lang="en-US" smtClean="0"/>
              <a:t>Click to edit Master title style</a:t>
            </a:r>
            <a:endParaRPr lang="en-US"/>
          </a:p>
        </p:txBody>
      </p:sp>
      <p:sp>
        <p:nvSpPr>
          <p:cNvPr id="4100" name="Rectangle 4"/>
          <p:cNvSpPr>
            <a:spLocks noGrp="1" noChangeArrowheads="1"/>
          </p:cNvSpPr>
          <p:nvPr>
            <p:ph type="subTitle" idx="1"/>
          </p:nvPr>
        </p:nvSpPr>
        <p:spPr>
          <a:xfrm>
            <a:off x="200025" y="3505200"/>
            <a:ext cx="4600575" cy="1295400"/>
          </a:xfrm>
        </p:spPr>
        <p:txBody>
          <a:bodyPr/>
          <a:lstStyle>
            <a:lvl1pPr marL="0" indent="0">
              <a:buFontTx/>
              <a:buNone/>
              <a:defRPr/>
            </a:lvl1pPr>
          </a:lstStyle>
          <a:p>
            <a:r>
              <a:rPr lang="en-US" smtClean="0"/>
              <a:t>Click to edit Master subtitle style</a:t>
            </a:r>
            <a:endParaRPr lang="en-US"/>
          </a:p>
        </p:txBody>
      </p:sp>
    </p:spTree>
    <p:extLst>
      <p:ext uri="{BB962C8B-B14F-4D97-AF65-F5344CB8AC3E}">
        <p14:creationId xmlns:p14="http://schemas.microsoft.com/office/powerpoint/2010/main" val="7517042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3"/>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8322075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4177584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37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379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7874585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542107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802391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559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0461827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6812962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1211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53269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96875"/>
            <a:ext cx="2057400" cy="52784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96875"/>
            <a:ext cx="6019800" cy="52784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251797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96875"/>
            <a:ext cx="8229600" cy="8223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0"/>
            <a:ext cx="8229600" cy="4379913"/>
          </a:xfrm>
        </p:spPr>
        <p:txBody>
          <a:bodyPr/>
          <a:lstStyle/>
          <a:p>
            <a:pPr lvl="0"/>
            <a:endParaRPr lang="en-US" noProof="0" dirty="0"/>
          </a:p>
        </p:txBody>
      </p:sp>
    </p:spTree>
    <p:extLst>
      <p:ext uri="{BB962C8B-B14F-4D97-AF65-F5344CB8AC3E}">
        <p14:creationId xmlns:p14="http://schemas.microsoft.com/office/powerpoint/2010/main" val="251038950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96875"/>
            <a:ext cx="8229600" cy="822325"/>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295400"/>
            <a:ext cx="8229600" cy="4379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3838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5257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0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38044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19595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image" Target="../media/image1.png"/><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image" Target="../media/image1.png"/><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4" descr="SMICG_PPT_inside_300dpi_v3"/>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87313"/>
            <a:ext cx="9259888" cy="694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396875"/>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295400"/>
            <a:ext cx="8229600" cy="437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11"/>
          <p:cNvSpPr>
            <a:spLocks noChangeArrowheads="1"/>
          </p:cNvSpPr>
          <p:nvPr/>
        </p:nvSpPr>
        <p:spPr bwMode="auto">
          <a:xfrm>
            <a:off x="68580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fld id="{CDAAB1D9-3074-4757-AE5B-91EDCAD75E9B}" type="slidenum">
              <a:rPr lang="en-US" b="0"/>
              <a:pPr algn="r"/>
              <a:t>‹#›</a:t>
            </a:fld>
            <a:endParaRPr lang="en-US" b="0"/>
          </a:p>
        </p:txBody>
      </p:sp>
    </p:spTree>
  </p:cSld>
  <p:clrMap bg1="lt1" tx1="dk1" bg2="lt2" tx2="dk2" accent1="accent1" accent2="accent2" accent3="accent3" accent4="accent4" accent5="accent5" accent6="accent6" hlink="hlink" folHlink="folHlink"/>
  <p:sldLayoutIdLst>
    <p:sldLayoutId id="2147483872"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Lst>
  <p:hf sldNum="0" hdr="0"/>
  <p:txStyles>
    <p:titleStyle>
      <a:lvl1pPr algn="ctr" rtl="0" eaLnBrk="0" fontAlgn="base" hangingPunct="0">
        <a:spcBef>
          <a:spcPct val="0"/>
        </a:spcBef>
        <a:spcAft>
          <a:spcPct val="0"/>
        </a:spcAft>
        <a:defRPr sz="3200" b="1">
          <a:solidFill>
            <a:schemeClr val="accent2"/>
          </a:solidFill>
          <a:latin typeface="+mj-lt"/>
          <a:ea typeface="+mj-ea"/>
          <a:cs typeface="+mj-cs"/>
        </a:defRPr>
      </a:lvl1pPr>
      <a:lvl2pPr algn="ctr" rtl="0" eaLnBrk="0" fontAlgn="base" hangingPunct="0">
        <a:spcBef>
          <a:spcPct val="0"/>
        </a:spcBef>
        <a:spcAft>
          <a:spcPct val="0"/>
        </a:spcAft>
        <a:defRPr sz="3200" b="1">
          <a:solidFill>
            <a:schemeClr val="accent2"/>
          </a:solidFill>
          <a:latin typeface="Verdana" pitchFamily="34" charset="0"/>
        </a:defRPr>
      </a:lvl2pPr>
      <a:lvl3pPr algn="ctr" rtl="0" eaLnBrk="0" fontAlgn="base" hangingPunct="0">
        <a:spcBef>
          <a:spcPct val="0"/>
        </a:spcBef>
        <a:spcAft>
          <a:spcPct val="0"/>
        </a:spcAft>
        <a:defRPr sz="3200" b="1">
          <a:solidFill>
            <a:schemeClr val="accent2"/>
          </a:solidFill>
          <a:latin typeface="Verdana" pitchFamily="34" charset="0"/>
        </a:defRPr>
      </a:lvl3pPr>
      <a:lvl4pPr algn="ctr" rtl="0" eaLnBrk="0" fontAlgn="base" hangingPunct="0">
        <a:spcBef>
          <a:spcPct val="0"/>
        </a:spcBef>
        <a:spcAft>
          <a:spcPct val="0"/>
        </a:spcAft>
        <a:defRPr sz="3200" b="1">
          <a:solidFill>
            <a:schemeClr val="accent2"/>
          </a:solidFill>
          <a:latin typeface="Verdana" pitchFamily="34" charset="0"/>
        </a:defRPr>
      </a:lvl4pPr>
      <a:lvl5pPr algn="ctr" rtl="0" eaLnBrk="0" fontAlgn="base" hangingPunct="0">
        <a:spcBef>
          <a:spcPct val="0"/>
        </a:spcBef>
        <a:spcAft>
          <a:spcPct val="0"/>
        </a:spcAft>
        <a:defRPr sz="3200" b="1">
          <a:solidFill>
            <a:schemeClr val="accent2"/>
          </a:solidFill>
          <a:latin typeface="Verdana" pitchFamily="34" charset="0"/>
        </a:defRPr>
      </a:lvl5pPr>
      <a:lvl6pPr marL="457200" algn="ctr" rtl="0" eaLnBrk="1" fontAlgn="base" hangingPunct="1">
        <a:spcBef>
          <a:spcPct val="0"/>
        </a:spcBef>
        <a:spcAft>
          <a:spcPct val="0"/>
        </a:spcAft>
        <a:defRPr sz="3200" b="1">
          <a:solidFill>
            <a:schemeClr val="accent2"/>
          </a:solidFill>
          <a:latin typeface="Verdana" pitchFamily="34" charset="0"/>
        </a:defRPr>
      </a:lvl6pPr>
      <a:lvl7pPr marL="914400" algn="ctr" rtl="0" eaLnBrk="1" fontAlgn="base" hangingPunct="1">
        <a:spcBef>
          <a:spcPct val="0"/>
        </a:spcBef>
        <a:spcAft>
          <a:spcPct val="0"/>
        </a:spcAft>
        <a:defRPr sz="3200" b="1">
          <a:solidFill>
            <a:schemeClr val="accent2"/>
          </a:solidFill>
          <a:latin typeface="Verdana" pitchFamily="34" charset="0"/>
        </a:defRPr>
      </a:lvl7pPr>
      <a:lvl8pPr marL="1371600" algn="ctr" rtl="0" eaLnBrk="1" fontAlgn="base" hangingPunct="1">
        <a:spcBef>
          <a:spcPct val="0"/>
        </a:spcBef>
        <a:spcAft>
          <a:spcPct val="0"/>
        </a:spcAft>
        <a:defRPr sz="3200" b="1">
          <a:solidFill>
            <a:schemeClr val="accent2"/>
          </a:solidFill>
          <a:latin typeface="Verdana" pitchFamily="34" charset="0"/>
        </a:defRPr>
      </a:lvl8pPr>
      <a:lvl9pPr marL="1828800" algn="ctr" rtl="0" eaLnBrk="1" fontAlgn="base" hangingPunct="1">
        <a:spcBef>
          <a:spcPct val="0"/>
        </a:spcBef>
        <a:spcAft>
          <a:spcPct val="0"/>
        </a:spcAft>
        <a:defRPr sz="3200" b="1">
          <a:solidFill>
            <a:schemeClr val="accent2"/>
          </a:solidFill>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4" descr="SMICG_PPT_inside_300dpi_v3"/>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87313"/>
            <a:ext cx="9259888" cy="694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396875"/>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295400"/>
            <a:ext cx="8229600" cy="437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11"/>
          <p:cNvSpPr>
            <a:spLocks noChangeArrowheads="1"/>
          </p:cNvSpPr>
          <p:nvPr/>
        </p:nvSpPr>
        <p:spPr bwMode="auto">
          <a:xfrm>
            <a:off x="68580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fld id="{CDAAB1D9-3074-4757-AE5B-91EDCAD75E9B}" type="slidenum">
              <a:rPr lang="en-US" b="0">
                <a:solidFill>
                  <a:srgbClr val="000000"/>
                </a:solidFill>
              </a:rPr>
              <a:pPr algn="r"/>
              <a:t>‹#›</a:t>
            </a:fld>
            <a:endParaRPr lang="en-US" b="0">
              <a:solidFill>
                <a:srgbClr val="000000"/>
              </a:solidFill>
            </a:endParaRPr>
          </a:p>
        </p:txBody>
      </p:sp>
    </p:spTree>
    <p:extLst>
      <p:ext uri="{BB962C8B-B14F-4D97-AF65-F5344CB8AC3E}">
        <p14:creationId xmlns:p14="http://schemas.microsoft.com/office/powerpoint/2010/main" val="358704824"/>
      </p:ext>
    </p:extLst>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 id="2147483885" r:id="rId12"/>
    <p:sldLayoutId id="2147483886" r:id="rId13"/>
  </p:sldLayoutIdLst>
  <p:hf sldNum="0" hdr="0" dt="0"/>
  <p:txStyles>
    <p:titleStyle>
      <a:lvl1pPr algn="ctr" rtl="0" eaLnBrk="0" fontAlgn="base" hangingPunct="0">
        <a:spcBef>
          <a:spcPct val="0"/>
        </a:spcBef>
        <a:spcAft>
          <a:spcPct val="0"/>
        </a:spcAft>
        <a:defRPr sz="3200" b="1">
          <a:solidFill>
            <a:schemeClr val="accent2"/>
          </a:solidFill>
          <a:latin typeface="+mj-lt"/>
          <a:ea typeface="+mj-ea"/>
          <a:cs typeface="+mj-cs"/>
        </a:defRPr>
      </a:lvl1pPr>
      <a:lvl2pPr algn="ctr" rtl="0" eaLnBrk="0" fontAlgn="base" hangingPunct="0">
        <a:spcBef>
          <a:spcPct val="0"/>
        </a:spcBef>
        <a:spcAft>
          <a:spcPct val="0"/>
        </a:spcAft>
        <a:defRPr sz="3200" b="1">
          <a:solidFill>
            <a:schemeClr val="accent2"/>
          </a:solidFill>
          <a:latin typeface="Verdana" pitchFamily="34" charset="0"/>
        </a:defRPr>
      </a:lvl2pPr>
      <a:lvl3pPr algn="ctr" rtl="0" eaLnBrk="0" fontAlgn="base" hangingPunct="0">
        <a:spcBef>
          <a:spcPct val="0"/>
        </a:spcBef>
        <a:spcAft>
          <a:spcPct val="0"/>
        </a:spcAft>
        <a:defRPr sz="3200" b="1">
          <a:solidFill>
            <a:schemeClr val="accent2"/>
          </a:solidFill>
          <a:latin typeface="Verdana" pitchFamily="34" charset="0"/>
        </a:defRPr>
      </a:lvl3pPr>
      <a:lvl4pPr algn="ctr" rtl="0" eaLnBrk="0" fontAlgn="base" hangingPunct="0">
        <a:spcBef>
          <a:spcPct val="0"/>
        </a:spcBef>
        <a:spcAft>
          <a:spcPct val="0"/>
        </a:spcAft>
        <a:defRPr sz="3200" b="1">
          <a:solidFill>
            <a:schemeClr val="accent2"/>
          </a:solidFill>
          <a:latin typeface="Verdana" pitchFamily="34" charset="0"/>
        </a:defRPr>
      </a:lvl4pPr>
      <a:lvl5pPr algn="ctr" rtl="0" eaLnBrk="0" fontAlgn="base" hangingPunct="0">
        <a:spcBef>
          <a:spcPct val="0"/>
        </a:spcBef>
        <a:spcAft>
          <a:spcPct val="0"/>
        </a:spcAft>
        <a:defRPr sz="3200" b="1">
          <a:solidFill>
            <a:schemeClr val="accent2"/>
          </a:solidFill>
          <a:latin typeface="Verdana" pitchFamily="34" charset="0"/>
        </a:defRPr>
      </a:lvl5pPr>
      <a:lvl6pPr marL="457200" algn="ctr" rtl="0" eaLnBrk="1" fontAlgn="base" hangingPunct="1">
        <a:spcBef>
          <a:spcPct val="0"/>
        </a:spcBef>
        <a:spcAft>
          <a:spcPct val="0"/>
        </a:spcAft>
        <a:defRPr sz="3200" b="1">
          <a:solidFill>
            <a:schemeClr val="accent2"/>
          </a:solidFill>
          <a:latin typeface="Verdana" pitchFamily="34" charset="0"/>
        </a:defRPr>
      </a:lvl6pPr>
      <a:lvl7pPr marL="914400" algn="ctr" rtl="0" eaLnBrk="1" fontAlgn="base" hangingPunct="1">
        <a:spcBef>
          <a:spcPct val="0"/>
        </a:spcBef>
        <a:spcAft>
          <a:spcPct val="0"/>
        </a:spcAft>
        <a:defRPr sz="3200" b="1">
          <a:solidFill>
            <a:schemeClr val="accent2"/>
          </a:solidFill>
          <a:latin typeface="Verdana" pitchFamily="34" charset="0"/>
        </a:defRPr>
      </a:lvl7pPr>
      <a:lvl8pPr marL="1371600" algn="ctr" rtl="0" eaLnBrk="1" fontAlgn="base" hangingPunct="1">
        <a:spcBef>
          <a:spcPct val="0"/>
        </a:spcBef>
        <a:spcAft>
          <a:spcPct val="0"/>
        </a:spcAft>
        <a:defRPr sz="3200" b="1">
          <a:solidFill>
            <a:schemeClr val="accent2"/>
          </a:solidFill>
          <a:latin typeface="Verdana" pitchFamily="34" charset="0"/>
        </a:defRPr>
      </a:lvl8pPr>
      <a:lvl9pPr marL="1828800" algn="ctr" rtl="0" eaLnBrk="1" fontAlgn="base" hangingPunct="1">
        <a:spcBef>
          <a:spcPct val="0"/>
        </a:spcBef>
        <a:spcAft>
          <a:spcPct val="0"/>
        </a:spcAft>
        <a:defRPr sz="3200" b="1">
          <a:solidFill>
            <a:schemeClr val="accent2"/>
          </a:solidFill>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4" descr="SMICG_PPT_inside_300dpi_v3"/>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87313"/>
            <a:ext cx="9259888" cy="694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396875"/>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295400"/>
            <a:ext cx="8229600" cy="437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11"/>
          <p:cNvSpPr>
            <a:spLocks noChangeArrowheads="1"/>
          </p:cNvSpPr>
          <p:nvPr/>
        </p:nvSpPr>
        <p:spPr bwMode="auto">
          <a:xfrm>
            <a:off x="68580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fld id="{CDAAB1D9-3074-4757-AE5B-91EDCAD75E9B}" type="slidenum">
              <a:rPr lang="en-US" b="0">
                <a:solidFill>
                  <a:srgbClr val="000000"/>
                </a:solidFill>
              </a:rPr>
              <a:pPr algn="r"/>
              <a:t>‹#›</a:t>
            </a:fld>
            <a:endParaRPr lang="en-US" b="0">
              <a:solidFill>
                <a:srgbClr val="000000"/>
              </a:solidFill>
            </a:endParaRPr>
          </a:p>
        </p:txBody>
      </p:sp>
    </p:spTree>
    <p:extLst>
      <p:ext uri="{BB962C8B-B14F-4D97-AF65-F5344CB8AC3E}">
        <p14:creationId xmlns:p14="http://schemas.microsoft.com/office/powerpoint/2010/main" val="3069548994"/>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Lst>
  <p:hf sldNum="0" hdr="0" dt="0"/>
  <p:txStyles>
    <p:titleStyle>
      <a:lvl1pPr algn="ctr" rtl="0" eaLnBrk="0" fontAlgn="base" hangingPunct="0">
        <a:spcBef>
          <a:spcPct val="0"/>
        </a:spcBef>
        <a:spcAft>
          <a:spcPct val="0"/>
        </a:spcAft>
        <a:defRPr sz="3200" b="1">
          <a:solidFill>
            <a:schemeClr val="accent2"/>
          </a:solidFill>
          <a:latin typeface="+mj-lt"/>
          <a:ea typeface="+mj-ea"/>
          <a:cs typeface="+mj-cs"/>
        </a:defRPr>
      </a:lvl1pPr>
      <a:lvl2pPr algn="ctr" rtl="0" eaLnBrk="0" fontAlgn="base" hangingPunct="0">
        <a:spcBef>
          <a:spcPct val="0"/>
        </a:spcBef>
        <a:spcAft>
          <a:spcPct val="0"/>
        </a:spcAft>
        <a:defRPr sz="3200" b="1">
          <a:solidFill>
            <a:schemeClr val="accent2"/>
          </a:solidFill>
          <a:latin typeface="Verdana" pitchFamily="34" charset="0"/>
        </a:defRPr>
      </a:lvl2pPr>
      <a:lvl3pPr algn="ctr" rtl="0" eaLnBrk="0" fontAlgn="base" hangingPunct="0">
        <a:spcBef>
          <a:spcPct val="0"/>
        </a:spcBef>
        <a:spcAft>
          <a:spcPct val="0"/>
        </a:spcAft>
        <a:defRPr sz="3200" b="1">
          <a:solidFill>
            <a:schemeClr val="accent2"/>
          </a:solidFill>
          <a:latin typeface="Verdana" pitchFamily="34" charset="0"/>
        </a:defRPr>
      </a:lvl3pPr>
      <a:lvl4pPr algn="ctr" rtl="0" eaLnBrk="0" fontAlgn="base" hangingPunct="0">
        <a:spcBef>
          <a:spcPct val="0"/>
        </a:spcBef>
        <a:spcAft>
          <a:spcPct val="0"/>
        </a:spcAft>
        <a:defRPr sz="3200" b="1">
          <a:solidFill>
            <a:schemeClr val="accent2"/>
          </a:solidFill>
          <a:latin typeface="Verdana" pitchFamily="34" charset="0"/>
        </a:defRPr>
      </a:lvl4pPr>
      <a:lvl5pPr algn="ctr" rtl="0" eaLnBrk="0" fontAlgn="base" hangingPunct="0">
        <a:spcBef>
          <a:spcPct val="0"/>
        </a:spcBef>
        <a:spcAft>
          <a:spcPct val="0"/>
        </a:spcAft>
        <a:defRPr sz="3200" b="1">
          <a:solidFill>
            <a:schemeClr val="accent2"/>
          </a:solidFill>
          <a:latin typeface="Verdana" pitchFamily="34" charset="0"/>
        </a:defRPr>
      </a:lvl5pPr>
      <a:lvl6pPr marL="457200" algn="ctr" rtl="0" eaLnBrk="1" fontAlgn="base" hangingPunct="1">
        <a:spcBef>
          <a:spcPct val="0"/>
        </a:spcBef>
        <a:spcAft>
          <a:spcPct val="0"/>
        </a:spcAft>
        <a:defRPr sz="3200" b="1">
          <a:solidFill>
            <a:schemeClr val="accent2"/>
          </a:solidFill>
          <a:latin typeface="Verdana" pitchFamily="34" charset="0"/>
        </a:defRPr>
      </a:lvl6pPr>
      <a:lvl7pPr marL="914400" algn="ctr" rtl="0" eaLnBrk="1" fontAlgn="base" hangingPunct="1">
        <a:spcBef>
          <a:spcPct val="0"/>
        </a:spcBef>
        <a:spcAft>
          <a:spcPct val="0"/>
        </a:spcAft>
        <a:defRPr sz="3200" b="1">
          <a:solidFill>
            <a:schemeClr val="accent2"/>
          </a:solidFill>
          <a:latin typeface="Verdana" pitchFamily="34" charset="0"/>
        </a:defRPr>
      </a:lvl7pPr>
      <a:lvl8pPr marL="1371600" algn="ctr" rtl="0" eaLnBrk="1" fontAlgn="base" hangingPunct="1">
        <a:spcBef>
          <a:spcPct val="0"/>
        </a:spcBef>
        <a:spcAft>
          <a:spcPct val="0"/>
        </a:spcAft>
        <a:defRPr sz="3200" b="1">
          <a:solidFill>
            <a:schemeClr val="accent2"/>
          </a:solidFill>
          <a:latin typeface="Verdana" pitchFamily="34" charset="0"/>
        </a:defRPr>
      </a:lvl8pPr>
      <a:lvl9pPr marL="1828800" algn="ctr" rtl="0" eaLnBrk="1" fontAlgn="base" hangingPunct="1">
        <a:spcBef>
          <a:spcPct val="0"/>
        </a:spcBef>
        <a:spcAft>
          <a:spcPct val="0"/>
        </a:spcAft>
        <a:defRPr sz="3200" b="1">
          <a:solidFill>
            <a:schemeClr val="accent2"/>
          </a:solidFill>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4" descr="SMICG_PPT_inside_300dpi_v3"/>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87313"/>
            <a:ext cx="9259888" cy="694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396875"/>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295400"/>
            <a:ext cx="8229600" cy="437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11"/>
          <p:cNvSpPr>
            <a:spLocks noChangeArrowheads="1"/>
          </p:cNvSpPr>
          <p:nvPr/>
        </p:nvSpPr>
        <p:spPr bwMode="auto">
          <a:xfrm>
            <a:off x="68580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fld id="{CDAAB1D9-3074-4757-AE5B-91EDCAD75E9B}" type="slidenum">
              <a:rPr lang="en-US" b="0">
                <a:solidFill>
                  <a:srgbClr val="000000"/>
                </a:solidFill>
              </a:rPr>
              <a:pPr algn="r"/>
              <a:t>‹#›</a:t>
            </a:fld>
            <a:endParaRPr lang="en-US" b="0">
              <a:solidFill>
                <a:srgbClr val="000000"/>
              </a:solidFill>
            </a:endParaRPr>
          </a:p>
        </p:txBody>
      </p:sp>
    </p:spTree>
    <p:extLst>
      <p:ext uri="{BB962C8B-B14F-4D97-AF65-F5344CB8AC3E}">
        <p14:creationId xmlns:p14="http://schemas.microsoft.com/office/powerpoint/2010/main" val="1169217255"/>
      </p:ext>
    </p:extLst>
  </p:cSld>
  <p:clrMap bg1="lt1" tx1="dk1" bg2="lt2" tx2="dk2" accent1="accent1" accent2="accent2" accent3="accent3" accent4="accent4" accent5="accent5" accent6="accent6" hlink="hlink" folHlink="folHlink"/>
  <p:sldLayoutIdLst>
    <p:sldLayoutId id="2147483902" r:id="rId1"/>
    <p:sldLayoutId id="2147483903" r:id="rId2"/>
    <p:sldLayoutId id="2147483904" r:id="rId3"/>
    <p:sldLayoutId id="2147483905" r:id="rId4"/>
    <p:sldLayoutId id="2147483906" r:id="rId5"/>
    <p:sldLayoutId id="2147483907" r:id="rId6"/>
    <p:sldLayoutId id="2147483908" r:id="rId7"/>
    <p:sldLayoutId id="2147483909" r:id="rId8"/>
    <p:sldLayoutId id="2147483910" r:id="rId9"/>
    <p:sldLayoutId id="2147483911" r:id="rId10"/>
    <p:sldLayoutId id="2147483912" r:id="rId11"/>
    <p:sldLayoutId id="2147483913" r:id="rId12"/>
    <p:sldLayoutId id="2147483914" r:id="rId13"/>
  </p:sldLayoutIdLst>
  <p:hf sldNum="0" hdr="0" dt="0"/>
  <p:txStyles>
    <p:titleStyle>
      <a:lvl1pPr algn="ctr" rtl="0" eaLnBrk="0" fontAlgn="base" hangingPunct="0">
        <a:spcBef>
          <a:spcPct val="0"/>
        </a:spcBef>
        <a:spcAft>
          <a:spcPct val="0"/>
        </a:spcAft>
        <a:defRPr sz="3200" b="1">
          <a:solidFill>
            <a:schemeClr val="accent2"/>
          </a:solidFill>
          <a:latin typeface="+mj-lt"/>
          <a:ea typeface="+mj-ea"/>
          <a:cs typeface="+mj-cs"/>
        </a:defRPr>
      </a:lvl1pPr>
      <a:lvl2pPr algn="ctr" rtl="0" eaLnBrk="0" fontAlgn="base" hangingPunct="0">
        <a:spcBef>
          <a:spcPct val="0"/>
        </a:spcBef>
        <a:spcAft>
          <a:spcPct val="0"/>
        </a:spcAft>
        <a:defRPr sz="3200" b="1">
          <a:solidFill>
            <a:schemeClr val="accent2"/>
          </a:solidFill>
          <a:latin typeface="Verdana" pitchFamily="34" charset="0"/>
        </a:defRPr>
      </a:lvl2pPr>
      <a:lvl3pPr algn="ctr" rtl="0" eaLnBrk="0" fontAlgn="base" hangingPunct="0">
        <a:spcBef>
          <a:spcPct val="0"/>
        </a:spcBef>
        <a:spcAft>
          <a:spcPct val="0"/>
        </a:spcAft>
        <a:defRPr sz="3200" b="1">
          <a:solidFill>
            <a:schemeClr val="accent2"/>
          </a:solidFill>
          <a:latin typeface="Verdana" pitchFamily="34" charset="0"/>
        </a:defRPr>
      </a:lvl3pPr>
      <a:lvl4pPr algn="ctr" rtl="0" eaLnBrk="0" fontAlgn="base" hangingPunct="0">
        <a:spcBef>
          <a:spcPct val="0"/>
        </a:spcBef>
        <a:spcAft>
          <a:spcPct val="0"/>
        </a:spcAft>
        <a:defRPr sz="3200" b="1">
          <a:solidFill>
            <a:schemeClr val="accent2"/>
          </a:solidFill>
          <a:latin typeface="Verdana" pitchFamily="34" charset="0"/>
        </a:defRPr>
      </a:lvl4pPr>
      <a:lvl5pPr algn="ctr" rtl="0" eaLnBrk="0" fontAlgn="base" hangingPunct="0">
        <a:spcBef>
          <a:spcPct val="0"/>
        </a:spcBef>
        <a:spcAft>
          <a:spcPct val="0"/>
        </a:spcAft>
        <a:defRPr sz="3200" b="1">
          <a:solidFill>
            <a:schemeClr val="accent2"/>
          </a:solidFill>
          <a:latin typeface="Verdana" pitchFamily="34" charset="0"/>
        </a:defRPr>
      </a:lvl5pPr>
      <a:lvl6pPr marL="457200" algn="ctr" rtl="0" eaLnBrk="1" fontAlgn="base" hangingPunct="1">
        <a:spcBef>
          <a:spcPct val="0"/>
        </a:spcBef>
        <a:spcAft>
          <a:spcPct val="0"/>
        </a:spcAft>
        <a:defRPr sz="3200" b="1">
          <a:solidFill>
            <a:schemeClr val="accent2"/>
          </a:solidFill>
          <a:latin typeface="Verdana" pitchFamily="34" charset="0"/>
        </a:defRPr>
      </a:lvl6pPr>
      <a:lvl7pPr marL="914400" algn="ctr" rtl="0" eaLnBrk="1" fontAlgn="base" hangingPunct="1">
        <a:spcBef>
          <a:spcPct val="0"/>
        </a:spcBef>
        <a:spcAft>
          <a:spcPct val="0"/>
        </a:spcAft>
        <a:defRPr sz="3200" b="1">
          <a:solidFill>
            <a:schemeClr val="accent2"/>
          </a:solidFill>
          <a:latin typeface="Verdana" pitchFamily="34" charset="0"/>
        </a:defRPr>
      </a:lvl7pPr>
      <a:lvl8pPr marL="1371600" algn="ctr" rtl="0" eaLnBrk="1" fontAlgn="base" hangingPunct="1">
        <a:spcBef>
          <a:spcPct val="0"/>
        </a:spcBef>
        <a:spcAft>
          <a:spcPct val="0"/>
        </a:spcAft>
        <a:defRPr sz="3200" b="1">
          <a:solidFill>
            <a:schemeClr val="accent2"/>
          </a:solidFill>
          <a:latin typeface="Verdana" pitchFamily="34" charset="0"/>
        </a:defRPr>
      </a:lvl8pPr>
      <a:lvl9pPr marL="1828800" algn="ctr" rtl="0" eaLnBrk="1" fontAlgn="base" hangingPunct="1">
        <a:spcBef>
          <a:spcPct val="0"/>
        </a:spcBef>
        <a:spcAft>
          <a:spcPct val="0"/>
        </a:spcAft>
        <a:defRPr sz="3200" b="1">
          <a:solidFill>
            <a:schemeClr val="accent2"/>
          </a:solidFill>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 y="1828800"/>
            <a:ext cx="5334000" cy="3429000"/>
          </a:xfrm>
        </p:spPr>
        <p:txBody>
          <a:bodyPr/>
          <a:lstStyle/>
          <a:p>
            <a:pPr algn="ctr"/>
            <a:r>
              <a:rPr lang="en-US" sz="2800" dirty="0"/>
              <a:t>Measuring Safety </a:t>
            </a:r>
            <a:r>
              <a:rPr lang="en-US" sz="2800" dirty="0" smtClean="0"/>
              <a:t>Performance</a:t>
            </a:r>
            <a:br>
              <a:rPr lang="en-US" sz="2800" dirty="0" smtClean="0"/>
            </a:br>
            <a:r>
              <a:rPr lang="en-GB" sz="2800" dirty="0"/>
              <a:t/>
            </a:r>
            <a:br>
              <a:rPr lang="en-GB" sz="2800" dirty="0"/>
            </a:br>
            <a:r>
              <a:rPr lang="en-US" sz="2800" dirty="0"/>
              <a:t>Guidelines for Service Providers</a:t>
            </a:r>
            <a:r>
              <a:rPr lang="en-GB" sz="2800" dirty="0"/>
              <a:t/>
            </a:r>
            <a:br>
              <a:rPr lang="en-GB" sz="2800" dirty="0"/>
            </a:br>
            <a:r>
              <a:rPr lang="en-US" sz="2800" dirty="0" smtClean="0"/>
              <a:t/>
            </a:r>
            <a:br>
              <a:rPr lang="en-US" sz="2800" dirty="0" smtClean="0"/>
            </a:br>
            <a:r>
              <a:rPr lang="en-US" sz="2000" dirty="0" smtClean="0"/>
              <a:t/>
            </a:r>
            <a:br>
              <a:rPr lang="en-US" sz="2000" dirty="0" smtClean="0"/>
            </a:br>
            <a:endParaRPr lang="en-US" sz="1600"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Developing SPIs – a process approach</a:t>
            </a:r>
            <a:endParaRPr lang="en-GB" sz="2400" dirty="0"/>
          </a:p>
        </p:txBody>
      </p:sp>
      <p:sp>
        <p:nvSpPr>
          <p:cNvPr id="3" name="Content Placeholder 2"/>
          <p:cNvSpPr>
            <a:spLocks noGrp="1"/>
          </p:cNvSpPr>
          <p:nvPr>
            <p:ph idx="1"/>
          </p:nvPr>
        </p:nvSpPr>
        <p:spPr/>
        <p:txBody>
          <a:bodyPr/>
          <a:lstStyle/>
          <a:p>
            <a:r>
              <a:rPr lang="en-GB" sz="2000" dirty="0" smtClean="0"/>
              <a:t>Prerequisite</a:t>
            </a:r>
          </a:p>
          <a:p>
            <a:pPr marL="0" indent="0">
              <a:buNone/>
            </a:pPr>
            <a:endParaRPr lang="en-GB" sz="1000" dirty="0" smtClean="0"/>
          </a:p>
          <a:p>
            <a:pPr lvl="1" algn="just"/>
            <a:r>
              <a:rPr lang="en-GB" sz="1600" dirty="0" smtClean="0"/>
              <a:t>Perform </a:t>
            </a:r>
            <a:r>
              <a:rPr lang="en-GB" sz="1600" dirty="0"/>
              <a:t>a </a:t>
            </a:r>
            <a:r>
              <a:rPr lang="en-GB" sz="1600" u="sng" dirty="0"/>
              <a:t>system analysis</a:t>
            </a:r>
            <a:r>
              <a:rPr lang="en-GB" sz="1600" dirty="0"/>
              <a:t> (make use of existing material, e.g. process maps and procedures</a:t>
            </a:r>
            <a:r>
              <a:rPr lang="en-GB" sz="1600" dirty="0" smtClean="0"/>
              <a:t>) :</a:t>
            </a:r>
          </a:p>
          <a:p>
            <a:pPr lvl="2" algn="just"/>
            <a:r>
              <a:rPr lang="en-GB" sz="1200" dirty="0" smtClean="0"/>
              <a:t>generate an </a:t>
            </a:r>
            <a:r>
              <a:rPr lang="en-GB" sz="1200" dirty="0"/>
              <a:t>accurate &amp;</a:t>
            </a:r>
            <a:r>
              <a:rPr lang="en-GB" sz="1200" dirty="0" smtClean="0"/>
              <a:t> </a:t>
            </a:r>
            <a:r>
              <a:rPr lang="en-GB" sz="1200" dirty="0"/>
              <a:t>reliable description of your organizational structures, policies, procedures, processes, staff, equipment and </a:t>
            </a:r>
            <a:r>
              <a:rPr lang="en-GB" sz="1200" dirty="0" smtClean="0"/>
              <a:t>facilities</a:t>
            </a:r>
          </a:p>
          <a:p>
            <a:pPr lvl="2" algn="just"/>
            <a:r>
              <a:rPr lang="en-GB" sz="1200" dirty="0" smtClean="0"/>
              <a:t>analyse the </a:t>
            </a:r>
            <a:r>
              <a:rPr lang="en-GB" sz="1200" u="sng" dirty="0" smtClean="0"/>
              <a:t>interactions</a:t>
            </a:r>
            <a:r>
              <a:rPr lang="en-GB" sz="1200" dirty="0" smtClean="0"/>
              <a:t> </a:t>
            </a:r>
            <a:r>
              <a:rPr lang="en-GB" sz="1200" dirty="0"/>
              <a:t>between system components and </a:t>
            </a:r>
            <a:r>
              <a:rPr lang="en-GB" sz="1200" dirty="0" smtClean="0"/>
              <a:t>the impact of external factors</a:t>
            </a:r>
          </a:p>
          <a:p>
            <a:pPr lvl="1" algn="just"/>
            <a:r>
              <a:rPr lang="en-GB" sz="1600" dirty="0" smtClean="0"/>
              <a:t>The resulting </a:t>
            </a:r>
            <a:r>
              <a:rPr lang="en-GB" sz="1600" u="sng" dirty="0" smtClean="0"/>
              <a:t>system </a:t>
            </a:r>
            <a:r>
              <a:rPr lang="en-GB" sz="1600" u="sng" dirty="0"/>
              <a:t>description</a:t>
            </a:r>
            <a:r>
              <a:rPr lang="en-GB" sz="1600" dirty="0"/>
              <a:t> </a:t>
            </a:r>
            <a:r>
              <a:rPr lang="en-GB" sz="1600" dirty="0" smtClean="0"/>
              <a:t>and the </a:t>
            </a:r>
            <a:r>
              <a:rPr lang="en-GB" sz="1600" dirty="0"/>
              <a:t>related </a:t>
            </a:r>
            <a:r>
              <a:rPr lang="en-GB" sz="1600" u="sng" dirty="0"/>
              <a:t>model</a:t>
            </a:r>
            <a:r>
              <a:rPr lang="en-GB" sz="1600" dirty="0"/>
              <a:t> of how your activities lead to the expected outcomes will inform you on what to </a:t>
            </a:r>
            <a:r>
              <a:rPr lang="en-GB" sz="1600" dirty="0" smtClean="0"/>
              <a:t>measure &amp; monitor </a:t>
            </a:r>
            <a:r>
              <a:rPr lang="en-GB" sz="1600" dirty="0"/>
              <a:t>to drive safety </a:t>
            </a:r>
            <a:r>
              <a:rPr lang="en-GB" sz="1600" dirty="0" smtClean="0"/>
              <a:t>performance</a:t>
            </a:r>
          </a:p>
          <a:p>
            <a:pPr lvl="1"/>
            <a:endParaRPr lang="en-GB" sz="1600" dirty="0" smtClean="0"/>
          </a:p>
          <a:p>
            <a:pPr marL="342900" lvl="1" indent="-342900">
              <a:buFontTx/>
              <a:buChar char="•"/>
            </a:pPr>
            <a:r>
              <a:rPr lang="en-GB" sz="2000" dirty="0">
                <a:ea typeface="+mn-ea"/>
                <a:cs typeface="+mn-cs"/>
              </a:rPr>
              <a:t>Use a step-by-step process for developing your own set of </a:t>
            </a:r>
            <a:r>
              <a:rPr lang="en-GB" sz="2000" dirty="0" smtClean="0">
                <a:ea typeface="+mn-ea"/>
                <a:cs typeface="+mn-cs"/>
              </a:rPr>
              <a:t>SPIs.</a:t>
            </a:r>
          </a:p>
          <a:p>
            <a:pPr marL="342900" lvl="1" indent="-342900">
              <a:buFontTx/>
              <a:buChar char="•"/>
            </a:pPr>
            <a:endParaRPr lang="en-GB" sz="1600" dirty="0" smtClean="0">
              <a:ea typeface="+mn-ea"/>
              <a:cs typeface="+mn-cs"/>
            </a:endParaRPr>
          </a:p>
          <a:p>
            <a:pPr marL="342900" lvl="1" indent="-342900" algn="just">
              <a:buFontTx/>
              <a:buChar char="•"/>
            </a:pPr>
            <a:r>
              <a:rPr lang="en-GB" sz="2000" dirty="0" smtClean="0">
                <a:ea typeface="+mn-ea"/>
                <a:cs typeface="+mn-cs"/>
              </a:rPr>
              <a:t>Ensure your set of SPIs is regularly reviewed and make changes as necessary. </a:t>
            </a:r>
            <a:endParaRPr lang="en-GB" sz="2000" dirty="0">
              <a:ea typeface="+mn-ea"/>
              <a:cs typeface="+mn-cs"/>
            </a:endParaRPr>
          </a:p>
        </p:txBody>
      </p:sp>
    </p:spTree>
    <p:extLst>
      <p:ext uri="{BB962C8B-B14F-4D97-AF65-F5344CB8AC3E}">
        <p14:creationId xmlns:p14="http://schemas.microsoft.com/office/powerpoint/2010/main" val="31581279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p:nvPr/>
        </p:nvSpPr>
        <p:spPr bwMode="auto">
          <a:xfrm>
            <a:off x="1600200" y="609600"/>
            <a:ext cx="6248400" cy="5867400"/>
          </a:xfrm>
          <a:prstGeom prst="ellipse">
            <a:avLst/>
          </a:prstGeom>
          <a:gradFill>
            <a:gsLst>
              <a:gs pos="0">
                <a:srgbClr val="CCCCFF"/>
              </a:gs>
              <a:gs pos="17999">
                <a:srgbClr val="99CCFF"/>
              </a:gs>
              <a:gs pos="36000">
                <a:srgbClr val="9966FF"/>
              </a:gs>
              <a:gs pos="61000">
                <a:srgbClr val="CC99FF"/>
              </a:gs>
              <a:gs pos="82001">
                <a:srgbClr val="99CCFF"/>
              </a:gs>
              <a:gs pos="100000">
                <a:srgbClr val="CCCCFF"/>
              </a:gs>
            </a:gsLst>
            <a:lin ang="16200000" scaled="0"/>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GB" dirty="0" smtClean="0">
              <a:solidFill>
                <a:srgbClr val="333399">
                  <a:lumMod val="75000"/>
                </a:srgbClr>
              </a:solidFill>
            </a:endParaRPr>
          </a:p>
          <a:p>
            <a:endParaRPr lang="en-GB" dirty="0">
              <a:solidFill>
                <a:srgbClr val="333399">
                  <a:lumMod val="75000"/>
                </a:srgbClr>
              </a:solidFill>
            </a:endParaRPr>
          </a:p>
          <a:p>
            <a:endParaRPr lang="en-GB" dirty="0" smtClean="0">
              <a:solidFill>
                <a:srgbClr val="333399">
                  <a:lumMod val="75000"/>
                </a:srgbClr>
              </a:solidFill>
            </a:endParaRPr>
          </a:p>
          <a:p>
            <a:pPr algn="ctr"/>
            <a:endParaRPr lang="en-GB" dirty="0" smtClean="0">
              <a:solidFill>
                <a:srgbClr val="333399">
                  <a:lumMod val="75000"/>
                </a:srgbClr>
              </a:solidFill>
            </a:endParaRPr>
          </a:p>
          <a:p>
            <a:pPr algn="ctr"/>
            <a:endParaRPr lang="en-GB" dirty="0">
              <a:solidFill>
                <a:srgbClr val="333399">
                  <a:lumMod val="75000"/>
                </a:srgbClr>
              </a:solidFill>
            </a:endParaRPr>
          </a:p>
          <a:p>
            <a:pPr algn="ctr"/>
            <a:endParaRPr lang="en-GB" dirty="0" smtClean="0">
              <a:solidFill>
                <a:srgbClr val="333399">
                  <a:lumMod val="75000"/>
                </a:srgbClr>
              </a:solidFill>
            </a:endParaRPr>
          </a:p>
          <a:p>
            <a:pPr algn="ctr"/>
            <a:endParaRPr lang="en-GB" dirty="0">
              <a:solidFill>
                <a:srgbClr val="333399">
                  <a:lumMod val="75000"/>
                </a:srgbClr>
              </a:solidFill>
            </a:endParaRPr>
          </a:p>
          <a:p>
            <a:pPr algn="ctr"/>
            <a:endParaRPr lang="en-GB" dirty="0" smtClean="0">
              <a:solidFill>
                <a:srgbClr val="333399">
                  <a:lumMod val="75000"/>
                </a:srgbClr>
              </a:solidFill>
            </a:endParaRPr>
          </a:p>
          <a:p>
            <a:pPr algn="ctr"/>
            <a:r>
              <a:rPr lang="en-GB" dirty="0" smtClean="0">
                <a:solidFill>
                  <a:srgbClr val="333399">
                    <a:lumMod val="75000"/>
                  </a:srgbClr>
                </a:solidFill>
              </a:rPr>
              <a:t>SYSTEM ANALYSIS</a:t>
            </a:r>
          </a:p>
          <a:p>
            <a:pPr algn="ctr"/>
            <a:r>
              <a:rPr lang="en-GB" dirty="0" smtClean="0">
                <a:solidFill>
                  <a:srgbClr val="333399">
                    <a:lumMod val="75000"/>
                  </a:srgbClr>
                </a:solidFill>
              </a:rPr>
              <a:t> </a:t>
            </a:r>
          </a:p>
          <a:p>
            <a:pPr algn="ctr"/>
            <a:r>
              <a:rPr lang="en-GB" dirty="0" smtClean="0">
                <a:solidFill>
                  <a:srgbClr val="333399">
                    <a:lumMod val="75000"/>
                  </a:srgbClr>
                </a:solidFill>
              </a:rPr>
              <a:t>SYSTEM DESCRIPTION</a:t>
            </a:r>
          </a:p>
        </p:txBody>
      </p:sp>
      <p:sp>
        <p:nvSpPr>
          <p:cNvPr id="3" name="Title 2"/>
          <p:cNvSpPr>
            <a:spLocks noGrp="1"/>
          </p:cNvSpPr>
          <p:nvPr>
            <p:ph type="title"/>
          </p:nvPr>
        </p:nvSpPr>
        <p:spPr>
          <a:xfrm>
            <a:off x="304800" y="133377"/>
            <a:ext cx="8229600" cy="822325"/>
          </a:xfrm>
        </p:spPr>
        <p:txBody>
          <a:bodyPr/>
          <a:lstStyle/>
          <a:p>
            <a:r>
              <a:rPr lang="en-US" sz="2400" dirty="0" smtClean="0"/>
              <a:t>Process to develop/review SPIs</a:t>
            </a:r>
            <a:endParaRPr lang="en-US" sz="2400" dirty="0"/>
          </a:p>
        </p:txBody>
      </p:sp>
      <p:sp>
        <p:nvSpPr>
          <p:cNvPr id="4" name="Content Placeholder 3"/>
          <p:cNvSpPr>
            <a:spLocks noGrp="1"/>
          </p:cNvSpPr>
          <p:nvPr>
            <p:ph idx="1"/>
          </p:nvPr>
        </p:nvSpPr>
        <p:spPr>
          <a:xfrm>
            <a:off x="887896" y="1752600"/>
            <a:ext cx="8229600" cy="4379913"/>
          </a:xfrm>
        </p:spPr>
        <p:txBody>
          <a:bodyPr/>
          <a:lstStyle/>
          <a:p>
            <a:pPr marL="0" indent="0">
              <a:buNone/>
            </a:pPr>
            <a:r>
              <a:rPr lang="en-US" dirty="0" smtClean="0"/>
              <a:t> </a:t>
            </a:r>
          </a:p>
        </p:txBody>
      </p:sp>
      <p:sp>
        <p:nvSpPr>
          <p:cNvPr id="5" name="Circular Arrow 4"/>
          <p:cNvSpPr/>
          <p:nvPr/>
        </p:nvSpPr>
        <p:spPr>
          <a:xfrm>
            <a:off x="2083557" y="955702"/>
            <a:ext cx="5267982" cy="5267982"/>
          </a:xfrm>
          <a:prstGeom prst="circularArrow">
            <a:avLst>
              <a:gd name="adj1" fmla="val 5544"/>
              <a:gd name="adj2" fmla="val 330680"/>
              <a:gd name="adj3" fmla="val 14496307"/>
              <a:gd name="adj4" fmla="val 16961374"/>
              <a:gd name="adj5" fmla="val 5757"/>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7" name="Freeform 6"/>
          <p:cNvSpPr/>
          <p:nvPr/>
        </p:nvSpPr>
        <p:spPr>
          <a:xfrm>
            <a:off x="3886194" y="990600"/>
            <a:ext cx="1662707" cy="831353"/>
          </a:xfrm>
          <a:custGeom>
            <a:avLst/>
            <a:gdLst>
              <a:gd name="connsiteX0" fmla="*/ 0 w 1662707"/>
              <a:gd name="connsiteY0" fmla="*/ 138562 h 831353"/>
              <a:gd name="connsiteX1" fmla="*/ 138562 w 1662707"/>
              <a:gd name="connsiteY1" fmla="*/ 0 h 831353"/>
              <a:gd name="connsiteX2" fmla="*/ 1524145 w 1662707"/>
              <a:gd name="connsiteY2" fmla="*/ 0 h 831353"/>
              <a:gd name="connsiteX3" fmla="*/ 1662707 w 1662707"/>
              <a:gd name="connsiteY3" fmla="*/ 138562 h 831353"/>
              <a:gd name="connsiteX4" fmla="*/ 1662707 w 1662707"/>
              <a:gd name="connsiteY4" fmla="*/ 692791 h 831353"/>
              <a:gd name="connsiteX5" fmla="*/ 1524145 w 1662707"/>
              <a:gd name="connsiteY5" fmla="*/ 831353 h 831353"/>
              <a:gd name="connsiteX6" fmla="*/ 138562 w 1662707"/>
              <a:gd name="connsiteY6" fmla="*/ 831353 h 831353"/>
              <a:gd name="connsiteX7" fmla="*/ 0 w 1662707"/>
              <a:gd name="connsiteY7" fmla="*/ 692791 h 831353"/>
              <a:gd name="connsiteX8" fmla="*/ 0 w 1662707"/>
              <a:gd name="connsiteY8" fmla="*/ 138562 h 83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62707" h="831353">
                <a:moveTo>
                  <a:pt x="0" y="138562"/>
                </a:moveTo>
                <a:cubicBezTo>
                  <a:pt x="0" y="62036"/>
                  <a:pt x="62036" y="0"/>
                  <a:pt x="138562" y="0"/>
                </a:cubicBezTo>
                <a:lnTo>
                  <a:pt x="1524145" y="0"/>
                </a:lnTo>
                <a:cubicBezTo>
                  <a:pt x="1600671" y="0"/>
                  <a:pt x="1662707" y="62036"/>
                  <a:pt x="1662707" y="138562"/>
                </a:cubicBezTo>
                <a:lnTo>
                  <a:pt x="1662707" y="692791"/>
                </a:lnTo>
                <a:cubicBezTo>
                  <a:pt x="1662707" y="769317"/>
                  <a:pt x="1600671" y="831353"/>
                  <a:pt x="1524145" y="831353"/>
                </a:cubicBezTo>
                <a:lnTo>
                  <a:pt x="138562" y="831353"/>
                </a:lnTo>
                <a:cubicBezTo>
                  <a:pt x="62036" y="831353"/>
                  <a:pt x="0" y="769317"/>
                  <a:pt x="0" y="692791"/>
                </a:cubicBezTo>
                <a:lnTo>
                  <a:pt x="0" y="1385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493" tIns="82493" rIns="82493" bIns="82493" numCol="1" spcCol="1270" anchor="ctr" anchorCtr="0">
            <a:noAutofit/>
          </a:bodyPr>
          <a:lstStyle/>
          <a:p>
            <a:pPr algn="ctr" defTabSz="488950">
              <a:lnSpc>
                <a:spcPct val="90000"/>
              </a:lnSpc>
              <a:spcAft>
                <a:spcPct val="35000"/>
              </a:spcAft>
            </a:pPr>
            <a:r>
              <a:rPr lang="en-GB" sz="1100">
                <a:solidFill>
                  <a:srgbClr val="333399">
                    <a:lumMod val="75000"/>
                  </a:srgbClr>
                </a:solidFill>
              </a:rPr>
              <a:t>1- designate responsibilities</a:t>
            </a:r>
          </a:p>
        </p:txBody>
      </p:sp>
      <p:sp>
        <p:nvSpPr>
          <p:cNvPr id="8" name="Freeform 7"/>
          <p:cNvSpPr/>
          <p:nvPr/>
        </p:nvSpPr>
        <p:spPr>
          <a:xfrm>
            <a:off x="5649402" y="1969117"/>
            <a:ext cx="1662707" cy="831353"/>
          </a:xfrm>
          <a:custGeom>
            <a:avLst/>
            <a:gdLst>
              <a:gd name="connsiteX0" fmla="*/ 0 w 1662707"/>
              <a:gd name="connsiteY0" fmla="*/ 138562 h 831353"/>
              <a:gd name="connsiteX1" fmla="*/ 138562 w 1662707"/>
              <a:gd name="connsiteY1" fmla="*/ 0 h 831353"/>
              <a:gd name="connsiteX2" fmla="*/ 1524145 w 1662707"/>
              <a:gd name="connsiteY2" fmla="*/ 0 h 831353"/>
              <a:gd name="connsiteX3" fmla="*/ 1662707 w 1662707"/>
              <a:gd name="connsiteY3" fmla="*/ 138562 h 831353"/>
              <a:gd name="connsiteX4" fmla="*/ 1662707 w 1662707"/>
              <a:gd name="connsiteY4" fmla="*/ 692791 h 831353"/>
              <a:gd name="connsiteX5" fmla="*/ 1524145 w 1662707"/>
              <a:gd name="connsiteY5" fmla="*/ 831353 h 831353"/>
              <a:gd name="connsiteX6" fmla="*/ 138562 w 1662707"/>
              <a:gd name="connsiteY6" fmla="*/ 831353 h 831353"/>
              <a:gd name="connsiteX7" fmla="*/ 0 w 1662707"/>
              <a:gd name="connsiteY7" fmla="*/ 692791 h 831353"/>
              <a:gd name="connsiteX8" fmla="*/ 0 w 1662707"/>
              <a:gd name="connsiteY8" fmla="*/ 138562 h 83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62707" h="831353">
                <a:moveTo>
                  <a:pt x="0" y="138562"/>
                </a:moveTo>
                <a:cubicBezTo>
                  <a:pt x="0" y="62036"/>
                  <a:pt x="62036" y="0"/>
                  <a:pt x="138562" y="0"/>
                </a:cubicBezTo>
                <a:lnTo>
                  <a:pt x="1524145" y="0"/>
                </a:lnTo>
                <a:cubicBezTo>
                  <a:pt x="1600671" y="0"/>
                  <a:pt x="1662707" y="62036"/>
                  <a:pt x="1662707" y="138562"/>
                </a:cubicBezTo>
                <a:lnTo>
                  <a:pt x="1662707" y="692791"/>
                </a:lnTo>
                <a:cubicBezTo>
                  <a:pt x="1662707" y="769317"/>
                  <a:pt x="1600671" y="831353"/>
                  <a:pt x="1524145" y="831353"/>
                </a:cubicBezTo>
                <a:lnTo>
                  <a:pt x="138562" y="831353"/>
                </a:lnTo>
                <a:cubicBezTo>
                  <a:pt x="62036" y="831353"/>
                  <a:pt x="0" y="769317"/>
                  <a:pt x="0" y="692791"/>
                </a:cubicBezTo>
                <a:lnTo>
                  <a:pt x="0" y="1385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493" tIns="82493" rIns="82493" bIns="82493" numCol="1" spcCol="1270" anchor="ctr" anchorCtr="0">
            <a:noAutofit/>
          </a:bodyPr>
          <a:lstStyle/>
          <a:p>
            <a:pPr algn="ctr" defTabSz="488950">
              <a:lnSpc>
                <a:spcPct val="90000"/>
              </a:lnSpc>
              <a:spcAft>
                <a:spcPct val="35000"/>
              </a:spcAft>
            </a:pPr>
            <a:r>
              <a:rPr lang="en-GB" sz="1100">
                <a:solidFill>
                  <a:srgbClr val="333399">
                    <a:lumMod val="75000"/>
                  </a:srgbClr>
                </a:solidFill>
              </a:rPr>
              <a:t>2- review safety policy &amp; objectives - identify key issues and main focus</a:t>
            </a:r>
          </a:p>
        </p:txBody>
      </p:sp>
      <p:sp>
        <p:nvSpPr>
          <p:cNvPr id="10" name="Freeform 9"/>
          <p:cNvSpPr/>
          <p:nvPr/>
        </p:nvSpPr>
        <p:spPr>
          <a:xfrm>
            <a:off x="6083187" y="3776129"/>
            <a:ext cx="1662707" cy="831353"/>
          </a:xfrm>
          <a:custGeom>
            <a:avLst/>
            <a:gdLst>
              <a:gd name="connsiteX0" fmla="*/ 0 w 1662707"/>
              <a:gd name="connsiteY0" fmla="*/ 138562 h 831353"/>
              <a:gd name="connsiteX1" fmla="*/ 138562 w 1662707"/>
              <a:gd name="connsiteY1" fmla="*/ 0 h 831353"/>
              <a:gd name="connsiteX2" fmla="*/ 1524145 w 1662707"/>
              <a:gd name="connsiteY2" fmla="*/ 0 h 831353"/>
              <a:gd name="connsiteX3" fmla="*/ 1662707 w 1662707"/>
              <a:gd name="connsiteY3" fmla="*/ 138562 h 831353"/>
              <a:gd name="connsiteX4" fmla="*/ 1662707 w 1662707"/>
              <a:gd name="connsiteY4" fmla="*/ 692791 h 831353"/>
              <a:gd name="connsiteX5" fmla="*/ 1524145 w 1662707"/>
              <a:gd name="connsiteY5" fmla="*/ 831353 h 831353"/>
              <a:gd name="connsiteX6" fmla="*/ 138562 w 1662707"/>
              <a:gd name="connsiteY6" fmla="*/ 831353 h 831353"/>
              <a:gd name="connsiteX7" fmla="*/ 0 w 1662707"/>
              <a:gd name="connsiteY7" fmla="*/ 692791 h 831353"/>
              <a:gd name="connsiteX8" fmla="*/ 0 w 1662707"/>
              <a:gd name="connsiteY8" fmla="*/ 138562 h 83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62707" h="831353">
                <a:moveTo>
                  <a:pt x="0" y="138562"/>
                </a:moveTo>
                <a:cubicBezTo>
                  <a:pt x="0" y="62036"/>
                  <a:pt x="62036" y="0"/>
                  <a:pt x="138562" y="0"/>
                </a:cubicBezTo>
                <a:lnTo>
                  <a:pt x="1524145" y="0"/>
                </a:lnTo>
                <a:cubicBezTo>
                  <a:pt x="1600671" y="0"/>
                  <a:pt x="1662707" y="62036"/>
                  <a:pt x="1662707" y="138562"/>
                </a:cubicBezTo>
                <a:lnTo>
                  <a:pt x="1662707" y="692791"/>
                </a:lnTo>
                <a:cubicBezTo>
                  <a:pt x="1662707" y="769317"/>
                  <a:pt x="1600671" y="831353"/>
                  <a:pt x="1524145" y="831353"/>
                </a:cubicBezTo>
                <a:lnTo>
                  <a:pt x="138562" y="831353"/>
                </a:lnTo>
                <a:cubicBezTo>
                  <a:pt x="62036" y="831353"/>
                  <a:pt x="0" y="769317"/>
                  <a:pt x="0" y="692791"/>
                </a:cubicBezTo>
                <a:lnTo>
                  <a:pt x="0" y="1385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493" tIns="82493" rIns="82493" bIns="82493" numCol="1" spcCol="1270" anchor="ctr" anchorCtr="0">
            <a:noAutofit/>
          </a:bodyPr>
          <a:lstStyle/>
          <a:p>
            <a:pPr algn="ctr" defTabSz="488950">
              <a:lnSpc>
                <a:spcPct val="90000"/>
              </a:lnSpc>
              <a:spcAft>
                <a:spcPct val="35000"/>
              </a:spcAft>
            </a:pPr>
            <a:r>
              <a:rPr lang="en-GB" sz="1100">
                <a:solidFill>
                  <a:srgbClr val="333399">
                    <a:lumMod val="75000"/>
                  </a:srgbClr>
                </a:solidFill>
              </a:rPr>
              <a:t>3- determine data needs</a:t>
            </a:r>
          </a:p>
        </p:txBody>
      </p:sp>
      <p:sp>
        <p:nvSpPr>
          <p:cNvPr id="11" name="Freeform 10"/>
          <p:cNvSpPr/>
          <p:nvPr/>
        </p:nvSpPr>
        <p:spPr>
          <a:xfrm>
            <a:off x="4867754" y="5262861"/>
            <a:ext cx="1662707" cy="831353"/>
          </a:xfrm>
          <a:custGeom>
            <a:avLst/>
            <a:gdLst>
              <a:gd name="connsiteX0" fmla="*/ 0 w 1662707"/>
              <a:gd name="connsiteY0" fmla="*/ 138562 h 831353"/>
              <a:gd name="connsiteX1" fmla="*/ 138562 w 1662707"/>
              <a:gd name="connsiteY1" fmla="*/ 0 h 831353"/>
              <a:gd name="connsiteX2" fmla="*/ 1524145 w 1662707"/>
              <a:gd name="connsiteY2" fmla="*/ 0 h 831353"/>
              <a:gd name="connsiteX3" fmla="*/ 1662707 w 1662707"/>
              <a:gd name="connsiteY3" fmla="*/ 138562 h 831353"/>
              <a:gd name="connsiteX4" fmla="*/ 1662707 w 1662707"/>
              <a:gd name="connsiteY4" fmla="*/ 692791 h 831353"/>
              <a:gd name="connsiteX5" fmla="*/ 1524145 w 1662707"/>
              <a:gd name="connsiteY5" fmla="*/ 831353 h 831353"/>
              <a:gd name="connsiteX6" fmla="*/ 138562 w 1662707"/>
              <a:gd name="connsiteY6" fmla="*/ 831353 h 831353"/>
              <a:gd name="connsiteX7" fmla="*/ 0 w 1662707"/>
              <a:gd name="connsiteY7" fmla="*/ 692791 h 831353"/>
              <a:gd name="connsiteX8" fmla="*/ 0 w 1662707"/>
              <a:gd name="connsiteY8" fmla="*/ 138562 h 83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62707" h="831353">
                <a:moveTo>
                  <a:pt x="0" y="138562"/>
                </a:moveTo>
                <a:cubicBezTo>
                  <a:pt x="0" y="62036"/>
                  <a:pt x="62036" y="0"/>
                  <a:pt x="138562" y="0"/>
                </a:cubicBezTo>
                <a:lnTo>
                  <a:pt x="1524145" y="0"/>
                </a:lnTo>
                <a:cubicBezTo>
                  <a:pt x="1600671" y="0"/>
                  <a:pt x="1662707" y="62036"/>
                  <a:pt x="1662707" y="138562"/>
                </a:cubicBezTo>
                <a:lnTo>
                  <a:pt x="1662707" y="692791"/>
                </a:lnTo>
                <a:cubicBezTo>
                  <a:pt x="1662707" y="769317"/>
                  <a:pt x="1600671" y="831353"/>
                  <a:pt x="1524145" y="831353"/>
                </a:cubicBezTo>
                <a:lnTo>
                  <a:pt x="138562" y="831353"/>
                </a:lnTo>
                <a:cubicBezTo>
                  <a:pt x="62036" y="831353"/>
                  <a:pt x="0" y="769317"/>
                  <a:pt x="0" y="692791"/>
                </a:cubicBezTo>
                <a:lnTo>
                  <a:pt x="0" y="1385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493" tIns="82493" rIns="82493" bIns="82493" numCol="1" spcCol="1270" anchor="ctr" anchorCtr="0">
            <a:noAutofit/>
          </a:bodyPr>
          <a:lstStyle/>
          <a:p>
            <a:pPr algn="ctr" defTabSz="488950">
              <a:lnSpc>
                <a:spcPct val="90000"/>
              </a:lnSpc>
              <a:spcAft>
                <a:spcPct val="35000"/>
              </a:spcAft>
            </a:pPr>
            <a:r>
              <a:rPr lang="en-GB" sz="1100">
                <a:solidFill>
                  <a:srgbClr val="333399">
                    <a:lumMod val="75000"/>
                  </a:srgbClr>
                </a:solidFill>
              </a:rPr>
              <a:t>4- define indicator specifications </a:t>
            </a:r>
          </a:p>
        </p:txBody>
      </p:sp>
      <p:sp>
        <p:nvSpPr>
          <p:cNvPr id="12" name="Freeform 11"/>
          <p:cNvSpPr/>
          <p:nvPr/>
        </p:nvSpPr>
        <p:spPr>
          <a:xfrm>
            <a:off x="2918337" y="5262861"/>
            <a:ext cx="1662707" cy="831353"/>
          </a:xfrm>
          <a:custGeom>
            <a:avLst/>
            <a:gdLst>
              <a:gd name="connsiteX0" fmla="*/ 0 w 1662707"/>
              <a:gd name="connsiteY0" fmla="*/ 138562 h 831353"/>
              <a:gd name="connsiteX1" fmla="*/ 138562 w 1662707"/>
              <a:gd name="connsiteY1" fmla="*/ 0 h 831353"/>
              <a:gd name="connsiteX2" fmla="*/ 1524145 w 1662707"/>
              <a:gd name="connsiteY2" fmla="*/ 0 h 831353"/>
              <a:gd name="connsiteX3" fmla="*/ 1662707 w 1662707"/>
              <a:gd name="connsiteY3" fmla="*/ 138562 h 831353"/>
              <a:gd name="connsiteX4" fmla="*/ 1662707 w 1662707"/>
              <a:gd name="connsiteY4" fmla="*/ 692791 h 831353"/>
              <a:gd name="connsiteX5" fmla="*/ 1524145 w 1662707"/>
              <a:gd name="connsiteY5" fmla="*/ 831353 h 831353"/>
              <a:gd name="connsiteX6" fmla="*/ 138562 w 1662707"/>
              <a:gd name="connsiteY6" fmla="*/ 831353 h 831353"/>
              <a:gd name="connsiteX7" fmla="*/ 0 w 1662707"/>
              <a:gd name="connsiteY7" fmla="*/ 692791 h 831353"/>
              <a:gd name="connsiteX8" fmla="*/ 0 w 1662707"/>
              <a:gd name="connsiteY8" fmla="*/ 138562 h 83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62707" h="831353">
                <a:moveTo>
                  <a:pt x="0" y="138562"/>
                </a:moveTo>
                <a:cubicBezTo>
                  <a:pt x="0" y="62036"/>
                  <a:pt x="62036" y="0"/>
                  <a:pt x="138562" y="0"/>
                </a:cubicBezTo>
                <a:lnTo>
                  <a:pt x="1524145" y="0"/>
                </a:lnTo>
                <a:cubicBezTo>
                  <a:pt x="1600671" y="0"/>
                  <a:pt x="1662707" y="62036"/>
                  <a:pt x="1662707" y="138562"/>
                </a:cubicBezTo>
                <a:lnTo>
                  <a:pt x="1662707" y="692791"/>
                </a:lnTo>
                <a:cubicBezTo>
                  <a:pt x="1662707" y="769317"/>
                  <a:pt x="1600671" y="831353"/>
                  <a:pt x="1524145" y="831353"/>
                </a:cubicBezTo>
                <a:lnTo>
                  <a:pt x="138562" y="831353"/>
                </a:lnTo>
                <a:cubicBezTo>
                  <a:pt x="62036" y="831353"/>
                  <a:pt x="0" y="769317"/>
                  <a:pt x="0" y="692791"/>
                </a:cubicBezTo>
                <a:lnTo>
                  <a:pt x="0" y="1385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493" tIns="82493" rIns="82493" bIns="82493" numCol="1" spcCol="1270" anchor="ctr" anchorCtr="0">
            <a:noAutofit/>
          </a:bodyPr>
          <a:lstStyle/>
          <a:p>
            <a:pPr algn="ctr" defTabSz="488950">
              <a:lnSpc>
                <a:spcPct val="90000"/>
              </a:lnSpc>
              <a:spcAft>
                <a:spcPct val="35000"/>
              </a:spcAft>
            </a:pPr>
            <a:r>
              <a:rPr lang="en-GB" sz="1100">
                <a:solidFill>
                  <a:srgbClr val="333399">
                    <a:lumMod val="75000"/>
                  </a:srgbClr>
                </a:solidFill>
              </a:rPr>
              <a:t>5- collect data and report results  </a:t>
            </a:r>
          </a:p>
        </p:txBody>
      </p:sp>
      <p:sp>
        <p:nvSpPr>
          <p:cNvPr id="13" name="Freeform 12"/>
          <p:cNvSpPr/>
          <p:nvPr/>
        </p:nvSpPr>
        <p:spPr>
          <a:xfrm>
            <a:off x="1702905" y="3776129"/>
            <a:ext cx="1662707" cy="831353"/>
          </a:xfrm>
          <a:custGeom>
            <a:avLst/>
            <a:gdLst>
              <a:gd name="connsiteX0" fmla="*/ 0 w 1662707"/>
              <a:gd name="connsiteY0" fmla="*/ 138562 h 831353"/>
              <a:gd name="connsiteX1" fmla="*/ 138562 w 1662707"/>
              <a:gd name="connsiteY1" fmla="*/ 0 h 831353"/>
              <a:gd name="connsiteX2" fmla="*/ 1524145 w 1662707"/>
              <a:gd name="connsiteY2" fmla="*/ 0 h 831353"/>
              <a:gd name="connsiteX3" fmla="*/ 1662707 w 1662707"/>
              <a:gd name="connsiteY3" fmla="*/ 138562 h 831353"/>
              <a:gd name="connsiteX4" fmla="*/ 1662707 w 1662707"/>
              <a:gd name="connsiteY4" fmla="*/ 692791 h 831353"/>
              <a:gd name="connsiteX5" fmla="*/ 1524145 w 1662707"/>
              <a:gd name="connsiteY5" fmla="*/ 831353 h 831353"/>
              <a:gd name="connsiteX6" fmla="*/ 138562 w 1662707"/>
              <a:gd name="connsiteY6" fmla="*/ 831353 h 831353"/>
              <a:gd name="connsiteX7" fmla="*/ 0 w 1662707"/>
              <a:gd name="connsiteY7" fmla="*/ 692791 h 831353"/>
              <a:gd name="connsiteX8" fmla="*/ 0 w 1662707"/>
              <a:gd name="connsiteY8" fmla="*/ 138562 h 83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62707" h="831353">
                <a:moveTo>
                  <a:pt x="0" y="138562"/>
                </a:moveTo>
                <a:cubicBezTo>
                  <a:pt x="0" y="62036"/>
                  <a:pt x="62036" y="0"/>
                  <a:pt x="138562" y="0"/>
                </a:cubicBezTo>
                <a:lnTo>
                  <a:pt x="1524145" y="0"/>
                </a:lnTo>
                <a:cubicBezTo>
                  <a:pt x="1600671" y="0"/>
                  <a:pt x="1662707" y="62036"/>
                  <a:pt x="1662707" y="138562"/>
                </a:cubicBezTo>
                <a:lnTo>
                  <a:pt x="1662707" y="692791"/>
                </a:lnTo>
                <a:cubicBezTo>
                  <a:pt x="1662707" y="769317"/>
                  <a:pt x="1600671" y="831353"/>
                  <a:pt x="1524145" y="831353"/>
                </a:cubicBezTo>
                <a:lnTo>
                  <a:pt x="138562" y="831353"/>
                </a:lnTo>
                <a:cubicBezTo>
                  <a:pt x="62036" y="831353"/>
                  <a:pt x="0" y="769317"/>
                  <a:pt x="0" y="692791"/>
                </a:cubicBezTo>
                <a:lnTo>
                  <a:pt x="0" y="1385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493" tIns="82493" rIns="82493" bIns="82493" numCol="1" spcCol="1270" anchor="ctr" anchorCtr="0">
            <a:noAutofit/>
          </a:bodyPr>
          <a:lstStyle/>
          <a:p>
            <a:pPr algn="ctr" defTabSz="488950">
              <a:lnSpc>
                <a:spcPct val="90000"/>
              </a:lnSpc>
              <a:spcAft>
                <a:spcPct val="35000"/>
              </a:spcAft>
            </a:pPr>
            <a:r>
              <a:rPr lang="en-GB" sz="1100">
                <a:solidFill>
                  <a:srgbClr val="333399">
                    <a:lumMod val="75000"/>
                  </a:srgbClr>
                </a:solidFill>
              </a:rPr>
              <a:t>6- analyse results and act on findings from SPI monitoring</a:t>
            </a:r>
          </a:p>
        </p:txBody>
      </p:sp>
      <p:sp>
        <p:nvSpPr>
          <p:cNvPr id="14" name="Freeform 13"/>
          <p:cNvSpPr/>
          <p:nvPr/>
        </p:nvSpPr>
        <p:spPr>
          <a:xfrm>
            <a:off x="2136689" y="1969117"/>
            <a:ext cx="1662707" cy="831353"/>
          </a:xfrm>
          <a:custGeom>
            <a:avLst/>
            <a:gdLst>
              <a:gd name="connsiteX0" fmla="*/ 0 w 1662707"/>
              <a:gd name="connsiteY0" fmla="*/ 138562 h 831353"/>
              <a:gd name="connsiteX1" fmla="*/ 138562 w 1662707"/>
              <a:gd name="connsiteY1" fmla="*/ 0 h 831353"/>
              <a:gd name="connsiteX2" fmla="*/ 1524145 w 1662707"/>
              <a:gd name="connsiteY2" fmla="*/ 0 h 831353"/>
              <a:gd name="connsiteX3" fmla="*/ 1662707 w 1662707"/>
              <a:gd name="connsiteY3" fmla="*/ 138562 h 831353"/>
              <a:gd name="connsiteX4" fmla="*/ 1662707 w 1662707"/>
              <a:gd name="connsiteY4" fmla="*/ 692791 h 831353"/>
              <a:gd name="connsiteX5" fmla="*/ 1524145 w 1662707"/>
              <a:gd name="connsiteY5" fmla="*/ 831353 h 831353"/>
              <a:gd name="connsiteX6" fmla="*/ 138562 w 1662707"/>
              <a:gd name="connsiteY6" fmla="*/ 831353 h 831353"/>
              <a:gd name="connsiteX7" fmla="*/ 0 w 1662707"/>
              <a:gd name="connsiteY7" fmla="*/ 692791 h 831353"/>
              <a:gd name="connsiteX8" fmla="*/ 0 w 1662707"/>
              <a:gd name="connsiteY8" fmla="*/ 138562 h 831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62707" h="831353">
                <a:moveTo>
                  <a:pt x="0" y="138562"/>
                </a:moveTo>
                <a:cubicBezTo>
                  <a:pt x="0" y="62036"/>
                  <a:pt x="62036" y="0"/>
                  <a:pt x="138562" y="0"/>
                </a:cubicBezTo>
                <a:lnTo>
                  <a:pt x="1524145" y="0"/>
                </a:lnTo>
                <a:cubicBezTo>
                  <a:pt x="1600671" y="0"/>
                  <a:pt x="1662707" y="62036"/>
                  <a:pt x="1662707" y="138562"/>
                </a:cubicBezTo>
                <a:lnTo>
                  <a:pt x="1662707" y="692791"/>
                </a:lnTo>
                <a:cubicBezTo>
                  <a:pt x="1662707" y="769317"/>
                  <a:pt x="1600671" y="831353"/>
                  <a:pt x="1524145" y="831353"/>
                </a:cubicBezTo>
                <a:lnTo>
                  <a:pt x="138562" y="831353"/>
                </a:lnTo>
                <a:cubicBezTo>
                  <a:pt x="62036" y="831353"/>
                  <a:pt x="0" y="769317"/>
                  <a:pt x="0" y="692791"/>
                </a:cubicBezTo>
                <a:lnTo>
                  <a:pt x="0" y="1385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2493" tIns="82493" rIns="82493" bIns="82493" numCol="1" spcCol="1270" anchor="ctr" anchorCtr="0">
            <a:noAutofit/>
          </a:bodyPr>
          <a:lstStyle/>
          <a:p>
            <a:pPr algn="ctr" defTabSz="488950">
              <a:lnSpc>
                <a:spcPct val="90000"/>
              </a:lnSpc>
              <a:spcAft>
                <a:spcPct val="35000"/>
              </a:spcAft>
            </a:pPr>
            <a:r>
              <a:rPr lang="en-GB" sz="1100">
                <a:solidFill>
                  <a:srgbClr val="333399">
                    <a:lumMod val="75000"/>
                  </a:srgbClr>
                </a:solidFill>
              </a:rPr>
              <a:t>7- evaluate SPIs and make changes as appropriate  </a:t>
            </a:r>
          </a:p>
        </p:txBody>
      </p:sp>
    </p:spTree>
    <p:extLst>
      <p:ext uri="{BB962C8B-B14F-4D97-AF65-F5344CB8AC3E}">
        <p14:creationId xmlns:p14="http://schemas.microsoft.com/office/powerpoint/2010/main" val="193358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Vertic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arn(inVertic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arn(inVertical)">
                                      <p:cBhvr>
                                        <p:cTn id="4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P spid="8" grpId="0" animBg="1"/>
      <p:bldP spid="10" grpId="0" animBg="1"/>
      <p:bldP spid="11" grpId="0" animBg="1"/>
      <p:bldP spid="12" grpId="0" animBg="1"/>
      <p:bldP spid="13"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Indicator examples</a:t>
            </a:r>
            <a:endParaRPr lang="en-GB" sz="2400" dirty="0"/>
          </a:p>
        </p:txBody>
      </p:sp>
      <p:sp>
        <p:nvSpPr>
          <p:cNvPr id="3" name="Content Placeholder 2"/>
          <p:cNvSpPr>
            <a:spLocks noGrp="1"/>
          </p:cNvSpPr>
          <p:nvPr>
            <p:ph idx="1"/>
          </p:nvPr>
        </p:nvSpPr>
        <p:spPr/>
        <p:txBody>
          <a:bodyPr/>
          <a:lstStyle/>
          <a:p>
            <a:r>
              <a:rPr lang="en-GB" sz="2000" dirty="0" smtClean="0"/>
              <a:t>Indicators for </a:t>
            </a:r>
            <a:r>
              <a:rPr lang="en-GB" sz="2000" dirty="0" smtClean="0">
                <a:effectLst>
                  <a:outerShdw blurRad="38100" dist="38100" dir="2700000" algn="tl">
                    <a:srgbClr val="000000">
                      <a:alpha val="43137"/>
                    </a:srgbClr>
                  </a:outerShdw>
                </a:effectLst>
              </a:rPr>
              <a:t>systemic issues</a:t>
            </a:r>
            <a:r>
              <a:rPr lang="en-GB" sz="2000" dirty="0" smtClean="0"/>
              <a:t>:</a:t>
            </a:r>
          </a:p>
          <a:p>
            <a:pPr lvl="1"/>
            <a:r>
              <a:rPr lang="en-GB" sz="1600" dirty="0" smtClean="0"/>
              <a:t>Example of an indicator in the area of </a:t>
            </a:r>
            <a:r>
              <a:rPr lang="en-GB" sz="1600" i="1" dirty="0" smtClean="0"/>
              <a:t>compliance</a:t>
            </a:r>
            <a:r>
              <a:rPr lang="en-GB" sz="1600" dirty="0" smtClean="0"/>
              <a:t>: </a:t>
            </a:r>
          </a:p>
          <a:p>
            <a:pPr lvl="2"/>
            <a:r>
              <a:rPr lang="en-GB" sz="1400" dirty="0" smtClean="0"/>
              <a:t>measurement focuses on </a:t>
            </a:r>
            <a:r>
              <a:rPr lang="en-GB" sz="1400" u="sng" dirty="0" smtClean="0"/>
              <a:t>internal audits – compliance monitoring</a:t>
            </a:r>
          </a:p>
          <a:p>
            <a:pPr lvl="2"/>
            <a:r>
              <a:rPr lang="en-GB" sz="1400" dirty="0"/>
              <a:t>m</a:t>
            </a:r>
            <a:r>
              <a:rPr lang="en-GB" sz="1400" dirty="0" smtClean="0"/>
              <a:t>etric:  </a:t>
            </a:r>
            <a:r>
              <a:rPr lang="en-GB" sz="1400" u="sng" dirty="0" smtClean="0"/>
              <a:t>‘number of </a:t>
            </a:r>
            <a:r>
              <a:rPr lang="en-GB" sz="1400" u="sng" dirty="0"/>
              <a:t>repeat findings within audit planning cycle</a:t>
            </a:r>
            <a:r>
              <a:rPr lang="en-GB" sz="1400" u="sng" dirty="0" smtClean="0"/>
              <a:t>’</a:t>
            </a:r>
            <a:endParaRPr lang="en-GB" sz="1400" dirty="0" smtClean="0"/>
          </a:p>
          <a:p>
            <a:pPr lvl="1"/>
            <a:endParaRPr lang="en-GB" sz="1600" dirty="0" smtClean="0"/>
          </a:p>
          <a:p>
            <a:r>
              <a:rPr lang="en-GB" sz="2000" dirty="0" smtClean="0"/>
              <a:t>Indicators for </a:t>
            </a:r>
            <a:r>
              <a:rPr lang="en-GB" sz="2000" dirty="0" smtClean="0">
                <a:effectLst>
                  <a:outerShdw blurRad="38100" dist="38100" dir="2700000" algn="tl">
                    <a:srgbClr val="000000">
                      <a:alpha val="43137"/>
                    </a:srgbClr>
                  </a:outerShdw>
                </a:effectLst>
              </a:rPr>
              <a:t>operational issues</a:t>
            </a:r>
            <a:r>
              <a:rPr lang="en-GB" sz="2000" dirty="0" smtClean="0"/>
              <a:t>:</a:t>
            </a:r>
          </a:p>
          <a:p>
            <a:pPr lvl="1"/>
            <a:r>
              <a:rPr lang="en-GB" sz="1600" dirty="0" smtClean="0"/>
              <a:t>Example of an indicator in the area of </a:t>
            </a:r>
            <a:r>
              <a:rPr lang="en-GB" sz="1600" i="1" dirty="0" smtClean="0"/>
              <a:t>air operations</a:t>
            </a:r>
            <a:r>
              <a:rPr lang="en-GB" sz="1600" dirty="0" smtClean="0"/>
              <a:t>: </a:t>
            </a:r>
          </a:p>
          <a:p>
            <a:pPr lvl="2"/>
            <a:r>
              <a:rPr lang="en-GB" sz="1400" dirty="0"/>
              <a:t>h</a:t>
            </a:r>
            <a:r>
              <a:rPr lang="en-GB" sz="1400" dirty="0" smtClean="0"/>
              <a:t>igh consequence negative outcome: </a:t>
            </a:r>
            <a:r>
              <a:rPr lang="en-GB" sz="1400" u="sng" dirty="0" smtClean="0"/>
              <a:t>traffic </a:t>
            </a:r>
            <a:r>
              <a:rPr lang="en-GB" sz="1400" u="sng" dirty="0"/>
              <a:t>collision </a:t>
            </a:r>
          </a:p>
          <a:p>
            <a:pPr lvl="2"/>
            <a:r>
              <a:rPr lang="en-GB" sz="1400" dirty="0" smtClean="0"/>
              <a:t>metric</a:t>
            </a:r>
            <a:r>
              <a:rPr lang="en-GB" sz="1400" dirty="0"/>
              <a:t>: </a:t>
            </a:r>
            <a:r>
              <a:rPr lang="en-GB" sz="1400" u="sng" dirty="0"/>
              <a:t>‘number of TCAS resolution advisories per 1000 FH’.</a:t>
            </a:r>
          </a:p>
          <a:p>
            <a:pPr lvl="1"/>
            <a:endParaRPr lang="en-GB" sz="1600" dirty="0" smtClean="0"/>
          </a:p>
          <a:p>
            <a:r>
              <a:rPr lang="en-GB" sz="2000" dirty="0" smtClean="0"/>
              <a:t>Indicators to monitor </a:t>
            </a:r>
            <a:r>
              <a:rPr lang="en-GB" sz="2000" dirty="0" smtClean="0">
                <a:effectLst>
                  <a:outerShdw blurRad="38100" dist="38100" dir="2700000" algn="tl">
                    <a:srgbClr val="000000">
                      <a:alpha val="43137"/>
                    </a:srgbClr>
                  </a:outerShdw>
                </a:effectLst>
              </a:rPr>
              <a:t>external factors</a:t>
            </a:r>
            <a:r>
              <a:rPr lang="en-GB" sz="2000" dirty="0" smtClean="0"/>
              <a:t>:</a:t>
            </a:r>
          </a:p>
          <a:p>
            <a:pPr lvl="1"/>
            <a:r>
              <a:rPr lang="en-GB" sz="1600" dirty="0" smtClean="0"/>
              <a:t>Example of an indicator in the area of </a:t>
            </a:r>
            <a:r>
              <a:rPr lang="en-GB" sz="1600" u="sng" dirty="0" smtClean="0"/>
              <a:t>regulations</a:t>
            </a:r>
            <a:r>
              <a:rPr lang="en-GB" sz="1600" dirty="0" smtClean="0"/>
              <a:t>: </a:t>
            </a:r>
          </a:p>
          <a:p>
            <a:pPr lvl="2"/>
            <a:r>
              <a:rPr lang="en-GB" sz="1400" dirty="0" smtClean="0"/>
              <a:t>measurement focuses on </a:t>
            </a:r>
            <a:r>
              <a:rPr lang="en-GB" sz="1400" u="sng" dirty="0" smtClean="0"/>
              <a:t>new regulations </a:t>
            </a:r>
          </a:p>
          <a:p>
            <a:pPr lvl="2"/>
            <a:r>
              <a:rPr lang="en-GB" sz="1400" dirty="0" smtClean="0"/>
              <a:t>metrics </a:t>
            </a:r>
            <a:r>
              <a:rPr lang="en-GB" sz="1400" u="sng" dirty="0" smtClean="0"/>
              <a:t>‘number of new regulatory requirements that will affect your organization within the next 12 months’.</a:t>
            </a:r>
            <a:endParaRPr lang="en-GB" sz="1400" u="sng" dirty="0"/>
          </a:p>
        </p:txBody>
      </p:sp>
    </p:spTree>
    <p:extLst>
      <p:ext uri="{BB962C8B-B14F-4D97-AF65-F5344CB8AC3E}">
        <p14:creationId xmlns:p14="http://schemas.microsoft.com/office/powerpoint/2010/main" val="3457320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0" y="2209800"/>
            <a:ext cx="8029575" cy="1698625"/>
          </a:xfrm>
        </p:spPr>
        <p:txBody>
          <a:bodyPr/>
          <a:lstStyle/>
          <a:p>
            <a:r>
              <a:rPr lang="en-GB" sz="1600" dirty="0" smtClean="0"/>
              <a:t>Your feedback on the guidelines is welcome! </a:t>
            </a:r>
            <a:br>
              <a:rPr lang="en-GB" sz="1600" dirty="0" smtClean="0"/>
            </a:br>
            <a:r>
              <a:rPr lang="en-GB" sz="1600" dirty="0" smtClean="0"/>
              <a:t>You may send your comments to:</a:t>
            </a:r>
            <a:br>
              <a:rPr lang="en-GB" sz="1600" dirty="0" smtClean="0"/>
            </a:br>
            <a:r>
              <a:rPr lang="en-GB" sz="1600" dirty="0" smtClean="0">
                <a:solidFill>
                  <a:schemeClr val="accent6">
                    <a:lumMod val="50000"/>
                  </a:schemeClr>
                </a:solidFill>
              </a:rPr>
              <a:t>safety.management@easa.europa.eu</a:t>
            </a:r>
            <a:endParaRPr lang="en-GB" sz="1600" dirty="0">
              <a:solidFill>
                <a:schemeClr val="accent6">
                  <a:lumMod val="50000"/>
                </a:schemeClr>
              </a:solidFill>
            </a:endParaRPr>
          </a:p>
        </p:txBody>
      </p:sp>
    </p:spTree>
    <p:extLst>
      <p:ext uri="{BB962C8B-B14F-4D97-AF65-F5344CB8AC3E}">
        <p14:creationId xmlns:p14="http://schemas.microsoft.com/office/powerpoint/2010/main" val="90903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Outline</a:t>
            </a:r>
            <a:endParaRPr lang="en-GB" sz="2400" dirty="0"/>
          </a:p>
        </p:txBody>
      </p:sp>
      <p:sp>
        <p:nvSpPr>
          <p:cNvPr id="3" name="Content Placeholder 2"/>
          <p:cNvSpPr>
            <a:spLocks noGrp="1"/>
          </p:cNvSpPr>
          <p:nvPr>
            <p:ph idx="1"/>
          </p:nvPr>
        </p:nvSpPr>
        <p:spPr/>
        <p:txBody>
          <a:bodyPr/>
          <a:lstStyle/>
          <a:p>
            <a:pPr>
              <a:spcAft>
                <a:spcPts val="600"/>
              </a:spcAft>
            </a:pPr>
            <a:r>
              <a:rPr lang="en-GB" sz="2000" dirty="0" smtClean="0"/>
              <a:t>The Document</a:t>
            </a:r>
          </a:p>
          <a:p>
            <a:pPr>
              <a:spcAft>
                <a:spcPts val="600"/>
              </a:spcAft>
            </a:pPr>
            <a:r>
              <a:rPr lang="en-GB" sz="2000" dirty="0"/>
              <a:t>S</a:t>
            </a:r>
            <a:r>
              <a:rPr lang="en-GB" sz="2000" dirty="0" smtClean="0"/>
              <a:t>afety Performance</a:t>
            </a:r>
            <a:endParaRPr lang="en-GB" sz="2000" dirty="0"/>
          </a:p>
          <a:p>
            <a:pPr lvl="1">
              <a:spcAft>
                <a:spcPts val="600"/>
              </a:spcAft>
            </a:pPr>
            <a:r>
              <a:rPr lang="en-GB" sz="1600" dirty="0" smtClean="0"/>
              <a:t>Components of Safety Performance</a:t>
            </a:r>
          </a:p>
          <a:p>
            <a:pPr lvl="1">
              <a:spcAft>
                <a:spcPts val="600"/>
              </a:spcAft>
            </a:pPr>
            <a:r>
              <a:rPr lang="en-GB" sz="1600" dirty="0" smtClean="0"/>
              <a:t>Why Measuring Safety Performance?</a:t>
            </a:r>
          </a:p>
          <a:p>
            <a:pPr lvl="1">
              <a:spcAft>
                <a:spcPts val="600"/>
              </a:spcAft>
            </a:pPr>
            <a:r>
              <a:rPr lang="en-GB" sz="1600" dirty="0" smtClean="0"/>
              <a:t>How to Measure…</a:t>
            </a:r>
          </a:p>
          <a:p>
            <a:pPr lvl="1">
              <a:spcAft>
                <a:spcPts val="600"/>
              </a:spcAft>
            </a:pPr>
            <a:r>
              <a:rPr lang="en-GB" sz="1600" dirty="0" smtClean="0"/>
              <a:t>Safety Performance Indicators (SPIs)</a:t>
            </a:r>
          </a:p>
          <a:p>
            <a:pPr lvl="1">
              <a:spcAft>
                <a:spcPts val="600"/>
              </a:spcAft>
            </a:pPr>
            <a:r>
              <a:rPr lang="en-GB" sz="1600" dirty="0" smtClean="0"/>
              <a:t>The Measurement Cycle</a:t>
            </a:r>
          </a:p>
          <a:p>
            <a:pPr>
              <a:spcAft>
                <a:spcPts val="600"/>
              </a:spcAft>
            </a:pPr>
            <a:r>
              <a:rPr lang="en-GB" sz="2000" dirty="0"/>
              <a:t>Developing SPIs </a:t>
            </a:r>
            <a:endParaRPr lang="en-GB" sz="2000" dirty="0" smtClean="0"/>
          </a:p>
          <a:p>
            <a:pPr lvl="1">
              <a:spcAft>
                <a:spcPts val="600"/>
              </a:spcAft>
            </a:pPr>
            <a:r>
              <a:rPr lang="en-GB" sz="1600" dirty="0" smtClean="0"/>
              <a:t>Process approach</a:t>
            </a:r>
            <a:endParaRPr lang="en-GB" sz="1600" dirty="0"/>
          </a:p>
          <a:p>
            <a:pPr>
              <a:spcAft>
                <a:spcPts val="600"/>
              </a:spcAft>
            </a:pPr>
            <a:r>
              <a:rPr lang="en-GB" sz="2000" dirty="0" smtClean="0"/>
              <a:t>Indicator Examples</a:t>
            </a:r>
            <a:endParaRPr lang="en-GB" sz="2000" dirty="0"/>
          </a:p>
        </p:txBody>
      </p:sp>
    </p:spTree>
    <p:extLst>
      <p:ext uri="{BB962C8B-B14F-4D97-AF65-F5344CB8AC3E}">
        <p14:creationId xmlns:p14="http://schemas.microsoft.com/office/powerpoint/2010/main" val="2760537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The Document</a:t>
            </a:r>
            <a:endParaRPr lang="en-GB" sz="2400" dirty="0"/>
          </a:p>
        </p:txBody>
      </p:sp>
      <p:sp>
        <p:nvSpPr>
          <p:cNvPr id="3" name="Content Placeholder 2"/>
          <p:cNvSpPr>
            <a:spLocks noGrp="1"/>
          </p:cNvSpPr>
          <p:nvPr>
            <p:ph idx="1"/>
          </p:nvPr>
        </p:nvSpPr>
        <p:spPr>
          <a:xfrm>
            <a:off x="457200" y="1411287"/>
            <a:ext cx="8229600" cy="4379913"/>
          </a:xfrm>
        </p:spPr>
        <p:txBody>
          <a:bodyPr/>
          <a:lstStyle/>
          <a:p>
            <a:r>
              <a:rPr lang="en-GB" sz="2000" u="sng" dirty="0" smtClean="0"/>
              <a:t>Initial release:</a:t>
            </a:r>
            <a:r>
              <a:rPr lang="en-GB" sz="2000" dirty="0" smtClean="0"/>
              <a:t> </a:t>
            </a:r>
            <a:r>
              <a:rPr lang="en-GB" sz="2000" dirty="0"/>
              <a:t>23 July </a:t>
            </a:r>
            <a:r>
              <a:rPr lang="en-GB" sz="2000" dirty="0" smtClean="0"/>
              <a:t>2013</a:t>
            </a:r>
          </a:p>
          <a:p>
            <a:endParaRPr lang="en-GB" sz="2000" dirty="0" smtClean="0"/>
          </a:p>
          <a:p>
            <a:r>
              <a:rPr lang="en-GB" sz="2000" u="sng" dirty="0" smtClean="0"/>
              <a:t>Available on:</a:t>
            </a:r>
            <a:r>
              <a:rPr lang="en-GB" sz="2000" dirty="0" smtClean="0"/>
              <a:t> www.skybrary.aero/ </a:t>
            </a:r>
            <a:r>
              <a:rPr lang="en-GB" sz="2000" i="1" dirty="0" smtClean="0"/>
              <a:t>(insert path)</a:t>
            </a:r>
          </a:p>
          <a:p>
            <a:pPr marL="0" indent="0">
              <a:buNone/>
            </a:pPr>
            <a:endParaRPr lang="en-GB" sz="2000" i="1" dirty="0" smtClean="0"/>
          </a:p>
          <a:p>
            <a:r>
              <a:rPr lang="en-GB" sz="2000" u="sng" dirty="0" smtClean="0"/>
              <a:t>Objective</a:t>
            </a:r>
            <a:r>
              <a:rPr lang="en-GB" sz="2000" dirty="0" smtClean="0"/>
              <a:t>: </a:t>
            </a:r>
          </a:p>
          <a:p>
            <a:pPr lvl="1"/>
            <a:r>
              <a:rPr lang="en-GB" sz="1600" dirty="0" smtClean="0"/>
              <a:t>To provide guidelines for </a:t>
            </a:r>
            <a:r>
              <a:rPr lang="en-GB" sz="1600" dirty="0"/>
              <a:t>the definition &amp;</a:t>
            </a:r>
            <a:r>
              <a:rPr lang="en-GB" sz="1600" dirty="0" smtClean="0"/>
              <a:t> </a:t>
            </a:r>
            <a:r>
              <a:rPr lang="en-GB" sz="1600" dirty="0"/>
              <a:t>implementation of a set of </a:t>
            </a:r>
            <a:r>
              <a:rPr lang="en-GB" sz="1600" dirty="0" smtClean="0"/>
              <a:t>SPIs </a:t>
            </a:r>
            <a:r>
              <a:rPr lang="en-GB" sz="1600" dirty="0"/>
              <a:t>as part of your </a:t>
            </a:r>
            <a:r>
              <a:rPr lang="en-GB" sz="1600" dirty="0" smtClean="0"/>
              <a:t>SMS</a:t>
            </a:r>
          </a:p>
          <a:p>
            <a:pPr marL="457200" lvl="1" indent="0">
              <a:buNone/>
            </a:pPr>
            <a:endParaRPr lang="en-GB" sz="1600" dirty="0"/>
          </a:p>
          <a:p>
            <a:r>
              <a:rPr lang="en-GB" sz="2000" u="sng" dirty="0" smtClean="0"/>
              <a:t>Benefit</a:t>
            </a:r>
            <a:r>
              <a:rPr lang="en-GB" sz="2000" dirty="0" smtClean="0"/>
              <a:t>:</a:t>
            </a:r>
          </a:p>
          <a:p>
            <a:pPr lvl="1" algn="just"/>
            <a:r>
              <a:rPr lang="en-GB" sz="1600" dirty="0" smtClean="0"/>
              <a:t>Effective safety performance measurement will be an integral part of your SMS: it will support </a:t>
            </a:r>
            <a:r>
              <a:rPr lang="en-GB" sz="1600" dirty="0"/>
              <a:t>the identification of </a:t>
            </a:r>
            <a:r>
              <a:rPr lang="en-GB" sz="1600" dirty="0" smtClean="0"/>
              <a:t>weaknesses and of  opportunities </a:t>
            </a:r>
            <a:r>
              <a:rPr lang="en-GB" sz="1600" dirty="0"/>
              <a:t>for </a:t>
            </a:r>
            <a:r>
              <a:rPr lang="en-GB" sz="1600" dirty="0" smtClean="0"/>
              <a:t>improvement not </a:t>
            </a:r>
            <a:r>
              <a:rPr lang="en-GB" sz="1600" dirty="0"/>
              <a:t>only related to safety, but also to efficiency and capacity</a:t>
            </a:r>
            <a:r>
              <a:rPr lang="en-GB" sz="1600" dirty="0" smtClean="0"/>
              <a:t>.</a:t>
            </a:r>
          </a:p>
          <a:p>
            <a:pPr lvl="1"/>
            <a:endParaRPr lang="en-GB" sz="1600" dirty="0" smtClean="0"/>
          </a:p>
          <a:p>
            <a:pPr lvl="1"/>
            <a:endParaRPr lang="en-GB" sz="1600" dirty="0" smtClean="0"/>
          </a:p>
          <a:p>
            <a:endParaRPr lang="en-GB" sz="2000" dirty="0" smtClean="0"/>
          </a:p>
          <a:p>
            <a:endParaRPr lang="en-GB" sz="2000" dirty="0"/>
          </a:p>
          <a:p>
            <a:endParaRPr lang="en-GB" sz="2000" dirty="0" smtClean="0"/>
          </a:p>
          <a:p>
            <a:endParaRPr lang="en-GB" sz="2000" dirty="0"/>
          </a:p>
          <a:p>
            <a:endParaRPr lang="en-GB" sz="2000" dirty="0" smtClean="0"/>
          </a:p>
        </p:txBody>
      </p:sp>
    </p:spTree>
    <p:extLst>
      <p:ext uri="{BB962C8B-B14F-4D97-AF65-F5344CB8AC3E}">
        <p14:creationId xmlns:p14="http://schemas.microsoft.com/office/powerpoint/2010/main" val="1930411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S</a:t>
            </a:r>
            <a:r>
              <a:rPr lang="en-GB" sz="2400" dirty="0" smtClean="0"/>
              <a:t>afety Performance &amp; </a:t>
            </a:r>
            <a:r>
              <a:rPr lang="en-GB" sz="2400" dirty="0"/>
              <a:t>O</a:t>
            </a:r>
            <a:r>
              <a:rPr lang="en-GB" sz="2400" dirty="0" smtClean="0"/>
              <a:t>perational Definitions</a:t>
            </a:r>
            <a:endParaRPr lang="en-GB" sz="2400" dirty="0"/>
          </a:p>
        </p:txBody>
      </p:sp>
      <p:sp>
        <p:nvSpPr>
          <p:cNvPr id="3" name="Content Placeholder 2"/>
          <p:cNvSpPr>
            <a:spLocks noGrp="1"/>
          </p:cNvSpPr>
          <p:nvPr>
            <p:ph idx="1"/>
          </p:nvPr>
        </p:nvSpPr>
        <p:spPr>
          <a:xfrm>
            <a:off x="457200" y="1295400"/>
            <a:ext cx="8458200" cy="4379913"/>
          </a:xfrm>
        </p:spPr>
        <p:txBody>
          <a:bodyPr/>
          <a:lstStyle/>
          <a:p>
            <a:pPr marL="0" indent="0" algn="ctr">
              <a:buNone/>
            </a:pPr>
            <a:r>
              <a:rPr lang="en-GB" sz="1600" dirty="0" smtClean="0"/>
              <a:t>‘A service provider’s safety achievement as defined by its safety performance targets and safety performance indicators’  </a:t>
            </a:r>
            <a:r>
              <a:rPr lang="en-GB" sz="1050" dirty="0" smtClean="0"/>
              <a:t>ICAO Annex 19</a:t>
            </a:r>
          </a:p>
          <a:p>
            <a:pPr marL="0" indent="0">
              <a:buNone/>
            </a:pPr>
            <a:endParaRPr lang="en-GB" sz="1800" dirty="0"/>
          </a:p>
          <a:p>
            <a:endParaRPr lang="en-GB" sz="1800" dirty="0" smtClean="0"/>
          </a:p>
          <a:p>
            <a:pPr marL="0" lvl="0" indent="0">
              <a:buNone/>
            </a:pPr>
            <a:r>
              <a:rPr lang="en-US" sz="1600" b="1" dirty="0">
                <a:solidFill>
                  <a:srgbClr val="000000"/>
                </a:solidFill>
              </a:rPr>
              <a:t>Safety</a:t>
            </a:r>
            <a:r>
              <a:rPr lang="en-US" sz="1600" dirty="0">
                <a:solidFill>
                  <a:srgbClr val="000000"/>
                </a:solidFill>
              </a:rPr>
              <a:t>: how well </a:t>
            </a:r>
            <a:r>
              <a:rPr lang="en-US" sz="1600" b="1" dirty="0">
                <a:solidFill>
                  <a:srgbClr val="FF0000"/>
                </a:solidFill>
              </a:rPr>
              <a:t>risk</a:t>
            </a:r>
            <a:r>
              <a:rPr lang="en-US" sz="1600" dirty="0">
                <a:solidFill>
                  <a:srgbClr val="000000"/>
                </a:solidFill>
              </a:rPr>
              <a:t> is </a:t>
            </a:r>
            <a:r>
              <a:rPr lang="en-US" sz="1600" b="1" dirty="0">
                <a:solidFill>
                  <a:srgbClr val="FF0000"/>
                </a:solidFill>
              </a:rPr>
              <a:t>managed</a:t>
            </a:r>
            <a:r>
              <a:rPr lang="en-US" sz="1600" dirty="0">
                <a:solidFill>
                  <a:srgbClr val="000000"/>
                </a:solidFill>
              </a:rPr>
              <a:t> </a:t>
            </a:r>
            <a:r>
              <a:rPr lang="en-US" sz="1600" dirty="0" smtClean="0">
                <a:solidFill>
                  <a:srgbClr val="000000"/>
                </a:solidFill>
              </a:rPr>
              <a:t>(state </a:t>
            </a:r>
            <a:r>
              <a:rPr lang="en-US" sz="1600" dirty="0">
                <a:solidFill>
                  <a:srgbClr val="000000"/>
                </a:solidFill>
              </a:rPr>
              <a:t>of </a:t>
            </a:r>
            <a:r>
              <a:rPr lang="en-US" sz="1600" dirty="0" smtClean="0">
                <a:solidFill>
                  <a:srgbClr val="000000"/>
                </a:solidFill>
              </a:rPr>
              <a:t>being)</a:t>
            </a:r>
            <a:endParaRPr lang="en-US" sz="1600" dirty="0">
              <a:solidFill>
                <a:srgbClr val="000000"/>
              </a:solidFill>
            </a:endParaRPr>
          </a:p>
          <a:p>
            <a:pPr lvl="0"/>
            <a:endParaRPr lang="en-US" sz="1600" b="1" dirty="0">
              <a:solidFill>
                <a:srgbClr val="000000"/>
              </a:solidFill>
            </a:endParaRPr>
          </a:p>
          <a:p>
            <a:pPr marL="0" lvl="0" indent="0">
              <a:buNone/>
            </a:pPr>
            <a:r>
              <a:rPr lang="en-US" sz="1600" b="1" dirty="0">
                <a:solidFill>
                  <a:srgbClr val="000000"/>
                </a:solidFill>
              </a:rPr>
              <a:t>Safety performance</a:t>
            </a:r>
            <a:r>
              <a:rPr lang="en-US" sz="1600" dirty="0">
                <a:solidFill>
                  <a:srgbClr val="000000"/>
                </a:solidFill>
              </a:rPr>
              <a:t>: </a:t>
            </a:r>
            <a:r>
              <a:rPr lang="en-US" sz="1600" b="1" dirty="0">
                <a:solidFill>
                  <a:srgbClr val="FF0000"/>
                </a:solidFill>
              </a:rPr>
              <a:t>capability</a:t>
            </a:r>
            <a:r>
              <a:rPr lang="en-US" sz="1600" dirty="0">
                <a:solidFill>
                  <a:srgbClr val="000000"/>
                </a:solidFill>
              </a:rPr>
              <a:t> to </a:t>
            </a:r>
            <a:r>
              <a:rPr lang="en-US" sz="1600" b="1" dirty="0">
                <a:solidFill>
                  <a:srgbClr val="FF0000"/>
                </a:solidFill>
              </a:rPr>
              <a:t>manage</a:t>
            </a:r>
            <a:r>
              <a:rPr lang="en-US" sz="1600" dirty="0">
                <a:solidFill>
                  <a:srgbClr val="000000"/>
                </a:solidFill>
              </a:rPr>
              <a:t> risk</a:t>
            </a:r>
          </a:p>
          <a:p>
            <a:pPr lvl="0"/>
            <a:endParaRPr lang="en-US" sz="1600" b="1" dirty="0">
              <a:solidFill>
                <a:srgbClr val="000000"/>
              </a:solidFill>
            </a:endParaRPr>
          </a:p>
          <a:p>
            <a:pPr marL="0" lvl="0" indent="0">
              <a:buNone/>
            </a:pPr>
            <a:r>
              <a:rPr lang="en-US" sz="1600" b="1" dirty="0">
                <a:solidFill>
                  <a:srgbClr val="000000"/>
                </a:solidFill>
              </a:rPr>
              <a:t>Measurement of safety management</a:t>
            </a:r>
            <a:r>
              <a:rPr lang="en-US" sz="1600" dirty="0">
                <a:solidFill>
                  <a:srgbClr val="000000"/>
                </a:solidFill>
              </a:rPr>
              <a:t>: capability in terms of </a:t>
            </a:r>
            <a:r>
              <a:rPr lang="en-US" sz="1600" b="1" dirty="0">
                <a:solidFill>
                  <a:srgbClr val="FF0000"/>
                </a:solidFill>
              </a:rPr>
              <a:t>SM processes </a:t>
            </a:r>
            <a:r>
              <a:rPr lang="en-US" sz="1600" dirty="0" smtClean="0">
                <a:solidFill>
                  <a:srgbClr val="000000"/>
                </a:solidFill>
              </a:rPr>
              <a:t>(what</a:t>
            </a:r>
            <a:r>
              <a:rPr lang="en-US" sz="1600" dirty="0">
                <a:solidFill>
                  <a:srgbClr val="000000"/>
                </a:solidFill>
              </a:rPr>
              <a:t>)</a:t>
            </a:r>
          </a:p>
          <a:p>
            <a:pPr lvl="0"/>
            <a:endParaRPr lang="en-US" sz="1600" b="1" dirty="0">
              <a:solidFill>
                <a:srgbClr val="000000"/>
              </a:solidFill>
            </a:endParaRPr>
          </a:p>
          <a:p>
            <a:pPr marL="0" lvl="0" indent="0">
              <a:buNone/>
            </a:pPr>
            <a:r>
              <a:rPr lang="en-US" sz="1600" b="1" dirty="0">
                <a:solidFill>
                  <a:srgbClr val="000000"/>
                </a:solidFill>
              </a:rPr>
              <a:t>Process measurement </a:t>
            </a:r>
            <a:r>
              <a:rPr lang="en-US" sz="1600" dirty="0">
                <a:solidFill>
                  <a:srgbClr val="000000"/>
                </a:solidFill>
              </a:rPr>
              <a:t>(How – measurement strategy)</a:t>
            </a:r>
          </a:p>
          <a:p>
            <a:pPr lvl="1"/>
            <a:r>
              <a:rPr lang="en-US" sz="1600" b="1" dirty="0">
                <a:solidFill>
                  <a:srgbClr val="FF0000"/>
                </a:solidFill>
              </a:rPr>
              <a:t>Process</a:t>
            </a:r>
            <a:r>
              <a:rPr lang="en-US" sz="1600" dirty="0">
                <a:solidFill>
                  <a:srgbClr val="000000"/>
                </a:solidFill>
              </a:rPr>
              <a:t>: Leading/Lagging indicators</a:t>
            </a:r>
          </a:p>
          <a:p>
            <a:pPr lvl="1"/>
            <a:r>
              <a:rPr lang="en-US" sz="1600" b="1" dirty="0">
                <a:solidFill>
                  <a:srgbClr val="FF0000"/>
                </a:solidFill>
              </a:rPr>
              <a:t>Outcome</a:t>
            </a:r>
            <a:r>
              <a:rPr lang="en-US" sz="1600" dirty="0">
                <a:solidFill>
                  <a:srgbClr val="000000"/>
                </a:solidFill>
              </a:rPr>
              <a:t>: Ultimate benefits, results (Lagging indicators)</a:t>
            </a:r>
          </a:p>
          <a:p>
            <a:endParaRPr lang="en-GB" sz="2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5928" y="3440172"/>
            <a:ext cx="390872" cy="314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2830235"/>
            <a:ext cx="381000" cy="3062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4191000"/>
            <a:ext cx="380999" cy="306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26541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905000" y="1066800"/>
            <a:ext cx="5562600" cy="5410200"/>
            <a:chOff x="1752600" y="1066800"/>
            <a:chExt cx="5562600" cy="5410200"/>
          </a:xfrm>
        </p:grpSpPr>
        <p:sp>
          <p:nvSpPr>
            <p:cNvPr id="6" name="Oval 5"/>
            <p:cNvSpPr/>
            <p:nvPr/>
          </p:nvSpPr>
          <p:spPr bwMode="auto">
            <a:xfrm>
              <a:off x="1752600" y="1066800"/>
              <a:ext cx="5562600" cy="5410200"/>
            </a:xfrm>
            <a:prstGeom prst="ellipse">
              <a:avLst/>
            </a:prstGeom>
            <a:gradFill>
              <a:gsLst>
                <a:gs pos="0">
                  <a:srgbClr val="CCCCFF"/>
                </a:gs>
                <a:gs pos="17999">
                  <a:srgbClr val="99CCFF"/>
                </a:gs>
                <a:gs pos="36000">
                  <a:srgbClr val="9966FF"/>
                </a:gs>
                <a:gs pos="61000">
                  <a:srgbClr val="CC99FF"/>
                </a:gs>
                <a:gs pos="82001">
                  <a:srgbClr val="99CCFF"/>
                </a:gs>
                <a:gs pos="100000">
                  <a:srgbClr val="CCCCFF"/>
                </a:gs>
              </a:gsLst>
              <a:lin ang="16200000" scaled="0"/>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GB" sz="2400" dirty="0" smtClean="0">
                <a:solidFill>
                  <a:srgbClr val="002060"/>
                </a:solidFill>
                <a:effectLst>
                  <a:outerShdw blurRad="38100" dist="38100" dir="2700000" algn="tl">
                    <a:srgbClr val="000000">
                      <a:alpha val="43137"/>
                    </a:srgbClr>
                  </a:outerShdw>
                </a:effectLst>
              </a:endParaRPr>
            </a:p>
            <a:p>
              <a:endParaRPr lang="en-GB" sz="2400" dirty="0">
                <a:solidFill>
                  <a:srgbClr val="002060"/>
                </a:solidFill>
                <a:effectLst>
                  <a:outerShdw blurRad="38100" dist="38100" dir="2700000" algn="tl">
                    <a:srgbClr val="000000">
                      <a:alpha val="43137"/>
                    </a:srgbClr>
                  </a:outerShdw>
                </a:effectLst>
              </a:endParaRPr>
            </a:p>
            <a:p>
              <a:endParaRPr lang="en-GB" sz="2400" dirty="0" smtClean="0">
                <a:solidFill>
                  <a:srgbClr val="002060"/>
                </a:solidFill>
                <a:effectLst>
                  <a:outerShdw blurRad="38100" dist="38100" dir="2700000" algn="tl">
                    <a:srgbClr val="000000">
                      <a:alpha val="43137"/>
                    </a:srgbClr>
                  </a:outerShdw>
                </a:effectLst>
              </a:endParaRPr>
            </a:p>
            <a:p>
              <a:r>
                <a:rPr lang="en-GB" sz="2400" dirty="0" smtClean="0">
                  <a:solidFill>
                    <a:srgbClr val="002060"/>
                  </a:solidFill>
                  <a:effectLst>
                    <a:outerShdw blurRad="38100" dist="38100" dir="2700000" algn="tl">
                      <a:srgbClr val="000000">
                        <a:alpha val="43137"/>
                      </a:srgbClr>
                    </a:outerShdw>
                  </a:effectLst>
                </a:rPr>
                <a:t> </a:t>
              </a:r>
            </a:p>
          </p:txBody>
        </p:sp>
        <p:sp>
          <p:nvSpPr>
            <p:cNvPr id="4" name="Freeform 3"/>
            <p:cNvSpPr/>
            <p:nvPr/>
          </p:nvSpPr>
          <p:spPr>
            <a:xfrm>
              <a:off x="3429000" y="2590800"/>
              <a:ext cx="2235036" cy="2299307"/>
            </a:xfrm>
            <a:custGeom>
              <a:avLst/>
              <a:gdLst>
                <a:gd name="connsiteX0" fmla="*/ 0 w 2235036"/>
                <a:gd name="connsiteY0" fmla="*/ 1149654 h 2299307"/>
                <a:gd name="connsiteX1" fmla="*/ 1117518 w 2235036"/>
                <a:gd name="connsiteY1" fmla="*/ 0 h 2299307"/>
                <a:gd name="connsiteX2" fmla="*/ 2235036 w 2235036"/>
                <a:gd name="connsiteY2" fmla="*/ 1149654 h 2299307"/>
                <a:gd name="connsiteX3" fmla="*/ 1117518 w 2235036"/>
                <a:gd name="connsiteY3" fmla="*/ 2299308 h 2299307"/>
                <a:gd name="connsiteX4" fmla="*/ 0 w 2235036"/>
                <a:gd name="connsiteY4" fmla="*/ 1149654 h 22993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036" h="2299307">
                  <a:moveTo>
                    <a:pt x="0" y="1149654"/>
                  </a:moveTo>
                  <a:cubicBezTo>
                    <a:pt x="0" y="514718"/>
                    <a:pt x="500330" y="0"/>
                    <a:pt x="1117518" y="0"/>
                  </a:cubicBezTo>
                  <a:cubicBezTo>
                    <a:pt x="1734706" y="0"/>
                    <a:pt x="2235036" y="514718"/>
                    <a:pt x="2235036" y="1149654"/>
                  </a:cubicBezTo>
                  <a:cubicBezTo>
                    <a:pt x="2235036" y="1784590"/>
                    <a:pt x="1734706" y="2299308"/>
                    <a:pt x="1117518" y="2299308"/>
                  </a:cubicBezTo>
                  <a:cubicBezTo>
                    <a:pt x="500330" y="2299308"/>
                    <a:pt x="0" y="1784590"/>
                    <a:pt x="0" y="1149654"/>
                  </a:cubicBezTo>
                  <a:close/>
                </a:path>
              </a:pathLst>
            </a:custGeom>
            <a:gradFill rotWithShape="0">
              <a:gsLst>
                <a:gs pos="0">
                  <a:srgbClr val="3399FF"/>
                </a:gs>
                <a:gs pos="16000">
                  <a:srgbClr val="00CCCC"/>
                </a:gs>
                <a:gs pos="47000">
                  <a:srgbClr val="9999FF"/>
                </a:gs>
                <a:gs pos="60001">
                  <a:srgbClr val="2E6792"/>
                </a:gs>
                <a:gs pos="71001">
                  <a:srgbClr val="3333CC"/>
                </a:gs>
                <a:gs pos="81000">
                  <a:srgbClr val="1170FF"/>
                </a:gs>
                <a:gs pos="100000">
                  <a:srgbClr val="006699"/>
                </a:gs>
              </a:gsLst>
              <a:lin ang="16200000" scaled="0"/>
            </a:gradFill>
          </p:spPr>
          <p:style>
            <a:lnRef idx="0">
              <a:schemeClr val="lt1">
                <a:hueOff val="0"/>
                <a:satOff val="0"/>
                <a:lumOff val="0"/>
                <a:alphaOff val="0"/>
              </a:schemeClr>
            </a:lnRef>
            <a:fillRef idx="3">
              <a:scrgbClr r="0" g="0" b="0"/>
            </a:fillRef>
            <a:effectRef idx="0">
              <a:schemeClr val="accent1">
                <a:alpha val="50000"/>
                <a:hueOff val="0"/>
                <a:satOff val="0"/>
                <a:lumOff val="0"/>
                <a:alphaOff val="0"/>
              </a:schemeClr>
            </a:effectRef>
            <a:fontRef idx="minor">
              <a:schemeClr val="tx1"/>
            </a:fontRef>
          </p:style>
          <p:txBody>
            <a:bodyPr spcFirstLastPara="0" vert="horz" wrap="square" lIns="347633" tIns="357046" rIns="347633" bIns="357046" numCol="1" spcCol="1270" anchor="ctr" anchorCtr="0">
              <a:noAutofit/>
            </a:bodyPr>
            <a:lstStyle/>
            <a:p>
              <a:pPr algn="ctr" defTabSz="711200">
                <a:lnSpc>
                  <a:spcPct val="90000"/>
                </a:lnSpc>
                <a:spcAft>
                  <a:spcPct val="35000"/>
                </a:spcAft>
              </a:pPr>
              <a:r>
                <a:rPr lang="en-GB" sz="1600" dirty="0" smtClean="0">
                  <a:solidFill>
                    <a:srgbClr val="000000"/>
                  </a:solidFill>
                </a:rPr>
                <a:t>SAFETY OUTCOMES</a:t>
              </a:r>
              <a:endParaRPr lang="en-GB" sz="1600" dirty="0">
                <a:solidFill>
                  <a:srgbClr val="000000"/>
                </a:solidFill>
              </a:endParaRPr>
            </a:p>
          </p:txBody>
        </p:sp>
        <p:sp>
          <p:nvSpPr>
            <p:cNvPr id="8" name="Freeform 7"/>
            <p:cNvSpPr/>
            <p:nvPr/>
          </p:nvSpPr>
          <p:spPr>
            <a:xfrm>
              <a:off x="3573173" y="1066800"/>
              <a:ext cx="1997653" cy="1897725"/>
            </a:xfrm>
            <a:custGeom>
              <a:avLst/>
              <a:gdLst>
                <a:gd name="connsiteX0" fmla="*/ 0 w 1997653"/>
                <a:gd name="connsiteY0" fmla="*/ 948863 h 1897725"/>
                <a:gd name="connsiteX1" fmla="*/ 998827 w 1997653"/>
                <a:gd name="connsiteY1" fmla="*/ 0 h 1897725"/>
                <a:gd name="connsiteX2" fmla="*/ 1997654 w 1997653"/>
                <a:gd name="connsiteY2" fmla="*/ 948863 h 1897725"/>
                <a:gd name="connsiteX3" fmla="*/ 998827 w 1997653"/>
                <a:gd name="connsiteY3" fmla="*/ 1897726 h 1897725"/>
                <a:gd name="connsiteX4" fmla="*/ 0 w 1997653"/>
                <a:gd name="connsiteY4" fmla="*/ 948863 h 1897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7653" h="1897725">
                  <a:moveTo>
                    <a:pt x="0" y="948863"/>
                  </a:moveTo>
                  <a:cubicBezTo>
                    <a:pt x="0" y="424820"/>
                    <a:pt x="447190" y="0"/>
                    <a:pt x="998827" y="0"/>
                  </a:cubicBezTo>
                  <a:cubicBezTo>
                    <a:pt x="1550464" y="0"/>
                    <a:pt x="1997654" y="424820"/>
                    <a:pt x="1997654" y="948863"/>
                  </a:cubicBezTo>
                  <a:cubicBezTo>
                    <a:pt x="1997654" y="1472906"/>
                    <a:pt x="1550464" y="1897726"/>
                    <a:pt x="998827" y="1897726"/>
                  </a:cubicBezTo>
                  <a:cubicBezTo>
                    <a:pt x="447190" y="1897726"/>
                    <a:pt x="0" y="1472906"/>
                    <a:pt x="0" y="948863"/>
                  </a:cubicBezTo>
                  <a:close/>
                </a:path>
              </a:pathLst>
            </a:custGeom>
            <a:gradFill rotWithShape="0">
              <a:gsLst>
                <a:gs pos="0">
                  <a:srgbClr val="5E9EFF"/>
                </a:gs>
                <a:gs pos="39999">
                  <a:srgbClr val="85C2FF"/>
                </a:gs>
                <a:gs pos="70000">
                  <a:srgbClr val="C4D6EB"/>
                </a:gs>
                <a:gs pos="100000">
                  <a:srgbClr val="FFEBFA"/>
                </a:gs>
              </a:gsLst>
              <a:lin ang="16200000" scaled="0"/>
            </a:gradFill>
          </p:spPr>
          <p:style>
            <a:lnRef idx="0">
              <a:schemeClr val="lt1">
                <a:hueOff val="0"/>
                <a:satOff val="0"/>
                <a:lumOff val="0"/>
                <a:alphaOff val="0"/>
              </a:schemeClr>
            </a:lnRef>
            <a:fillRef idx="3">
              <a:scrgbClr r="0" g="0" b="0"/>
            </a:fillRef>
            <a:effectRef idx="0">
              <a:schemeClr val="accent1">
                <a:alpha val="50000"/>
                <a:hueOff val="0"/>
                <a:satOff val="0"/>
                <a:lumOff val="0"/>
                <a:alphaOff val="0"/>
              </a:schemeClr>
            </a:effectRef>
            <a:fontRef idx="minor">
              <a:schemeClr val="tx1"/>
            </a:fontRef>
          </p:style>
          <p:txBody>
            <a:bodyPr spcFirstLastPara="0" vert="horz" wrap="square" lIns="307790" tIns="293155" rIns="307790" bIns="293155" numCol="1" spcCol="1270" anchor="ctr" anchorCtr="0">
              <a:noAutofit/>
            </a:bodyPr>
            <a:lstStyle/>
            <a:p>
              <a:pPr algn="ctr" defTabSz="533400">
                <a:lnSpc>
                  <a:spcPct val="90000"/>
                </a:lnSpc>
                <a:spcAft>
                  <a:spcPct val="35000"/>
                </a:spcAft>
              </a:pPr>
              <a:r>
                <a:rPr lang="en-GB" sz="1200" dirty="0">
                  <a:solidFill>
                    <a:srgbClr val="000000"/>
                  </a:solidFill>
                </a:rPr>
                <a:t>Operational </a:t>
              </a:r>
            </a:p>
            <a:p>
              <a:pPr algn="ctr" defTabSz="533400">
                <a:lnSpc>
                  <a:spcPct val="90000"/>
                </a:lnSpc>
                <a:spcAft>
                  <a:spcPct val="35000"/>
                </a:spcAft>
              </a:pPr>
              <a:r>
                <a:rPr lang="en-GB" sz="1200" dirty="0">
                  <a:solidFill>
                    <a:srgbClr val="000000"/>
                  </a:solidFill>
                </a:rPr>
                <a:t>(core processes) </a:t>
              </a:r>
            </a:p>
            <a:p>
              <a:pPr marL="57150" lvl="1" indent="-57150" algn="ctr" defTabSz="400050">
                <a:lnSpc>
                  <a:spcPct val="90000"/>
                </a:lnSpc>
                <a:spcAft>
                  <a:spcPct val="15000"/>
                </a:spcAft>
                <a:buFontTx/>
                <a:buChar char="••"/>
              </a:pPr>
              <a:r>
                <a:rPr lang="en-GB" sz="900" dirty="0">
                  <a:solidFill>
                    <a:srgbClr val="000000"/>
                  </a:solidFill>
                </a:rPr>
                <a:t>Risk 1</a:t>
              </a:r>
            </a:p>
            <a:p>
              <a:pPr marL="57150" lvl="1" indent="-57150" algn="ctr" defTabSz="400050">
                <a:lnSpc>
                  <a:spcPct val="90000"/>
                </a:lnSpc>
                <a:spcAft>
                  <a:spcPct val="15000"/>
                </a:spcAft>
                <a:buFontTx/>
                <a:buChar char="••"/>
              </a:pPr>
              <a:r>
                <a:rPr lang="en-GB" sz="900" dirty="0">
                  <a:solidFill>
                    <a:srgbClr val="000000"/>
                  </a:solidFill>
                </a:rPr>
                <a:t>Risk 2</a:t>
              </a:r>
            </a:p>
            <a:p>
              <a:pPr marL="57150" lvl="1" indent="-57150" algn="ctr" defTabSz="400050">
                <a:lnSpc>
                  <a:spcPct val="90000"/>
                </a:lnSpc>
                <a:spcAft>
                  <a:spcPct val="15000"/>
                </a:spcAft>
                <a:buFontTx/>
                <a:buChar char="••"/>
              </a:pPr>
              <a:r>
                <a:rPr lang="en-GB" sz="900" dirty="0">
                  <a:solidFill>
                    <a:srgbClr val="000000"/>
                  </a:solidFill>
                </a:rPr>
                <a:t>Risk 3</a:t>
              </a:r>
            </a:p>
          </p:txBody>
        </p:sp>
        <p:sp>
          <p:nvSpPr>
            <p:cNvPr id="9" name="Freeform 8"/>
            <p:cNvSpPr/>
            <p:nvPr/>
          </p:nvSpPr>
          <p:spPr>
            <a:xfrm>
              <a:off x="5012747" y="3820058"/>
              <a:ext cx="1997653" cy="1897725"/>
            </a:xfrm>
            <a:custGeom>
              <a:avLst/>
              <a:gdLst>
                <a:gd name="connsiteX0" fmla="*/ 0 w 1997653"/>
                <a:gd name="connsiteY0" fmla="*/ 948863 h 1897725"/>
                <a:gd name="connsiteX1" fmla="*/ 998827 w 1997653"/>
                <a:gd name="connsiteY1" fmla="*/ 0 h 1897725"/>
                <a:gd name="connsiteX2" fmla="*/ 1997654 w 1997653"/>
                <a:gd name="connsiteY2" fmla="*/ 948863 h 1897725"/>
                <a:gd name="connsiteX3" fmla="*/ 998827 w 1997653"/>
                <a:gd name="connsiteY3" fmla="*/ 1897726 h 1897725"/>
                <a:gd name="connsiteX4" fmla="*/ 0 w 1997653"/>
                <a:gd name="connsiteY4" fmla="*/ 948863 h 1897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7653" h="1897725">
                  <a:moveTo>
                    <a:pt x="0" y="948863"/>
                  </a:moveTo>
                  <a:cubicBezTo>
                    <a:pt x="0" y="424820"/>
                    <a:pt x="447190" y="0"/>
                    <a:pt x="998827" y="0"/>
                  </a:cubicBezTo>
                  <a:cubicBezTo>
                    <a:pt x="1550464" y="0"/>
                    <a:pt x="1997654" y="424820"/>
                    <a:pt x="1997654" y="948863"/>
                  </a:cubicBezTo>
                  <a:cubicBezTo>
                    <a:pt x="1997654" y="1472906"/>
                    <a:pt x="1550464" y="1897726"/>
                    <a:pt x="998827" y="1897726"/>
                  </a:cubicBezTo>
                  <a:cubicBezTo>
                    <a:pt x="447190" y="1897726"/>
                    <a:pt x="0" y="1472906"/>
                    <a:pt x="0" y="948863"/>
                  </a:cubicBezTo>
                  <a:close/>
                </a:path>
              </a:pathLst>
            </a:custGeom>
            <a:gradFill rotWithShape="0">
              <a:gsLst>
                <a:gs pos="0">
                  <a:srgbClr val="5E9EFF"/>
                </a:gs>
                <a:gs pos="39999">
                  <a:srgbClr val="85C2FF"/>
                </a:gs>
                <a:gs pos="70000">
                  <a:srgbClr val="C4D6EB"/>
                </a:gs>
                <a:gs pos="100000">
                  <a:srgbClr val="FFEBFA"/>
                </a:gs>
              </a:gsLst>
              <a:lin ang="16200000" scaled="0"/>
            </a:gradFill>
          </p:spPr>
          <p:style>
            <a:lnRef idx="0">
              <a:schemeClr val="lt1">
                <a:hueOff val="0"/>
                <a:satOff val="0"/>
                <a:lumOff val="0"/>
                <a:alphaOff val="0"/>
              </a:schemeClr>
            </a:lnRef>
            <a:fillRef idx="3">
              <a:scrgbClr r="0" g="0" b="0"/>
            </a:fillRef>
            <a:effectRef idx="0">
              <a:schemeClr val="accent1">
                <a:alpha val="50000"/>
                <a:hueOff val="0"/>
                <a:satOff val="0"/>
                <a:lumOff val="0"/>
                <a:alphaOff val="0"/>
              </a:schemeClr>
            </a:effectRef>
            <a:fontRef idx="minor">
              <a:schemeClr val="tx1"/>
            </a:fontRef>
          </p:style>
          <p:txBody>
            <a:bodyPr spcFirstLastPara="0" vert="horz" wrap="square" lIns="307790" tIns="293155" rIns="307790" bIns="293155" numCol="1" spcCol="1270" anchor="ctr" anchorCtr="0">
              <a:noAutofit/>
            </a:bodyPr>
            <a:lstStyle/>
            <a:p>
              <a:pPr algn="ctr" defTabSz="533400">
                <a:lnSpc>
                  <a:spcPct val="90000"/>
                </a:lnSpc>
                <a:spcAft>
                  <a:spcPct val="35000"/>
                </a:spcAft>
              </a:pPr>
              <a:r>
                <a:rPr lang="en-GB" sz="1200" dirty="0">
                  <a:solidFill>
                    <a:srgbClr val="000000"/>
                  </a:solidFill>
                </a:rPr>
                <a:t>Systemic</a:t>
              </a:r>
            </a:p>
            <a:p>
              <a:pPr marL="57150" lvl="1" indent="-57150" defTabSz="400050">
                <a:lnSpc>
                  <a:spcPct val="90000"/>
                </a:lnSpc>
                <a:spcAft>
                  <a:spcPct val="15000"/>
                </a:spcAft>
                <a:buFontTx/>
                <a:buChar char="••"/>
              </a:pPr>
              <a:r>
                <a:rPr lang="en-GB" sz="900" dirty="0">
                  <a:solidFill>
                    <a:srgbClr val="000000"/>
                  </a:solidFill>
                </a:rPr>
                <a:t>support processes</a:t>
              </a:r>
            </a:p>
            <a:p>
              <a:pPr marL="57150" lvl="1" indent="-57150" defTabSz="400050">
                <a:lnSpc>
                  <a:spcPct val="90000"/>
                </a:lnSpc>
                <a:spcAft>
                  <a:spcPct val="15000"/>
                </a:spcAft>
                <a:buFontTx/>
                <a:buChar char="••"/>
              </a:pPr>
              <a:r>
                <a:rPr lang="en-GB" sz="900" dirty="0" smtClean="0">
                  <a:solidFill>
                    <a:srgbClr val="000000"/>
                  </a:solidFill>
                </a:rPr>
                <a:t>reporting system</a:t>
              </a:r>
              <a:endParaRPr lang="en-GB" sz="900" dirty="0">
                <a:solidFill>
                  <a:srgbClr val="000000"/>
                </a:solidFill>
              </a:endParaRPr>
            </a:p>
            <a:p>
              <a:pPr marL="57150" lvl="1" indent="-57150" defTabSz="400050">
                <a:lnSpc>
                  <a:spcPct val="90000"/>
                </a:lnSpc>
                <a:spcAft>
                  <a:spcPct val="15000"/>
                </a:spcAft>
                <a:buFontTx/>
                <a:buChar char="••"/>
              </a:pPr>
              <a:r>
                <a:rPr lang="en-GB" sz="900" dirty="0">
                  <a:solidFill>
                    <a:srgbClr val="000000"/>
                  </a:solidFill>
                </a:rPr>
                <a:t>qualification &amp; training </a:t>
              </a:r>
            </a:p>
            <a:p>
              <a:pPr marL="57150" lvl="1" indent="-57150" defTabSz="400050">
                <a:lnSpc>
                  <a:spcPct val="90000"/>
                </a:lnSpc>
                <a:spcAft>
                  <a:spcPct val="15000"/>
                </a:spcAft>
                <a:buFontTx/>
                <a:buChar char="••"/>
              </a:pPr>
              <a:r>
                <a:rPr lang="en-GB" sz="900" b="0" dirty="0" smtClean="0">
                  <a:solidFill>
                    <a:srgbClr val="000000"/>
                  </a:solidFill>
                </a:rPr>
                <a:t>compliance management</a:t>
              </a:r>
              <a:endParaRPr lang="en-GB" sz="900" b="0" dirty="0">
                <a:solidFill>
                  <a:srgbClr val="000000"/>
                </a:solidFill>
              </a:endParaRPr>
            </a:p>
            <a:p>
              <a:pPr marL="57150" lvl="1" indent="-57150" defTabSz="400050">
                <a:lnSpc>
                  <a:spcPct val="90000"/>
                </a:lnSpc>
                <a:spcAft>
                  <a:spcPct val="15000"/>
                </a:spcAft>
                <a:buFontTx/>
                <a:buChar char="••"/>
              </a:pPr>
              <a:r>
                <a:rPr lang="en-GB" sz="900" dirty="0">
                  <a:solidFill>
                    <a:srgbClr val="000000"/>
                  </a:solidFill>
                </a:rPr>
                <a:t>etc...</a:t>
              </a:r>
            </a:p>
          </p:txBody>
        </p:sp>
        <p:sp>
          <p:nvSpPr>
            <p:cNvPr id="10" name="Freeform 9"/>
            <p:cNvSpPr/>
            <p:nvPr/>
          </p:nvSpPr>
          <p:spPr>
            <a:xfrm>
              <a:off x="2069958" y="3820058"/>
              <a:ext cx="1997653" cy="1897725"/>
            </a:xfrm>
            <a:custGeom>
              <a:avLst/>
              <a:gdLst>
                <a:gd name="connsiteX0" fmla="*/ 0 w 1997653"/>
                <a:gd name="connsiteY0" fmla="*/ 948863 h 1897725"/>
                <a:gd name="connsiteX1" fmla="*/ 998827 w 1997653"/>
                <a:gd name="connsiteY1" fmla="*/ 0 h 1897725"/>
                <a:gd name="connsiteX2" fmla="*/ 1997654 w 1997653"/>
                <a:gd name="connsiteY2" fmla="*/ 948863 h 1897725"/>
                <a:gd name="connsiteX3" fmla="*/ 998827 w 1997653"/>
                <a:gd name="connsiteY3" fmla="*/ 1897726 h 1897725"/>
                <a:gd name="connsiteX4" fmla="*/ 0 w 1997653"/>
                <a:gd name="connsiteY4" fmla="*/ 948863 h 1897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7653" h="1897725">
                  <a:moveTo>
                    <a:pt x="0" y="948863"/>
                  </a:moveTo>
                  <a:cubicBezTo>
                    <a:pt x="0" y="424820"/>
                    <a:pt x="447190" y="0"/>
                    <a:pt x="998827" y="0"/>
                  </a:cubicBezTo>
                  <a:cubicBezTo>
                    <a:pt x="1550464" y="0"/>
                    <a:pt x="1997654" y="424820"/>
                    <a:pt x="1997654" y="948863"/>
                  </a:cubicBezTo>
                  <a:cubicBezTo>
                    <a:pt x="1997654" y="1472906"/>
                    <a:pt x="1550464" y="1897726"/>
                    <a:pt x="998827" y="1897726"/>
                  </a:cubicBezTo>
                  <a:cubicBezTo>
                    <a:pt x="447190" y="1897726"/>
                    <a:pt x="0" y="1472906"/>
                    <a:pt x="0" y="948863"/>
                  </a:cubicBezTo>
                  <a:close/>
                </a:path>
              </a:pathLst>
            </a:custGeom>
            <a:gradFill rotWithShape="0">
              <a:gsLst>
                <a:gs pos="0">
                  <a:srgbClr val="5E9EFF"/>
                </a:gs>
                <a:gs pos="39999">
                  <a:srgbClr val="85C2FF"/>
                </a:gs>
                <a:gs pos="70000">
                  <a:srgbClr val="C4D6EB"/>
                </a:gs>
                <a:gs pos="100000">
                  <a:srgbClr val="FFEBFA"/>
                </a:gs>
              </a:gsLst>
              <a:lin ang="16200000" scaled="0"/>
            </a:gradFill>
          </p:spPr>
          <p:style>
            <a:lnRef idx="0">
              <a:schemeClr val="lt1">
                <a:hueOff val="0"/>
                <a:satOff val="0"/>
                <a:lumOff val="0"/>
                <a:alphaOff val="0"/>
              </a:schemeClr>
            </a:lnRef>
            <a:fillRef idx="3">
              <a:scrgbClr r="0" g="0" b="0"/>
            </a:fillRef>
            <a:effectRef idx="0">
              <a:schemeClr val="accent1">
                <a:alpha val="50000"/>
                <a:hueOff val="0"/>
                <a:satOff val="0"/>
                <a:lumOff val="0"/>
                <a:alphaOff val="0"/>
              </a:schemeClr>
            </a:effectRef>
            <a:fontRef idx="minor">
              <a:schemeClr val="tx1"/>
            </a:fontRef>
          </p:style>
          <p:txBody>
            <a:bodyPr spcFirstLastPara="0" vert="horz" wrap="square" lIns="307790" tIns="293155" rIns="307790" bIns="293155" numCol="1" spcCol="1270" anchor="ctr" anchorCtr="0">
              <a:noAutofit/>
            </a:bodyPr>
            <a:lstStyle/>
            <a:p>
              <a:pPr algn="ctr" defTabSz="533400">
                <a:lnSpc>
                  <a:spcPct val="90000"/>
                </a:lnSpc>
                <a:spcAft>
                  <a:spcPct val="35000"/>
                </a:spcAft>
              </a:pPr>
              <a:r>
                <a:rPr lang="en-GB" sz="1200" dirty="0">
                  <a:solidFill>
                    <a:srgbClr val="000000"/>
                  </a:solidFill>
                </a:rPr>
                <a:t>Impact of external factors</a:t>
              </a:r>
            </a:p>
            <a:p>
              <a:pPr marL="57150" lvl="1" indent="-57150" defTabSz="400050">
                <a:lnSpc>
                  <a:spcPct val="90000"/>
                </a:lnSpc>
                <a:spcAft>
                  <a:spcPct val="15000"/>
                </a:spcAft>
                <a:buFontTx/>
                <a:buChar char="••"/>
              </a:pPr>
              <a:r>
                <a:rPr lang="en-GB" sz="900" dirty="0">
                  <a:solidFill>
                    <a:srgbClr val="000000"/>
                  </a:solidFill>
                </a:rPr>
                <a:t>competition</a:t>
              </a:r>
            </a:p>
            <a:p>
              <a:pPr marL="57150" lvl="1" indent="-57150" defTabSz="400050">
                <a:lnSpc>
                  <a:spcPct val="90000"/>
                </a:lnSpc>
                <a:spcAft>
                  <a:spcPct val="15000"/>
                </a:spcAft>
                <a:buFontTx/>
                <a:buChar char="••"/>
              </a:pPr>
              <a:r>
                <a:rPr lang="en-GB" sz="900" dirty="0">
                  <a:solidFill>
                    <a:srgbClr val="000000"/>
                  </a:solidFill>
                </a:rPr>
                <a:t>new technologies</a:t>
              </a:r>
            </a:p>
            <a:p>
              <a:pPr marL="57150" lvl="1" indent="-57150" defTabSz="400050">
                <a:lnSpc>
                  <a:spcPct val="90000"/>
                </a:lnSpc>
                <a:spcAft>
                  <a:spcPct val="15000"/>
                </a:spcAft>
                <a:buFontTx/>
                <a:buChar char="••"/>
              </a:pPr>
              <a:r>
                <a:rPr lang="en-GB" sz="900" dirty="0">
                  <a:solidFill>
                    <a:srgbClr val="000000"/>
                  </a:solidFill>
                </a:rPr>
                <a:t>changes in regulations</a:t>
              </a:r>
            </a:p>
            <a:p>
              <a:pPr marL="57150" lvl="1" indent="-57150" defTabSz="400050">
                <a:lnSpc>
                  <a:spcPct val="90000"/>
                </a:lnSpc>
                <a:spcAft>
                  <a:spcPct val="15000"/>
                </a:spcAft>
                <a:buFontTx/>
                <a:buChar char="••"/>
              </a:pPr>
              <a:r>
                <a:rPr lang="en-GB" sz="900" dirty="0">
                  <a:solidFill>
                    <a:srgbClr val="000000"/>
                  </a:solidFill>
                </a:rPr>
                <a:t>etc... </a:t>
              </a:r>
            </a:p>
          </p:txBody>
        </p:sp>
      </p:grpSp>
      <p:sp>
        <p:nvSpPr>
          <p:cNvPr id="2" name="Title 1"/>
          <p:cNvSpPr>
            <a:spLocks noGrp="1"/>
          </p:cNvSpPr>
          <p:nvPr>
            <p:ph type="title"/>
          </p:nvPr>
        </p:nvSpPr>
        <p:spPr>
          <a:xfrm>
            <a:off x="0" y="381000"/>
            <a:ext cx="8839200" cy="822325"/>
          </a:xfrm>
        </p:spPr>
        <p:txBody>
          <a:bodyPr/>
          <a:lstStyle/>
          <a:p>
            <a:r>
              <a:rPr lang="en-US" sz="2400" dirty="0" smtClean="0"/>
              <a:t>‘Components’ of Safety </a:t>
            </a:r>
            <a:r>
              <a:rPr lang="en-US" sz="2400" dirty="0"/>
              <a:t>P</a:t>
            </a:r>
            <a:r>
              <a:rPr lang="en-US" sz="2400" dirty="0" smtClean="0"/>
              <a:t>erformance</a:t>
            </a:r>
            <a:endParaRPr lang="en-US" sz="2400" dirty="0"/>
          </a:p>
        </p:txBody>
      </p:sp>
      <p:sp>
        <p:nvSpPr>
          <p:cNvPr id="3" name="TextBox 2"/>
          <p:cNvSpPr txBox="1"/>
          <p:nvPr/>
        </p:nvSpPr>
        <p:spPr>
          <a:xfrm>
            <a:off x="237067" y="4107200"/>
            <a:ext cx="1676400" cy="1323439"/>
          </a:xfrm>
          <a:prstGeom prst="rect">
            <a:avLst/>
          </a:prstGeom>
          <a:noFill/>
        </p:spPr>
        <p:txBody>
          <a:bodyPr wrap="square" rtlCol="0">
            <a:spAutoFit/>
          </a:bodyPr>
          <a:lstStyle/>
          <a:p>
            <a:pPr algn="ctr"/>
            <a:r>
              <a:rPr lang="en-GB" sz="1000" b="0" dirty="0"/>
              <a:t>m</a:t>
            </a:r>
            <a:r>
              <a:rPr lang="en-GB" sz="1000" b="0" dirty="0" smtClean="0"/>
              <a:t>easures </a:t>
            </a:r>
            <a:r>
              <a:rPr lang="en-GB" sz="1000" b="0" dirty="0"/>
              <a:t>also need to address how external factors may influence </a:t>
            </a:r>
            <a:r>
              <a:rPr lang="en-GB" sz="1000" b="0" dirty="0" smtClean="0"/>
              <a:t>enabling </a:t>
            </a:r>
            <a:r>
              <a:rPr lang="en-GB" sz="1000" b="0" dirty="0"/>
              <a:t>elements, risk controls and barriers or how these controls and barriers influence each other</a:t>
            </a:r>
            <a:endParaRPr lang="en-GB" sz="1000" b="0" dirty="0"/>
          </a:p>
        </p:txBody>
      </p:sp>
      <p:sp>
        <p:nvSpPr>
          <p:cNvPr id="11" name="TextBox 10"/>
          <p:cNvSpPr txBox="1"/>
          <p:nvPr/>
        </p:nvSpPr>
        <p:spPr>
          <a:xfrm>
            <a:off x="7467600" y="4338033"/>
            <a:ext cx="1676400" cy="861774"/>
          </a:xfrm>
          <a:prstGeom prst="rect">
            <a:avLst/>
          </a:prstGeom>
          <a:noFill/>
        </p:spPr>
        <p:txBody>
          <a:bodyPr wrap="square" rtlCol="0">
            <a:spAutoFit/>
          </a:bodyPr>
          <a:lstStyle/>
          <a:p>
            <a:pPr algn="ctr"/>
            <a:r>
              <a:rPr lang="en-GB" sz="1000" b="0" dirty="0" smtClean="0"/>
              <a:t>focus </a:t>
            </a:r>
            <a:r>
              <a:rPr lang="en-GB" sz="1000" b="0" dirty="0"/>
              <a:t>on </a:t>
            </a:r>
            <a:r>
              <a:rPr lang="en-GB" sz="1000" b="0" dirty="0" smtClean="0"/>
              <a:t>system features  </a:t>
            </a:r>
            <a:r>
              <a:rPr lang="en-GB" sz="1000" b="0" dirty="0"/>
              <a:t>intended to ensure safe outcomes </a:t>
            </a:r>
            <a:r>
              <a:rPr lang="en-GB" sz="1000" b="0" dirty="0" smtClean="0"/>
              <a:t>(organizational </a:t>
            </a:r>
            <a:r>
              <a:rPr lang="en-GB" sz="1000" b="0" dirty="0"/>
              <a:t>enablers of </a:t>
            </a:r>
            <a:r>
              <a:rPr lang="en-GB" sz="1000" b="0" dirty="0" smtClean="0"/>
              <a:t>safety outcomes)</a:t>
            </a:r>
            <a:endParaRPr lang="en-GB" sz="1000" b="0" dirty="0"/>
          </a:p>
        </p:txBody>
      </p:sp>
      <p:sp>
        <p:nvSpPr>
          <p:cNvPr id="12" name="TextBox 11"/>
          <p:cNvSpPr txBox="1"/>
          <p:nvPr/>
        </p:nvSpPr>
        <p:spPr>
          <a:xfrm>
            <a:off x="6781800" y="1203339"/>
            <a:ext cx="1676400" cy="861774"/>
          </a:xfrm>
          <a:prstGeom prst="rect">
            <a:avLst/>
          </a:prstGeom>
          <a:noFill/>
        </p:spPr>
        <p:txBody>
          <a:bodyPr wrap="square" rtlCol="0">
            <a:spAutoFit/>
          </a:bodyPr>
          <a:lstStyle/>
          <a:p>
            <a:pPr algn="ctr"/>
            <a:r>
              <a:rPr lang="en-GB" sz="1000" b="0" dirty="0"/>
              <a:t>focus </a:t>
            </a:r>
            <a:r>
              <a:rPr lang="en-GB" sz="1000" b="0" dirty="0"/>
              <a:t>on the main risks in operations that need to be addressed (the things that may cause ‘your next accident</a:t>
            </a:r>
            <a:r>
              <a:rPr lang="en-GB" sz="1000" b="0" dirty="0" smtClean="0"/>
              <a:t>’)</a:t>
            </a:r>
            <a:endParaRPr lang="en-GB" sz="1000" b="0" dirty="0"/>
          </a:p>
        </p:txBody>
      </p:sp>
      <p:sp>
        <p:nvSpPr>
          <p:cNvPr id="5" name="TextBox 4"/>
          <p:cNvSpPr txBox="1"/>
          <p:nvPr/>
        </p:nvSpPr>
        <p:spPr>
          <a:xfrm>
            <a:off x="2209800" y="2514600"/>
            <a:ext cx="1206640" cy="861774"/>
          </a:xfrm>
          <a:prstGeom prst="rect">
            <a:avLst/>
          </a:prstGeom>
          <a:noFill/>
        </p:spPr>
        <p:txBody>
          <a:bodyPr wrap="square" rtlCol="0">
            <a:spAutoFit/>
          </a:bodyPr>
          <a:lstStyle/>
          <a:p>
            <a:pPr algn="ctr"/>
            <a:r>
              <a:rPr lang="en-GB" sz="1800" dirty="0">
                <a:solidFill>
                  <a:schemeClr val="bg1"/>
                </a:solidFill>
              </a:rPr>
              <a:t>Safety Culture</a:t>
            </a:r>
          </a:p>
          <a:p>
            <a:pPr algn="ctr"/>
            <a:endParaRPr lang="en-GB" dirty="0"/>
          </a:p>
        </p:txBody>
      </p:sp>
    </p:spTree>
    <p:extLst>
      <p:ext uri="{BB962C8B-B14F-4D97-AF65-F5344CB8AC3E}">
        <p14:creationId xmlns:p14="http://schemas.microsoft.com/office/powerpoint/2010/main" val="4224785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smtClean="0"/>
              <a:t>Why Measuring Safety Performance?</a:t>
            </a:r>
            <a:endParaRPr lang="en-US" sz="2400" dirty="0"/>
          </a:p>
        </p:txBody>
      </p:sp>
      <p:sp>
        <p:nvSpPr>
          <p:cNvPr id="14" name="Rectangle 13"/>
          <p:cNvSpPr/>
          <p:nvPr/>
        </p:nvSpPr>
        <p:spPr>
          <a:xfrm>
            <a:off x="609600" y="1726120"/>
            <a:ext cx="8229600" cy="57960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Freeform 14"/>
          <p:cNvSpPr/>
          <p:nvPr/>
        </p:nvSpPr>
        <p:spPr>
          <a:xfrm>
            <a:off x="1009828" y="1386640"/>
            <a:ext cx="7826718" cy="678960"/>
          </a:xfrm>
          <a:custGeom>
            <a:avLst/>
            <a:gdLst>
              <a:gd name="connsiteX0" fmla="*/ 0 w 7826718"/>
              <a:gd name="connsiteY0" fmla="*/ 113162 h 678960"/>
              <a:gd name="connsiteX1" fmla="*/ 113162 w 7826718"/>
              <a:gd name="connsiteY1" fmla="*/ 0 h 678960"/>
              <a:gd name="connsiteX2" fmla="*/ 7713556 w 7826718"/>
              <a:gd name="connsiteY2" fmla="*/ 0 h 678960"/>
              <a:gd name="connsiteX3" fmla="*/ 7826718 w 7826718"/>
              <a:gd name="connsiteY3" fmla="*/ 113162 h 678960"/>
              <a:gd name="connsiteX4" fmla="*/ 7826718 w 7826718"/>
              <a:gd name="connsiteY4" fmla="*/ 565798 h 678960"/>
              <a:gd name="connsiteX5" fmla="*/ 7713556 w 7826718"/>
              <a:gd name="connsiteY5" fmla="*/ 678960 h 678960"/>
              <a:gd name="connsiteX6" fmla="*/ 113162 w 7826718"/>
              <a:gd name="connsiteY6" fmla="*/ 678960 h 678960"/>
              <a:gd name="connsiteX7" fmla="*/ 0 w 7826718"/>
              <a:gd name="connsiteY7" fmla="*/ 565798 h 678960"/>
              <a:gd name="connsiteX8" fmla="*/ 0 w 7826718"/>
              <a:gd name="connsiteY8" fmla="*/ 113162 h 678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6718" h="678960">
                <a:moveTo>
                  <a:pt x="0" y="113162"/>
                </a:moveTo>
                <a:cubicBezTo>
                  <a:pt x="0" y="50664"/>
                  <a:pt x="50664" y="0"/>
                  <a:pt x="113162" y="0"/>
                </a:cubicBezTo>
                <a:lnTo>
                  <a:pt x="7713556" y="0"/>
                </a:lnTo>
                <a:cubicBezTo>
                  <a:pt x="7776054" y="0"/>
                  <a:pt x="7826718" y="50664"/>
                  <a:pt x="7826718" y="113162"/>
                </a:cubicBezTo>
                <a:lnTo>
                  <a:pt x="7826718" y="565798"/>
                </a:lnTo>
                <a:cubicBezTo>
                  <a:pt x="7826718" y="628296"/>
                  <a:pt x="7776054" y="678960"/>
                  <a:pt x="7713556" y="678960"/>
                </a:cubicBezTo>
                <a:lnTo>
                  <a:pt x="113162" y="678960"/>
                </a:lnTo>
                <a:cubicBezTo>
                  <a:pt x="50664" y="678960"/>
                  <a:pt x="0" y="628296"/>
                  <a:pt x="0" y="565798"/>
                </a:cubicBezTo>
                <a:lnTo>
                  <a:pt x="0" y="1131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0886" tIns="33144" rIns="250886" bIns="33144" numCol="1" spcCol="1270" anchor="ctr" anchorCtr="0">
            <a:noAutofit/>
          </a:bodyPr>
          <a:lstStyle/>
          <a:p>
            <a:pPr defTabSz="800100">
              <a:lnSpc>
                <a:spcPct val="90000"/>
              </a:lnSpc>
              <a:spcAft>
                <a:spcPct val="35000"/>
              </a:spcAft>
            </a:pPr>
            <a:r>
              <a:rPr lang="en-US" sz="1800" b="0" dirty="0" smtClean="0">
                <a:solidFill>
                  <a:srgbClr val="333399">
                    <a:lumMod val="75000"/>
                  </a:srgbClr>
                </a:solidFill>
              </a:rPr>
              <a:t>You can’t manage what you can’t measure (</a:t>
            </a:r>
            <a:r>
              <a:rPr lang="en-US" sz="1800" b="0" dirty="0" err="1" smtClean="0">
                <a:solidFill>
                  <a:srgbClr val="333399">
                    <a:lumMod val="75000"/>
                  </a:srgbClr>
                </a:solidFill>
              </a:rPr>
              <a:t>Drucker</a:t>
            </a:r>
            <a:r>
              <a:rPr lang="en-US" sz="1800" b="0" dirty="0" smtClean="0">
                <a:solidFill>
                  <a:srgbClr val="333399">
                    <a:lumMod val="75000"/>
                  </a:srgbClr>
                </a:solidFill>
              </a:rPr>
              <a:t>).</a:t>
            </a:r>
            <a:endParaRPr lang="en-GB" sz="1800" b="0" dirty="0">
              <a:solidFill>
                <a:srgbClr val="333399">
                  <a:lumMod val="75000"/>
                </a:srgbClr>
              </a:solidFill>
            </a:endParaRPr>
          </a:p>
        </p:txBody>
      </p:sp>
      <p:sp>
        <p:nvSpPr>
          <p:cNvPr id="16" name="Freeform 15"/>
          <p:cNvSpPr/>
          <p:nvPr/>
        </p:nvSpPr>
        <p:spPr>
          <a:xfrm>
            <a:off x="609600" y="2769400"/>
            <a:ext cx="8229600" cy="869400"/>
          </a:xfrm>
          <a:custGeom>
            <a:avLst/>
            <a:gdLst>
              <a:gd name="connsiteX0" fmla="*/ 0 w 8229600"/>
              <a:gd name="connsiteY0" fmla="*/ 0 h 869400"/>
              <a:gd name="connsiteX1" fmla="*/ 8229600 w 8229600"/>
              <a:gd name="connsiteY1" fmla="*/ 0 h 869400"/>
              <a:gd name="connsiteX2" fmla="*/ 8229600 w 8229600"/>
              <a:gd name="connsiteY2" fmla="*/ 869400 h 869400"/>
              <a:gd name="connsiteX3" fmla="*/ 0 w 8229600"/>
              <a:gd name="connsiteY3" fmla="*/ 869400 h 869400"/>
              <a:gd name="connsiteX4" fmla="*/ 0 w 8229600"/>
              <a:gd name="connsiteY4" fmla="*/ 0 h 869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29600" h="869400">
                <a:moveTo>
                  <a:pt x="0" y="0"/>
                </a:moveTo>
                <a:lnTo>
                  <a:pt x="8229600" y="0"/>
                </a:lnTo>
                <a:lnTo>
                  <a:pt x="8229600" y="869400"/>
                </a:lnTo>
                <a:lnTo>
                  <a:pt x="0" y="869400"/>
                </a:lnTo>
                <a:lnTo>
                  <a:pt x="0" y="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38708" tIns="479044" rIns="638708" bIns="128016" numCol="1" spcCol="1270" anchor="t" anchorCtr="0">
            <a:noAutofit/>
          </a:bodyPr>
          <a:lstStyle/>
          <a:p>
            <a:pPr marL="171450" lvl="1" indent="-171450" defTabSz="800100">
              <a:lnSpc>
                <a:spcPct val="90000"/>
              </a:lnSpc>
              <a:spcAft>
                <a:spcPct val="15000"/>
              </a:spcAft>
              <a:buFontTx/>
              <a:buChar char="••"/>
            </a:pPr>
            <a:r>
              <a:rPr lang="en-US" sz="1800" dirty="0" smtClean="0">
                <a:solidFill>
                  <a:srgbClr val="333399">
                    <a:lumMod val="75000"/>
                  </a:srgbClr>
                </a:solidFill>
              </a:rPr>
              <a:t>but…</a:t>
            </a:r>
          </a:p>
        </p:txBody>
      </p:sp>
      <p:sp>
        <p:nvSpPr>
          <p:cNvPr id="17" name="Freeform 16"/>
          <p:cNvSpPr/>
          <p:nvPr/>
        </p:nvSpPr>
        <p:spPr>
          <a:xfrm>
            <a:off x="1009828" y="2429920"/>
            <a:ext cx="7826718" cy="678960"/>
          </a:xfrm>
          <a:custGeom>
            <a:avLst/>
            <a:gdLst>
              <a:gd name="connsiteX0" fmla="*/ 0 w 7826718"/>
              <a:gd name="connsiteY0" fmla="*/ 113162 h 678960"/>
              <a:gd name="connsiteX1" fmla="*/ 113162 w 7826718"/>
              <a:gd name="connsiteY1" fmla="*/ 0 h 678960"/>
              <a:gd name="connsiteX2" fmla="*/ 7713556 w 7826718"/>
              <a:gd name="connsiteY2" fmla="*/ 0 h 678960"/>
              <a:gd name="connsiteX3" fmla="*/ 7826718 w 7826718"/>
              <a:gd name="connsiteY3" fmla="*/ 113162 h 678960"/>
              <a:gd name="connsiteX4" fmla="*/ 7826718 w 7826718"/>
              <a:gd name="connsiteY4" fmla="*/ 565798 h 678960"/>
              <a:gd name="connsiteX5" fmla="*/ 7713556 w 7826718"/>
              <a:gd name="connsiteY5" fmla="*/ 678960 h 678960"/>
              <a:gd name="connsiteX6" fmla="*/ 113162 w 7826718"/>
              <a:gd name="connsiteY6" fmla="*/ 678960 h 678960"/>
              <a:gd name="connsiteX7" fmla="*/ 0 w 7826718"/>
              <a:gd name="connsiteY7" fmla="*/ 565798 h 678960"/>
              <a:gd name="connsiteX8" fmla="*/ 0 w 7826718"/>
              <a:gd name="connsiteY8" fmla="*/ 113162 h 678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6718" h="678960">
                <a:moveTo>
                  <a:pt x="0" y="113162"/>
                </a:moveTo>
                <a:cubicBezTo>
                  <a:pt x="0" y="50664"/>
                  <a:pt x="50664" y="0"/>
                  <a:pt x="113162" y="0"/>
                </a:cubicBezTo>
                <a:lnTo>
                  <a:pt x="7713556" y="0"/>
                </a:lnTo>
                <a:cubicBezTo>
                  <a:pt x="7776054" y="0"/>
                  <a:pt x="7826718" y="50664"/>
                  <a:pt x="7826718" y="113162"/>
                </a:cubicBezTo>
                <a:lnTo>
                  <a:pt x="7826718" y="565798"/>
                </a:lnTo>
                <a:cubicBezTo>
                  <a:pt x="7826718" y="628296"/>
                  <a:pt x="7776054" y="678960"/>
                  <a:pt x="7713556" y="678960"/>
                </a:cubicBezTo>
                <a:lnTo>
                  <a:pt x="113162" y="678960"/>
                </a:lnTo>
                <a:cubicBezTo>
                  <a:pt x="50664" y="678960"/>
                  <a:pt x="0" y="628296"/>
                  <a:pt x="0" y="565798"/>
                </a:cubicBezTo>
                <a:lnTo>
                  <a:pt x="0" y="1131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0886" tIns="33144" rIns="250886" bIns="33144" numCol="1" spcCol="1270" anchor="ctr" anchorCtr="0">
            <a:noAutofit/>
          </a:bodyPr>
          <a:lstStyle/>
          <a:p>
            <a:pPr defTabSz="800100">
              <a:lnSpc>
                <a:spcPct val="90000"/>
              </a:lnSpc>
              <a:spcAft>
                <a:spcPct val="35000"/>
              </a:spcAft>
            </a:pPr>
            <a:r>
              <a:rPr lang="en-US" sz="1800" b="0" dirty="0" smtClean="0">
                <a:solidFill>
                  <a:srgbClr val="333399">
                    <a:lumMod val="75000"/>
                  </a:srgbClr>
                </a:solidFill>
              </a:rPr>
              <a:t>What gets measured gets managed.</a:t>
            </a:r>
          </a:p>
        </p:txBody>
      </p:sp>
      <p:sp>
        <p:nvSpPr>
          <p:cNvPr id="18" name="Rectangle 17"/>
          <p:cNvSpPr/>
          <p:nvPr/>
        </p:nvSpPr>
        <p:spPr>
          <a:xfrm>
            <a:off x="609600" y="4102480"/>
            <a:ext cx="8229600" cy="57960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Freeform 18"/>
          <p:cNvSpPr/>
          <p:nvPr/>
        </p:nvSpPr>
        <p:spPr>
          <a:xfrm>
            <a:off x="1009828" y="3763000"/>
            <a:ext cx="7826718" cy="678960"/>
          </a:xfrm>
          <a:custGeom>
            <a:avLst/>
            <a:gdLst>
              <a:gd name="connsiteX0" fmla="*/ 0 w 7826718"/>
              <a:gd name="connsiteY0" fmla="*/ 113162 h 678960"/>
              <a:gd name="connsiteX1" fmla="*/ 113162 w 7826718"/>
              <a:gd name="connsiteY1" fmla="*/ 0 h 678960"/>
              <a:gd name="connsiteX2" fmla="*/ 7713556 w 7826718"/>
              <a:gd name="connsiteY2" fmla="*/ 0 h 678960"/>
              <a:gd name="connsiteX3" fmla="*/ 7826718 w 7826718"/>
              <a:gd name="connsiteY3" fmla="*/ 113162 h 678960"/>
              <a:gd name="connsiteX4" fmla="*/ 7826718 w 7826718"/>
              <a:gd name="connsiteY4" fmla="*/ 565798 h 678960"/>
              <a:gd name="connsiteX5" fmla="*/ 7713556 w 7826718"/>
              <a:gd name="connsiteY5" fmla="*/ 678960 h 678960"/>
              <a:gd name="connsiteX6" fmla="*/ 113162 w 7826718"/>
              <a:gd name="connsiteY6" fmla="*/ 678960 h 678960"/>
              <a:gd name="connsiteX7" fmla="*/ 0 w 7826718"/>
              <a:gd name="connsiteY7" fmla="*/ 565798 h 678960"/>
              <a:gd name="connsiteX8" fmla="*/ 0 w 7826718"/>
              <a:gd name="connsiteY8" fmla="*/ 113162 h 678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6718" h="678960">
                <a:moveTo>
                  <a:pt x="0" y="113162"/>
                </a:moveTo>
                <a:cubicBezTo>
                  <a:pt x="0" y="50664"/>
                  <a:pt x="50664" y="0"/>
                  <a:pt x="113162" y="0"/>
                </a:cubicBezTo>
                <a:lnTo>
                  <a:pt x="7713556" y="0"/>
                </a:lnTo>
                <a:cubicBezTo>
                  <a:pt x="7776054" y="0"/>
                  <a:pt x="7826718" y="50664"/>
                  <a:pt x="7826718" y="113162"/>
                </a:cubicBezTo>
                <a:lnTo>
                  <a:pt x="7826718" y="565798"/>
                </a:lnTo>
                <a:cubicBezTo>
                  <a:pt x="7826718" y="628296"/>
                  <a:pt x="7776054" y="678960"/>
                  <a:pt x="7713556" y="678960"/>
                </a:cubicBezTo>
                <a:lnTo>
                  <a:pt x="113162" y="678960"/>
                </a:lnTo>
                <a:cubicBezTo>
                  <a:pt x="50664" y="678960"/>
                  <a:pt x="0" y="628296"/>
                  <a:pt x="0" y="565798"/>
                </a:cubicBezTo>
                <a:lnTo>
                  <a:pt x="0" y="1131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0886" tIns="33144" rIns="250886" bIns="33144" numCol="1" spcCol="1270" anchor="ctr" anchorCtr="0">
            <a:noAutofit/>
          </a:bodyPr>
          <a:lstStyle/>
          <a:p>
            <a:pPr defTabSz="800100">
              <a:lnSpc>
                <a:spcPct val="90000"/>
              </a:lnSpc>
              <a:spcAft>
                <a:spcPct val="35000"/>
              </a:spcAft>
            </a:pPr>
            <a:r>
              <a:rPr lang="en-US" sz="1800" b="0" dirty="0" smtClean="0">
                <a:solidFill>
                  <a:srgbClr val="333399">
                    <a:lumMod val="75000"/>
                  </a:srgbClr>
                </a:solidFill>
              </a:rPr>
              <a:t>If you measure the wrong things, you’ll manage the wrong things.</a:t>
            </a:r>
          </a:p>
        </p:txBody>
      </p:sp>
      <p:sp>
        <p:nvSpPr>
          <p:cNvPr id="20" name="Rectangle 19"/>
          <p:cNvSpPr/>
          <p:nvPr/>
        </p:nvSpPr>
        <p:spPr>
          <a:xfrm>
            <a:off x="609600" y="5145760"/>
            <a:ext cx="8229600" cy="57960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Freeform 20"/>
          <p:cNvSpPr/>
          <p:nvPr/>
        </p:nvSpPr>
        <p:spPr>
          <a:xfrm>
            <a:off x="1009828" y="4806280"/>
            <a:ext cx="7826718" cy="678960"/>
          </a:xfrm>
          <a:custGeom>
            <a:avLst/>
            <a:gdLst>
              <a:gd name="connsiteX0" fmla="*/ 0 w 7826718"/>
              <a:gd name="connsiteY0" fmla="*/ 113162 h 678960"/>
              <a:gd name="connsiteX1" fmla="*/ 113162 w 7826718"/>
              <a:gd name="connsiteY1" fmla="*/ 0 h 678960"/>
              <a:gd name="connsiteX2" fmla="*/ 7713556 w 7826718"/>
              <a:gd name="connsiteY2" fmla="*/ 0 h 678960"/>
              <a:gd name="connsiteX3" fmla="*/ 7826718 w 7826718"/>
              <a:gd name="connsiteY3" fmla="*/ 113162 h 678960"/>
              <a:gd name="connsiteX4" fmla="*/ 7826718 w 7826718"/>
              <a:gd name="connsiteY4" fmla="*/ 565798 h 678960"/>
              <a:gd name="connsiteX5" fmla="*/ 7713556 w 7826718"/>
              <a:gd name="connsiteY5" fmla="*/ 678960 h 678960"/>
              <a:gd name="connsiteX6" fmla="*/ 113162 w 7826718"/>
              <a:gd name="connsiteY6" fmla="*/ 678960 h 678960"/>
              <a:gd name="connsiteX7" fmla="*/ 0 w 7826718"/>
              <a:gd name="connsiteY7" fmla="*/ 565798 h 678960"/>
              <a:gd name="connsiteX8" fmla="*/ 0 w 7826718"/>
              <a:gd name="connsiteY8" fmla="*/ 113162 h 678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6718" h="678960">
                <a:moveTo>
                  <a:pt x="0" y="113162"/>
                </a:moveTo>
                <a:cubicBezTo>
                  <a:pt x="0" y="50664"/>
                  <a:pt x="50664" y="0"/>
                  <a:pt x="113162" y="0"/>
                </a:cubicBezTo>
                <a:lnTo>
                  <a:pt x="7713556" y="0"/>
                </a:lnTo>
                <a:cubicBezTo>
                  <a:pt x="7776054" y="0"/>
                  <a:pt x="7826718" y="50664"/>
                  <a:pt x="7826718" y="113162"/>
                </a:cubicBezTo>
                <a:lnTo>
                  <a:pt x="7826718" y="565798"/>
                </a:lnTo>
                <a:cubicBezTo>
                  <a:pt x="7826718" y="628296"/>
                  <a:pt x="7776054" y="678960"/>
                  <a:pt x="7713556" y="678960"/>
                </a:cubicBezTo>
                <a:lnTo>
                  <a:pt x="113162" y="678960"/>
                </a:lnTo>
                <a:cubicBezTo>
                  <a:pt x="50664" y="678960"/>
                  <a:pt x="0" y="628296"/>
                  <a:pt x="0" y="565798"/>
                </a:cubicBezTo>
                <a:lnTo>
                  <a:pt x="0" y="113162"/>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0886" tIns="33144" rIns="250886" bIns="33144" numCol="1" spcCol="1270" anchor="ctr" anchorCtr="0">
            <a:noAutofit/>
          </a:bodyPr>
          <a:lstStyle/>
          <a:p>
            <a:pPr defTabSz="800100">
              <a:lnSpc>
                <a:spcPct val="90000"/>
              </a:lnSpc>
              <a:spcAft>
                <a:spcPct val="35000"/>
              </a:spcAft>
            </a:pPr>
            <a:r>
              <a:rPr lang="en-US" sz="1800" b="0" smtClean="0">
                <a:solidFill>
                  <a:srgbClr val="333399">
                    <a:lumMod val="75000"/>
                  </a:srgbClr>
                </a:solidFill>
              </a:rPr>
              <a:t>Careful measurement is essential in safety decision making!</a:t>
            </a:r>
            <a:endParaRPr lang="en-US" sz="1800" b="0" dirty="0">
              <a:solidFill>
                <a:srgbClr val="333399">
                  <a:lumMod val="75000"/>
                </a:srgbClr>
              </a:solidFill>
            </a:endParaRPr>
          </a:p>
        </p:txBody>
      </p:sp>
    </p:spTree>
    <p:extLst>
      <p:ext uri="{BB962C8B-B14F-4D97-AF65-F5344CB8AC3E}">
        <p14:creationId xmlns:p14="http://schemas.microsoft.com/office/powerpoint/2010/main" val="2749432863"/>
      </p:ext>
    </p:extLst>
  </p:cSld>
  <p:clrMapOvr>
    <a:masterClrMapping/>
  </p:clrMapOvr>
  <mc:AlternateContent xmlns:mc="http://schemas.openxmlformats.org/markup-compatibility/2006" xmlns:p14="http://schemas.microsoft.com/office/powerpoint/2010/main">
    <mc:Choice Requires="p14">
      <p:transition spd="slow" p14:dur="175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arn(inVertical)">
                                      <p:cBhvr>
                                        <p:cTn id="10" dur="500"/>
                                        <p:tgtEl>
                                          <p:spTgt spid="1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arn(inVertical)">
                                      <p:cBhvr>
                                        <p:cTn id="13" dur="500"/>
                                        <p:tgtEl>
                                          <p:spTgt spid="17"/>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arn(inVertical)">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barn(inVertical)">
                                      <p:cBhvr>
                                        <p:cTn id="23" dur="500"/>
                                        <p:tgtEl>
                                          <p:spTgt spid="18"/>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arn(inVertical)">
                                      <p:cBhvr>
                                        <p:cTn id="26" dur="500"/>
                                        <p:tgtEl>
                                          <p:spTgt spid="19"/>
                                        </p:tgtEl>
                                      </p:cBhvr>
                                    </p:animEffect>
                                  </p:childTnLst>
                                </p:cTn>
                              </p:par>
                              <p:par>
                                <p:cTn id="27" presetID="16" presetClass="entr" presetSubtype="21"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barn(inVertical)">
                                      <p:cBhvr>
                                        <p:cTn id="29" dur="500"/>
                                        <p:tgtEl>
                                          <p:spTgt spid="20"/>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barn(inVertical)">
                                      <p:cBhvr>
                                        <p:cTn id="3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9" grpId="0" animBg="1"/>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22325"/>
          </a:xfrm>
        </p:spPr>
        <p:txBody>
          <a:bodyPr/>
          <a:lstStyle/>
          <a:p>
            <a:r>
              <a:rPr lang="en-GB" sz="2800" dirty="0"/>
              <a:t>Why Measuring Safety Performance?</a:t>
            </a:r>
            <a:r>
              <a:rPr lang="en-GB" sz="2700" dirty="0" smtClean="0"/>
              <a:t/>
            </a:r>
            <a:br>
              <a:rPr lang="en-GB" sz="2700" dirty="0" smtClean="0"/>
            </a:br>
            <a:r>
              <a:rPr lang="en-GB" sz="2700" dirty="0" smtClean="0"/>
              <a:t>The </a:t>
            </a:r>
            <a:r>
              <a:rPr lang="en-GB" sz="2700" dirty="0"/>
              <a:t>M</a:t>
            </a:r>
            <a:r>
              <a:rPr lang="en-GB" sz="2700" dirty="0" smtClean="0"/>
              <a:t>easurement </a:t>
            </a:r>
            <a:r>
              <a:rPr lang="en-GB" sz="2700" dirty="0"/>
              <a:t>C</a:t>
            </a:r>
            <a:r>
              <a:rPr lang="en-GB" sz="2700" dirty="0" smtClean="0"/>
              <a:t>ycle</a:t>
            </a:r>
            <a:endParaRPr lang="en-GB" sz="2700"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9236" y="1722462"/>
            <a:ext cx="4565527" cy="4144938"/>
          </a:xfrm>
          <a:prstGeom prst="rect">
            <a:avLst/>
          </a:prstGeom>
          <a:noFill/>
          <a:ln>
            <a:noFill/>
          </a:ln>
        </p:spPr>
      </p:pic>
    </p:spTree>
    <p:extLst>
      <p:ext uri="{BB962C8B-B14F-4D97-AF65-F5344CB8AC3E}">
        <p14:creationId xmlns:p14="http://schemas.microsoft.com/office/powerpoint/2010/main" val="19769935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How to Measure…</a:t>
            </a:r>
            <a:endParaRPr lang="en-GB" sz="2400" dirty="0"/>
          </a:p>
        </p:txBody>
      </p:sp>
      <p:sp>
        <p:nvSpPr>
          <p:cNvPr id="3" name="Content Placeholder 2"/>
          <p:cNvSpPr>
            <a:spLocks noGrp="1"/>
          </p:cNvSpPr>
          <p:nvPr>
            <p:ph idx="1"/>
          </p:nvPr>
        </p:nvSpPr>
        <p:spPr/>
        <p:txBody>
          <a:bodyPr/>
          <a:lstStyle/>
          <a:p>
            <a:endParaRPr lang="en-GB" sz="2000" dirty="0" smtClean="0"/>
          </a:p>
          <a:p>
            <a:pPr algn="just"/>
            <a:r>
              <a:rPr lang="en-GB" sz="2000" dirty="0"/>
              <a:t>S</a:t>
            </a:r>
            <a:r>
              <a:rPr lang="en-GB" sz="2000" dirty="0" smtClean="0"/>
              <a:t>elect </a:t>
            </a:r>
            <a:r>
              <a:rPr lang="en-GB" sz="2000" dirty="0"/>
              <a:t>safety performance indicators that consider the type of </a:t>
            </a:r>
            <a:r>
              <a:rPr lang="en-GB" sz="2000" u="sng" dirty="0"/>
              <a:t>feedback</a:t>
            </a:r>
            <a:r>
              <a:rPr lang="en-GB" sz="2000" dirty="0"/>
              <a:t> needed to ensure your company’s capabilities for safety management can be properly evaluated and improved (feedback is an essential element of safety </a:t>
            </a:r>
            <a:r>
              <a:rPr lang="en-GB" sz="2000" dirty="0" smtClean="0"/>
              <a:t>management).</a:t>
            </a:r>
            <a:endParaRPr lang="en-GB" sz="2000" dirty="0"/>
          </a:p>
          <a:p>
            <a:endParaRPr lang="en-GB" sz="2000" dirty="0" smtClean="0"/>
          </a:p>
          <a:p>
            <a:pPr algn="just"/>
            <a:r>
              <a:rPr lang="en-GB" sz="2000" dirty="0" smtClean="0"/>
              <a:t>Measure performance:</a:t>
            </a:r>
          </a:p>
          <a:p>
            <a:pPr lvl="1" algn="just"/>
            <a:r>
              <a:rPr lang="en-GB" sz="1800" i="1" dirty="0" smtClean="0"/>
              <a:t>at </a:t>
            </a:r>
            <a:r>
              <a:rPr lang="en-GB" sz="1800" i="1" u="sng" dirty="0"/>
              <a:t>all levels </a:t>
            </a:r>
            <a:r>
              <a:rPr lang="en-GB" sz="1800" i="1" dirty="0"/>
              <a:t>of your organization </a:t>
            </a:r>
            <a:endParaRPr lang="en-GB" sz="1800" i="1" dirty="0" smtClean="0"/>
          </a:p>
          <a:p>
            <a:pPr lvl="1" algn="just"/>
            <a:r>
              <a:rPr lang="en-GB" sz="1800" i="1" dirty="0" smtClean="0"/>
              <a:t>by </a:t>
            </a:r>
            <a:r>
              <a:rPr lang="en-GB" sz="1800" i="1" dirty="0"/>
              <a:t>adopting </a:t>
            </a:r>
            <a:r>
              <a:rPr lang="en-GB" sz="1800" i="1" dirty="0" smtClean="0"/>
              <a:t>a </a:t>
            </a:r>
            <a:r>
              <a:rPr lang="en-GB" sz="1800" i="1" dirty="0"/>
              <a:t>set of indicators involving </a:t>
            </a:r>
            <a:r>
              <a:rPr lang="en-GB" sz="1800" i="1" u="sng" dirty="0"/>
              <a:t>key aspects of your system </a:t>
            </a:r>
            <a:r>
              <a:rPr lang="en-GB" sz="1800" i="1" u="sng" dirty="0" smtClean="0"/>
              <a:t>and </a:t>
            </a:r>
            <a:r>
              <a:rPr lang="en-GB" sz="1800" i="1" u="sng" dirty="0"/>
              <a:t>operations</a:t>
            </a:r>
            <a:r>
              <a:rPr lang="en-GB" sz="1800" i="1" dirty="0"/>
              <a:t> and </a:t>
            </a:r>
            <a:r>
              <a:rPr lang="en-GB" sz="1800" i="1" dirty="0" smtClean="0"/>
              <a:t>measuring </a:t>
            </a:r>
            <a:r>
              <a:rPr lang="en-GB" sz="1800" i="1" dirty="0"/>
              <a:t>those key aspects in different ways to gain a more accurate picture.</a:t>
            </a:r>
          </a:p>
          <a:p>
            <a:endParaRPr lang="en-GB" dirty="0"/>
          </a:p>
        </p:txBody>
      </p:sp>
    </p:spTree>
    <p:extLst>
      <p:ext uri="{BB962C8B-B14F-4D97-AF65-F5344CB8AC3E}">
        <p14:creationId xmlns:p14="http://schemas.microsoft.com/office/powerpoint/2010/main" val="839422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Safety Performance Indicators</a:t>
            </a:r>
            <a:endParaRPr lang="en-GB" sz="2400" dirty="0"/>
          </a:p>
        </p:txBody>
      </p:sp>
      <p:sp>
        <p:nvSpPr>
          <p:cNvPr id="3" name="Content Placeholder 2"/>
          <p:cNvSpPr>
            <a:spLocks noGrp="1"/>
          </p:cNvSpPr>
          <p:nvPr>
            <p:ph idx="1"/>
          </p:nvPr>
        </p:nvSpPr>
        <p:spPr/>
        <p:txBody>
          <a:bodyPr/>
          <a:lstStyle/>
          <a:p>
            <a:pPr marL="0" indent="0">
              <a:buNone/>
            </a:pPr>
            <a:r>
              <a:rPr lang="en-GB" sz="1600" dirty="0" smtClean="0"/>
              <a:t>‘A </a:t>
            </a:r>
            <a:r>
              <a:rPr lang="en-GB" sz="1600" dirty="0"/>
              <a:t>data-based safety parameter used for monitoring &amp;</a:t>
            </a:r>
            <a:r>
              <a:rPr lang="en-GB" sz="1600" dirty="0" smtClean="0"/>
              <a:t> </a:t>
            </a:r>
            <a:r>
              <a:rPr lang="en-GB" sz="1600" dirty="0"/>
              <a:t>assessing </a:t>
            </a:r>
            <a:r>
              <a:rPr lang="en-GB" sz="1600" dirty="0" smtClean="0"/>
              <a:t>performance’</a:t>
            </a:r>
          </a:p>
          <a:p>
            <a:endParaRPr lang="en-GB" sz="2000" dirty="0" smtClean="0"/>
          </a:p>
          <a:p>
            <a:r>
              <a:rPr lang="en-GB" sz="2000" i="1" u="sng" dirty="0"/>
              <a:t>Lagging indicators</a:t>
            </a:r>
            <a:r>
              <a:rPr lang="en-GB" sz="2000" dirty="0"/>
              <a:t>: measures of safety </a:t>
            </a:r>
            <a:r>
              <a:rPr lang="en-GB" sz="2000" dirty="0" smtClean="0"/>
              <a:t>occurrences</a:t>
            </a:r>
          </a:p>
          <a:p>
            <a:pPr marL="0" indent="0">
              <a:buNone/>
            </a:pPr>
            <a:endParaRPr lang="en-GB" sz="2000" dirty="0" smtClean="0"/>
          </a:p>
          <a:p>
            <a:r>
              <a:rPr lang="en-GB" sz="2000" i="1" u="sng" dirty="0"/>
              <a:t>Leading indicators</a:t>
            </a:r>
            <a:r>
              <a:rPr lang="en-GB" sz="2000" dirty="0"/>
              <a:t>: should measure </a:t>
            </a:r>
            <a:endParaRPr lang="en-GB" sz="2000" dirty="0" smtClean="0"/>
          </a:p>
          <a:p>
            <a:pPr lvl="1"/>
            <a:r>
              <a:rPr lang="en-GB" sz="1600" dirty="0" smtClean="0"/>
              <a:t>things </a:t>
            </a:r>
            <a:r>
              <a:rPr lang="en-GB" sz="1600" dirty="0"/>
              <a:t>that have the potential to become or contribute to a negative </a:t>
            </a:r>
            <a:r>
              <a:rPr lang="en-GB" sz="1600" dirty="0" smtClean="0"/>
              <a:t>outcome, and </a:t>
            </a:r>
          </a:p>
          <a:p>
            <a:pPr lvl="1"/>
            <a:r>
              <a:rPr lang="en-GB" sz="1600" dirty="0" smtClean="0"/>
              <a:t>(positive) </a:t>
            </a:r>
            <a:r>
              <a:rPr lang="en-GB" sz="1600" dirty="0"/>
              <a:t>things that contribute to </a:t>
            </a:r>
            <a:r>
              <a:rPr lang="en-GB" sz="1600" dirty="0" smtClean="0"/>
              <a:t>safety</a:t>
            </a:r>
          </a:p>
          <a:p>
            <a:endParaRPr lang="en-GB" sz="2000" dirty="0"/>
          </a:p>
          <a:p>
            <a:r>
              <a:rPr lang="en-GB" sz="2000" dirty="0"/>
              <a:t>Safety performance measurement should ideally consider a combination of leading and </a:t>
            </a:r>
            <a:r>
              <a:rPr lang="en-GB" sz="2000" dirty="0" smtClean="0"/>
              <a:t>lagging indicators.</a:t>
            </a:r>
            <a:endParaRPr lang="en-GB" sz="2000" dirty="0"/>
          </a:p>
        </p:txBody>
      </p:sp>
    </p:spTree>
    <p:extLst>
      <p:ext uri="{BB962C8B-B14F-4D97-AF65-F5344CB8AC3E}">
        <p14:creationId xmlns:p14="http://schemas.microsoft.com/office/powerpoint/2010/main" val="379353361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SM_ICG_PPT_title1">
  <a:themeElements>
    <a:clrScheme name="SM_ICG_PPT_titl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M_ICG_PPT_title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lnDef>
  </a:objectDefaults>
  <a:extraClrSchemeLst>
    <a:extraClrScheme>
      <a:clrScheme name="SM_ICG_PPT_titl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M_ICG_PPT_title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M_ICG_PPT_title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M_ICG_PPT_title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M_ICG_PPT_title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M_ICG_PPT_title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M_ICG_PPT_title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M_ICG_PPT_title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M_ICG_PPT_title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M_ICG_PPT_title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M_ICG_PPT_title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M_ICG_PPT_title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M_ICG_PPT_title1">
  <a:themeElements>
    <a:clrScheme name="SM_ICG_PPT_titl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M_ICG_PPT_title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lnDef>
  </a:objectDefaults>
  <a:extraClrSchemeLst>
    <a:extraClrScheme>
      <a:clrScheme name="SM_ICG_PPT_titl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M_ICG_PPT_title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M_ICG_PPT_title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M_ICG_PPT_title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M_ICG_PPT_title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M_ICG_PPT_title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M_ICG_PPT_title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M_ICG_PPT_title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M_ICG_PPT_title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M_ICG_PPT_title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M_ICG_PPT_title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M_ICG_PPT_title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SM_ICG_PPT_title1">
  <a:themeElements>
    <a:clrScheme name="SM_ICG_PPT_titl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M_ICG_PPT_title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lnDef>
  </a:objectDefaults>
  <a:extraClrSchemeLst>
    <a:extraClrScheme>
      <a:clrScheme name="SM_ICG_PPT_titl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M_ICG_PPT_title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M_ICG_PPT_title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M_ICG_PPT_title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M_ICG_PPT_title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M_ICG_PPT_title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M_ICG_PPT_title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M_ICG_PPT_title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M_ICG_PPT_title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M_ICG_PPT_title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M_ICG_PPT_title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M_ICG_PPT_title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M_ICG_PPT_title1">
  <a:themeElements>
    <a:clrScheme name="SM_ICG_PPT_titl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M_ICG_PPT_title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lnDef>
  </a:objectDefaults>
  <a:extraClrSchemeLst>
    <a:extraClrScheme>
      <a:clrScheme name="SM_ICG_PPT_titl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M_ICG_PPT_title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M_ICG_PPT_title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M_ICG_PPT_title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M_ICG_PPT_title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M_ICG_PPT_title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M_ICG_PPT_title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M_ICG_PPT_title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M_ICG_PPT_title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M_ICG_PPT_title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M_ICG_PPT_title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M_ICG_PPT_title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SM_ICG_PPT_title3</Template>
  <TotalTime>0</TotalTime>
  <Words>851</Words>
  <Application>Microsoft Office PowerPoint</Application>
  <PresentationFormat>On-screen Show (4:3)</PresentationFormat>
  <Paragraphs>145</Paragraphs>
  <Slides>13</Slides>
  <Notes>5</Notes>
  <HiddenSlides>0</HiddenSlides>
  <MMClips>0</MMClips>
  <ScaleCrop>false</ScaleCrop>
  <HeadingPairs>
    <vt:vector size="4" baseType="variant">
      <vt:variant>
        <vt:lpstr>Theme</vt:lpstr>
      </vt:variant>
      <vt:variant>
        <vt:i4>4</vt:i4>
      </vt:variant>
      <vt:variant>
        <vt:lpstr>Slide Titles</vt:lpstr>
      </vt:variant>
      <vt:variant>
        <vt:i4>13</vt:i4>
      </vt:variant>
    </vt:vector>
  </HeadingPairs>
  <TitlesOfParts>
    <vt:vector size="17" baseType="lpstr">
      <vt:lpstr>SM_ICG_PPT_title1</vt:lpstr>
      <vt:lpstr>1_SM_ICG_PPT_title1</vt:lpstr>
      <vt:lpstr>2_SM_ICG_PPT_title1</vt:lpstr>
      <vt:lpstr>3_SM_ICG_PPT_title1</vt:lpstr>
      <vt:lpstr>Measuring Safety Performance  Guidelines for Service Providers   </vt:lpstr>
      <vt:lpstr>Outline</vt:lpstr>
      <vt:lpstr>The Document</vt:lpstr>
      <vt:lpstr>Safety Performance &amp; Operational Definitions</vt:lpstr>
      <vt:lpstr>‘Components’ of Safety Performance</vt:lpstr>
      <vt:lpstr>Why Measuring Safety Performance?</vt:lpstr>
      <vt:lpstr>Why Measuring Safety Performance? The Measurement Cycle</vt:lpstr>
      <vt:lpstr>How to Measure…</vt:lpstr>
      <vt:lpstr>Safety Performance Indicators</vt:lpstr>
      <vt:lpstr>Developing SPIs – a process approach</vt:lpstr>
      <vt:lpstr>Process to develop/review SPIs</vt:lpstr>
      <vt:lpstr>Indicator examples</vt:lpstr>
      <vt:lpstr>Your feedback on the guidelines is welcome!  You may send your comments to: safety.management@easa.europa.eu</vt:lpstr>
    </vt:vector>
  </TitlesOfParts>
  <Company>DOT/FAA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Sixth SM ICG  Meeting  December 6 to 8, 2011</dc:title>
  <dc:creator>Ann Strohm</dc:creator>
  <cp:lastModifiedBy>Hamelre</cp:lastModifiedBy>
  <cp:revision>531</cp:revision>
  <dcterms:created xsi:type="dcterms:W3CDTF">2010-04-12T18:31:38Z</dcterms:created>
  <dcterms:modified xsi:type="dcterms:W3CDTF">2013-08-03T12:11:46Z</dcterms:modified>
</cp:coreProperties>
</file>