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3.xml.rels" ContentType="application/vnd.openxmlformats-package.relationships+xml"/>
  <Override PartName="/customXml/_rels/item2.xml.rels" ContentType="application/vnd.openxmlformats-package.relationships+xml"/>
  <Override PartName="/customXml/_rels/item1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_rels/presentation.xml.rels" ContentType="application/vnd.openxmlformats-package.relationships+xml"/>
  <Override PartName="/ppt/media/image10.jpeg" ContentType="image/jpeg"/>
  <Override PartName="/ppt/media/image5.png" ContentType="image/png"/>
  <Override PartName="/ppt/media/image9.png" ContentType="image/png"/>
  <Override PartName="/ppt/media/image11.jpeg" ContentType="image/jpeg"/>
  <Override PartName="/ppt/media/image8.png" ContentType="image/png"/>
  <Override PartName="/ppt/media/image14.jpeg" ContentType="image/jpeg"/>
  <Override PartName="/ppt/media/image19.jpeg" ContentType="image/jpeg"/>
  <Override PartName="/ppt/media/image18.png" ContentType="image/png"/>
  <Override PartName="/ppt/media/image16.jpeg" ContentType="image/jpeg"/>
  <Override PartName="/ppt/media/image15.png" ContentType="image/png"/>
  <Override PartName="/ppt/media/image1.png" ContentType="image/png"/>
  <Override PartName="/ppt/media/image2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13.jpeg" ContentType="image/jpeg"/>
  <Override PartName="/ppt/media/image6.png" ContentType="image/png"/>
  <Override PartName="/ppt/media/image12.jpeg" ContentType="image/jpeg"/>
  <Override PartName="/ppt/media/image7.png" ContentType="image/png"/>
  <Override PartName="/ppt/slideLayouts/_rels/slideLayout5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Events %</c:v>
                </c:pt>
              </c:strCache>
            </c:strRef>
          </c:tx>
          <c:spPr>
            <a:solidFill>
              <a:srgbClr val="cc6600"/>
            </a:solidFill>
            <a:ln w="0">
              <a:noFill/>
            </a:ln>
          </c:spPr>
          <c:explosion val="37"/>
          <c:dPt>
            <c:idx val="0"/>
            <c:explosion val="37"/>
            <c:spPr>
              <a:solidFill>
                <a:srgbClr val="002060"/>
              </a:solidFill>
              <a:ln w="0">
                <a:noFill/>
              </a:ln>
            </c:spPr>
          </c:dPt>
          <c:dPt>
            <c:idx val="1"/>
            <c:explosion val="37"/>
            <c:spPr>
              <a:solidFill>
                <a:srgbClr val="0070c0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1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
</c:separator>
            </c:dLbl>
            <c:txPr>
              <a:bodyPr wrap="square"/>
              <a:lstStyle/>
              <a:p>
                <a:pPr>
                  <a:defRPr b="0" sz="28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Runway related accidents</c:v>
                </c:pt>
                <c:pt idx="1">
                  <c:v>Non-runway related accidents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</c:ser>
        <c:firstSliceAng val="0"/>
      </c:pieChart>
      <c:spPr>
        <a:noFill/>
        <a:ln w="2556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6d6e71"/>
              </a:solidFill>
              <a:latin typeface="Arial"/>
            </a:defRPr>
          </a:pPr>
        </a:p>
      </c:txPr>
    </c:legend>
    <c:plotVisOnly val="1"/>
    <c:dispBlanksAs val="zero"/>
  </c:chart>
  <c:spPr>
    <a:noFill/>
    <a:ln w="9360">
      <a:solidFill>
        <a:srgbClr val="d9d9d9"/>
      </a:solidFill>
      <a:round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Events %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explosion val="37"/>
          <c:dPt>
            <c:idx val="0"/>
            <c:explosion val="37"/>
            <c:spPr>
              <a:solidFill>
                <a:srgbClr val="339966"/>
              </a:solidFill>
              <a:ln w="0">
                <a:noFill/>
              </a:ln>
            </c:spPr>
          </c:dPt>
          <c:dPt>
            <c:idx val="1"/>
            <c:explosion val="37"/>
            <c:spPr>
              <a:solidFill>
                <a:srgbClr val="808080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1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
</c:separator>
            </c:dLbl>
            <c:txPr>
              <a:bodyPr wrap="square"/>
              <a:lstStyle/>
              <a:p>
                <a:pPr>
                  <a:defRPr b="0" sz="28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Takeoffs &amp; Landings with safety reports</c:v>
                </c:pt>
                <c:pt idx="1">
                  <c:v>Takeoffs &amp; Landings without safety reports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2</c:v>
                </c:pt>
                <c:pt idx="1">
                  <c:v>98</c:v>
                </c:pt>
              </c:numCache>
            </c:numRef>
          </c:val>
        </c:ser>
        <c:firstSliceAng val="0"/>
      </c:pieChart>
      <c:spPr>
        <a:noFill/>
        <a:ln w="2556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6d6e71"/>
              </a:solidFill>
              <a:latin typeface="Arial"/>
            </a:defRPr>
          </a:pPr>
        </a:p>
      </c:txPr>
    </c:legend>
    <c:plotVisOnly val="1"/>
    <c:dispBlanksAs val="zero"/>
  </c:chart>
  <c:spPr>
    <a:noFill/>
    <a:ln w="9360">
      <a:solidFill>
        <a:srgbClr val="d9d9d9"/>
      </a:solidFill>
      <a:round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Events %</c:v>
                </c:pt>
              </c:strCache>
            </c:strRef>
          </c:tx>
          <c:spPr>
            <a:solidFill>
              <a:srgbClr val="00b050"/>
            </a:solidFill>
            <a:ln w="0">
              <a:noFill/>
            </a:ln>
          </c:spPr>
          <c:explosion val="24"/>
          <c:dPt>
            <c:idx val="0"/>
            <c:explosion val="24"/>
            <c:spPr>
              <a:solidFill>
                <a:srgbClr val="4678a7"/>
              </a:solidFill>
              <a:ln w="0">
                <a:noFill/>
              </a:ln>
            </c:spPr>
          </c:dPt>
          <c:dPt>
            <c:idx val="1"/>
            <c:explosion val="24"/>
            <c:spPr>
              <a:solidFill>
                <a:srgbClr val="339966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1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
</c:separator>
            </c:dLbl>
            <c:txPr>
              <a:bodyPr wrap="square"/>
              <a:lstStyle/>
              <a:p>
                <a:pPr>
                  <a:defRPr b="0" sz="28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Runway related reports</c:v>
                </c:pt>
                <c:pt idx="1">
                  <c:v>Non runway related reports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</c:v>
                </c:pt>
                <c:pt idx="1">
                  <c:v>97</c:v>
                </c:pt>
              </c:numCache>
            </c:numRef>
          </c:val>
        </c:ser>
        <c:firstSliceAng val="0"/>
      </c:pieChart>
      <c:spPr>
        <a:noFill/>
        <a:ln w="2556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6d6e71"/>
              </a:solidFill>
              <a:latin typeface="Arial"/>
            </a:defRPr>
          </a:pPr>
        </a:p>
      </c:txPr>
    </c:legend>
    <c:plotVisOnly val="1"/>
    <c:dispBlanksAs val="zero"/>
  </c:chart>
  <c:spPr>
    <a:noFill/>
    <a:ln w="9360">
      <a:solidFill>
        <a:srgbClr val="d9d9d9"/>
      </a:solidFill>
      <a:round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autoTitleDeleted val="1"/>
    <c:plotArea>
      <c:pie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Events %</c:v>
                </c:pt>
              </c:strCache>
            </c:strRef>
          </c:tx>
          <c:spPr>
            <a:solidFill>
              <a:srgbClr val="0070c0"/>
            </a:solidFill>
            <a:ln w="0">
              <a:noFill/>
            </a:ln>
          </c:spPr>
          <c:explosion val="27"/>
          <c:dPt>
            <c:idx val="0"/>
            <c:explosion val="27"/>
            <c:spPr>
              <a:solidFill>
                <a:srgbClr val="cc0066"/>
              </a:solidFill>
              <a:ln w="0">
                <a:noFill/>
              </a:ln>
            </c:spPr>
          </c:dPt>
          <c:dPt>
            <c:idx val="1"/>
            <c:explosion val="27"/>
            <c:spPr>
              <a:solidFill>
                <a:srgbClr val="4678a7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1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1"/>
              <c:separator>
</c:separator>
            </c:dLbl>
            <c:dLbl>
              <c:idx val="1"/>
              <c:txPr>
                <a:bodyPr wrap="square"/>
                <a:lstStyle/>
                <a:p>
                  <a:pPr>
                    <a:defRPr b="0" sz="2800" spc="-1" strike="noStrike">
                      <a:solidFill>
                        <a:srgbClr val="000000"/>
                      </a:solidFill>
                      <a:latin typeface="Arial"/>
                    </a:defRPr>
                  </a:pPr>
                </a:p>
              </c:txPr>
              <c:dLblPos val="outEnd"/>
              <c:showLegendKey val="0"/>
              <c:showVal val="0"/>
              <c:showCatName val="0"/>
              <c:showSerName val="0"/>
              <c:showPercent val="0"/>
              <c:separator>
</c:separator>
            </c:dLbl>
            <c:txPr>
              <a:bodyPr wrap="square"/>
              <a:lstStyle/>
              <a:p>
                <a:pPr>
                  <a:defRPr b="0" sz="2800" spc="-1" strike="noStrik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eparator>
</c:separator>
            <c:showLeaderLines val="0"/>
          </c:dLbls>
          <c:cat>
            <c:strRef>
              <c:f>categories</c:f>
              <c:strCache>
                <c:ptCount val="2"/>
                <c:pt idx="0">
                  <c:v>Runway incursions &amp; excursions safety reports</c:v>
                </c:pt>
                <c:pt idx="1">
                  <c:v>Other runway safety reports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5</c:v>
                </c:pt>
                <c:pt idx="1">
                  <c:v>95</c:v>
                </c:pt>
              </c:numCache>
            </c:numRef>
          </c:val>
        </c:ser>
        <c:firstSliceAng val="0"/>
      </c:pieChart>
      <c:spPr>
        <a:noFill/>
        <a:ln w="25560">
          <a:noFill/>
        </a:ln>
      </c:spPr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0" sz="1200" spc="-1" strike="noStrike">
              <a:solidFill>
                <a:srgbClr val="6d6e71"/>
              </a:solidFill>
              <a:latin typeface="Arial"/>
            </a:defRPr>
          </a:pPr>
        </a:p>
      </c:txPr>
    </c:legend>
    <c:plotVisOnly val="1"/>
    <c:dispBlanksAs val="zero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316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1560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072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316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1560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450720" y="304920"/>
            <a:ext cx="8229240" cy="423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323316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601560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072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323316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601560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0720" y="304920"/>
            <a:ext cx="8229240" cy="423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316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1560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072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316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1560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subTitle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subTitle"/>
          </p:nvPr>
        </p:nvSpPr>
        <p:spPr>
          <a:xfrm>
            <a:off x="450720" y="304920"/>
            <a:ext cx="8229240" cy="423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3"/>
          <p:cNvSpPr>
            <a:spLocks noGrp="1"/>
          </p:cNvSpPr>
          <p:nvPr>
            <p:ph type="body"/>
          </p:nvPr>
        </p:nvSpPr>
        <p:spPr>
          <a:xfrm>
            <a:off x="323316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4"/>
          <p:cNvSpPr>
            <a:spLocks noGrp="1"/>
          </p:cNvSpPr>
          <p:nvPr>
            <p:ph type="body"/>
          </p:nvPr>
        </p:nvSpPr>
        <p:spPr>
          <a:xfrm>
            <a:off x="6015600" y="15559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5"/>
          <p:cNvSpPr>
            <a:spLocks noGrp="1"/>
          </p:cNvSpPr>
          <p:nvPr>
            <p:ph type="body"/>
          </p:nvPr>
        </p:nvSpPr>
        <p:spPr>
          <a:xfrm>
            <a:off x="45072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6"/>
          <p:cNvSpPr>
            <a:spLocks noGrp="1"/>
          </p:cNvSpPr>
          <p:nvPr>
            <p:ph type="body"/>
          </p:nvPr>
        </p:nvSpPr>
        <p:spPr>
          <a:xfrm>
            <a:off x="323316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7"/>
          <p:cNvSpPr>
            <a:spLocks noGrp="1"/>
          </p:cNvSpPr>
          <p:nvPr>
            <p:ph type="body"/>
          </p:nvPr>
        </p:nvSpPr>
        <p:spPr>
          <a:xfrm>
            <a:off x="6015600" y="392004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450720" y="304920"/>
            <a:ext cx="8229240" cy="4238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67760" y="392004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67760" y="15559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0720" y="392004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d1d3d4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" name="CustomShape 2" hidden="1"/>
          <p:cNvSpPr/>
          <p:nvPr/>
        </p:nvSpPr>
        <p:spPr>
          <a:xfrm>
            <a:off x="228600" y="228600"/>
            <a:ext cx="8686440" cy="64004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228600" y="304920"/>
            <a:ext cx="8448840" cy="914040"/>
          </a:xfrm>
          <a:prstGeom prst="rect">
            <a:avLst/>
          </a:prstGeom>
          <a:gradFill rotWithShape="0">
            <a:gsLst>
              <a:gs pos="24000">
                <a:srgbClr val="21466f"/>
              </a:gs>
              <a:gs pos="100000">
                <a:srgbClr val="1abcdc"/>
              </a:gs>
            </a:gsLst>
            <a:lin ang="108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7796880" y="6350040"/>
            <a:ext cx="1010880" cy="2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BBCF7CD4-D3C0-4E4D-ADFE-310F5E89E791}" type="slidenum">
              <a:rPr b="0" lang="en-US" sz="900" spc="-1" strike="noStrike">
                <a:solidFill>
                  <a:srgbClr val="898989"/>
                </a:solidFill>
                <a:latin typeface="Arial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4" name="Picture 13" descr=""/>
          <p:cNvPicPr/>
          <p:nvPr/>
        </p:nvPicPr>
        <p:blipFill>
          <a:blip r:embed="rId2"/>
          <a:stretch/>
        </p:blipFill>
        <p:spPr>
          <a:xfrm>
            <a:off x="508320" y="6192000"/>
            <a:ext cx="1188360" cy="326160"/>
          </a:xfrm>
          <a:prstGeom prst="rect">
            <a:avLst/>
          </a:prstGeom>
          <a:ln w="0">
            <a:noFill/>
          </a:ln>
        </p:spPr>
      </p:pic>
      <p:pic>
        <p:nvPicPr>
          <p:cNvPr id="5" name="Picture 15" descr=""/>
          <p:cNvPicPr/>
          <p:nvPr/>
        </p:nvPicPr>
        <p:blipFill>
          <a:blip r:embed="rId3"/>
          <a:stretch/>
        </p:blipFill>
        <p:spPr>
          <a:xfrm>
            <a:off x="7678800" y="6265080"/>
            <a:ext cx="731160" cy="273240"/>
          </a:xfrm>
          <a:prstGeom prst="rect">
            <a:avLst/>
          </a:prstGeom>
          <a:ln w="0">
            <a:noFill/>
          </a:ln>
        </p:spPr>
      </p:pic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0" y="0"/>
            <a:ext cx="3904200" cy="50472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body"/>
          </p:nvPr>
        </p:nvSpPr>
        <p:spPr>
          <a:xfrm>
            <a:off x="3904560" y="0"/>
            <a:ext cx="5239080" cy="504720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7"/>
          <p:cNvSpPr/>
          <p:nvPr/>
        </p:nvSpPr>
        <p:spPr>
          <a:xfrm>
            <a:off x="0" y="5029200"/>
            <a:ext cx="9143640" cy="1828440"/>
          </a:xfrm>
          <a:prstGeom prst="rect">
            <a:avLst/>
          </a:prstGeom>
          <a:gradFill rotWithShape="0">
            <a:gsLst>
              <a:gs pos="24000">
                <a:srgbClr val="21466f"/>
              </a:gs>
              <a:gs pos="100000">
                <a:srgbClr val="1abcdc"/>
              </a:gs>
            </a:gsLst>
            <a:lin ang="108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9" name="Picture 9" descr=""/>
          <p:cNvPicPr/>
          <p:nvPr/>
        </p:nvPicPr>
        <p:blipFill>
          <a:blip r:embed="rId4"/>
          <a:stretch/>
        </p:blipFill>
        <p:spPr>
          <a:xfrm>
            <a:off x="7778880" y="6022080"/>
            <a:ext cx="977760" cy="26712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8"/>
          <p:cNvSpPr>
            <a:spLocks noGrp="1"/>
          </p:cNvSpPr>
          <p:nvPr>
            <p:ph type="body"/>
          </p:nvPr>
        </p:nvSpPr>
        <p:spPr>
          <a:xfrm>
            <a:off x="577800" y="5861160"/>
            <a:ext cx="5175000" cy="7585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601"/>
              </a:spcBef>
              <a:tabLst>
                <a:tab algn="l" pos="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Subtitle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9"/>
          <p:cNvSpPr>
            <a:spLocks noGrp="1"/>
          </p:cNvSpPr>
          <p:nvPr>
            <p:ph type="body"/>
          </p:nvPr>
        </p:nvSpPr>
        <p:spPr>
          <a:xfrm>
            <a:off x="577800" y="4556880"/>
            <a:ext cx="8178840" cy="12074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961"/>
              </a:spcBef>
              <a:tabLst>
                <a:tab algn="l" pos="0"/>
              </a:tabLst>
            </a:pPr>
            <a:r>
              <a:rPr b="1" lang="en-US" sz="4800" spc="-1" strike="noStrike">
                <a:solidFill>
                  <a:srgbClr val="ffffff"/>
                </a:solidFill>
                <a:latin typeface="Arial"/>
              </a:rPr>
              <a:t>Title</a:t>
            </a:r>
            <a:endParaRPr b="0" lang="en-US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10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 hidden="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d1d3d4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50" name="CustomShape 2" hidden="1"/>
          <p:cNvSpPr/>
          <p:nvPr/>
        </p:nvSpPr>
        <p:spPr>
          <a:xfrm>
            <a:off x="228600" y="228600"/>
            <a:ext cx="8686440" cy="64004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3" hidden="1"/>
          <p:cNvSpPr/>
          <p:nvPr/>
        </p:nvSpPr>
        <p:spPr>
          <a:xfrm>
            <a:off x="228600" y="304920"/>
            <a:ext cx="8448840" cy="914040"/>
          </a:xfrm>
          <a:prstGeom prst="rect">
            <a:avLst/>
          </a:prstGeom>
          <a:gradFill rotWithShape="0">
            <a:gsLst>
              <a:gs pos="24000">
                <a:srgbClr val="21466f"/>
              </a:gs>
              <a:gs pos="100000">
                <a:srgbClr val="1abcdc"/>
              </a:gs>
            </a:gsLst>
            <a:lin ang="108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4" hidden="1"/>
          <p:cNvSpPr/>
          <p:nvPr/>
        </p:nvSpPr>
        <p:spPr>
          <a:xfrm>
            <a:off x="7796880" y="6350040"/>
            <a:ext cx="1010880" cy="2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E2F00F7A-6485-4E12-BE60-04F2261A5D02}" type="slidenum">
              <a:rPr b="0" lang="en-US" sz="900" spc="-1" strike="noStrike">
                <a:solidFill>
                  <a:srgbClr val="898989"/>
                </a:solidFill>
                <a:latin typeface="Arial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53" name="Picture 13" descr=""/>
          <p:cNvPicPr/>
          <p:nvPr/>
        </p:nvPicPr>
        <p:blipFill>
          <a:blip r:embed="rId2"/>
          <a:stretch/>
        </p:blipFill>
        <p:spPr>
          <a:xfrm>
            <a:off x="508320" y="6192000"/>
            <a:ext cx="1188360" cy="32616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5" descr=""/>
          <p:cNvPicPr/>
          <p:nvPr/>
        </p:nvPicPr>
        <p:blipFill>
          <a:blip r:embed="rId3"/>
          <a:stretch/>
        </p:blipFill>
        <p:spPr>
          <a:xfrm>
            <a:off x="7678800" y="6265080"/>
            <a:ext cx="731160" cy="27324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5"/>
          <p:cNvSpPr>
            <a:spLocks noGrp="1"/>
          </p:cNvSpPr>
          <p:nvPr>
            <p:ph type="body"/>
          </p:nvPr>
        </p:nvSpPr>
        <p:spPr>
          <a:xfrm>
            <a:off x="5545440" y="0"/>
            <a:ext cx="3602520" cy="6857640"/>
          </a:xfrm>
          <a:prstGeom prst="rect">
            <a:avLst/>
          </a:prstGeom>
        </p:spPr>
        <p:txBody>
          <a:bodyPr lIns="90000" rIns="90000" tIns="45000" bIns="4500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CustomShape 6"/>
          <p:cNvSpPr/>
          <p:nvPr/>
        </p:nvSpPr>
        <p:spPr>
          <a:xfrm>
            <a:off x="0" y="0"/>
            <a:ext cx="5559120" cy="6857640"/>
          </a:xfrm>
          <a:prstGeom prst="rect">
            <a:avLst/>
          </a:prstGeom>
          <a:gradFill rotWithShape="0">
            <a:gsLst>
              <a:gs pos="24000">
                <a:srgbClr val="21466f"/>
              </a:gs>
              <a:gs pos="100000">
                <a:srgbClr val="1abcdc"/>
              </a:gs>
            </a:gsLst>
            <a:lin ang="10800000"/>
          </a:gradFill>
          <a:ln>
            <a:noFill/>
          </a:ln>
          <a:effectLst>
            <a:outerShdw blurRad="40000" dir="5400000" dist="2304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sp>
        <p:nvSpPr>
          <p:cNvPr id="57" name="PlaceHolder 7"/>
          <p:cNvSpPr>
            <a:spLocks noGrp="1"/>
          </p:cNvSpPr>
          <p:nvPr>
            <p:ph type="body"/>
          </p:nvPr>
        </p:nvSpPr>
        <p:spPr>
          <a:xfrm>
            <a:off x="592560" y="2845800"/>
            <a:ext cx="4747320" cy="1865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859"/>
              </a:spcBef>
              <a:tabLst>
                <a:tab algn="l" pos="0"/>
              </a:tabLst>
            </a:pPr>
            <a:r>
              <a:rPr b="1" lang="en-US" sz="4300" spc="-1" strike="noStrike">
                <a:solidFill>
                  <a:srgbClr val="ffffff"/>
                </a:solidFill>
                <a:latin typeface="Arial"/>
              </a:rPr>
              <a:t>Title</a:t>
            </a:r>
            <a:endParaRPr b="0" lang="en-US" sz="4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30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d1d3d4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96" name="CustomShape 2"/>
          <p:cNvSpPr/>
          <p:nvPr/>
        </p:nvSpPr>
        <p:spPr>
          <a:xfrm>
            <a:off x="228600" y="228600"/>
            <a:ext cx="8686440" cy="64004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CustomShape 3"/>
          <p:cNvSpPr/>
          <p:nvPr/>
        </p:nvSpPr>
        <p:spPr>
          <a:xfrm>
            <a:off x="228600" y="304920"/>
            <a:ext cx="8448840" cy="914040"/>
          </a:xfrm>
          <a:prstGeom prst="rect">
            <a:avLst/>
          </a:prstGeom>
          <a:gradFill rotWithShape="0">
            <a:gsLst>
              <a:gs pos="24000">
                <a:srgbClr val="21466f"/>
              </a:gs>
              <a:gs pos="100000">
                <a:srgbClr val="1abcdc"/>
              </a:gs>
            </a:gsLst>
            <a:lin ang="108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CustomShape 4"/>
          <p:cNvSpPr/>
          <p:nvPr/>
        </p:nvSpPr>
        <p:spPr>
          <a:xfrm>
            <a:off x="7796880" y="6350040"/>
            <a:ext cx="1010880" cy="2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14B1B766-1962-43E5-A919-8FBEF3B8B54C}" type="slidenum">
              <a:rPr b="0" lang="en-US" sz="900" spc="-1" strike="noStrike">
                <a:solidFill>
                  <a:srgbClr val="898989"/>
                </a:solidFill>
                <a:latin typeface="Arial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99" name="Picture 13" descr=""/>
          <p:cNvPicPr/>
          <p:nvPr/>
        </p:nvPicPr>
        <p:blipFill>
          <a:blip r:embed="rId2"/>
          <a:stretch/>
        </p:blipFill>
        <p:spPr>
          <a:xfrm>
            <a:off x="508320" y="6192000"/>
            <a:ext cx="1188360" cy="326160"/>
          </a:xfrm>
          <a:prstGeom prst="rect">
            <a:avLst/>
          </a:prstGeom>
          <a:ln w="0">
            <a:noFill/>
          </a:ln>
        </p:spPr>
      </p:pic>
      <p:pic>
        <p:nvPicPr>
          <p:cNvPr id="100" name="Picture 15" descr=""/>
          <p:cNvPicPr/>
          <p:nvPr/>
        </p:nvPicPr>
        <p:blipFill>
          <a:blip r:embed="rId3"/>
          <a:stretch/>
        </p:blipFill>
        <p:spPr>
          <a:xfrm>
            <a:off x="7678800" y="6265080"/>
            <a:ext cx="731160" cy="27324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5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6"/>
          <p:cNvSpPr>
            <a:spLocks noGrp="1"/>
          </p:cNvSpPr>
          <p:nvPr>
            <p:ph type="body"/>
          </p:nvPr>
        </p:nvSpPr>
        <p:spPr>
          <a:xfrm>
            <a:off x="450720" y="1555920"/>
            <a:ext cx="8229240" cy="4525560"/>
          </a:xfrm>
          <a:prstGeom prst="rect">
            <a:avLst/>
          </a:prstGeom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32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16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281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281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4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0" y="0"/>
            <a:ext cx="9143640" cy="6857640"/>
          </a:xfrm>
          <a:prstGeom prst="rect">
            <a:avLst/>
          </a:prstGeom>
          <a:solidFill>
            <a:srgbClr val="d1d3d4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 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228600" y="228600"/>
            <a:ext cx="8686440" cy="640044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3"/>
          <p:cNvSpPr/>
          <p:nvPr/>
        </p:nvSpPr>
        <p:spPr>
          <a:xfrm>
            <a:off x="228600" y="304920"/>
            <a:ext cx="8448840" cy="914040"/>
          </a:xfrm>
          <a:prstGeom prst="rect">
            <a:avLst/>
          </a:prstGeom>
          <a:gradFill rotWithShape="0">
            <a:gsLst>
              <a:gs pos="24000">
                <a:srgbClr val="21466f"/>
              </a:gs>
              <a:gs pos="100000">
                <a:srgbClr val="1abcdc"/>
              </a:gs>
            </a:gsLst>
            <a:lin ang="108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4"/>
          <p:cNvSpPr/>
          <p:nvPr/>
        </p:nvSpPr>
        <p:spPr>
          <a:xfrm>
            <a:off x="7796880" y="6350040"/>
            <a:ext cx="1010880" cy="22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6A2C95AA-75CB-4A91-8A96-E290C55C353E}" type="slidenum">
              <a:rPr b="0" lang="en-US" sz="900" spc="-1" strike="noStrike">
                <a:solidFill>
                  <a:srgbClr val="898989"/>
                </a:solidFill>
                <a:latin typeface="Arial"/>
              </a:rPr>
              <a:t>&lt;number&gt;</a:t>
            </a:fld>
            <a:endParaRPr b="0" lang="en-US" sz="900" spc="-1" strike="noStrike">
              <a:latin typeface="Arial"/>
            </a:endParaRPr>
          </a:p>
        </p:txBody>
      </p:sp>
      <p:pic>
        <p:nvPicPr>
          <p:cNvPr id="143" name="Picture 13" descr=""/>
          <p:cNvPicPr/>
          <p:nvPr/>
        </p:nvPicPr>
        <p:blipFill>
          <a:blip r:embed="rId2"/>
          <a:stretch/>
        </p:blipFill>
        <p:spPr>
          <a:xfrm>
            <a:off x="508320" y="6192000"/>
            <a:ext cx="1188360" cy="326160"/>
          </a:xfrm>
          <a:prstGeom prst="rect">
            <a:avLst/>
          </a:prstGeom>
          <a:ln w="0">
            <a:noFill/>
          </a:ln>
        </p:spPr>
      </p:pic>
      <p:pic>
        <p:nvPicPr>
          <p:cNvPr id="144" name="Picture 15" descr=""/>
          <p:cNvPicPr/>
          <p:nvPr/>
        </p:nvPicPr>
        <p:blipFill>
          <a:blip r:embed="rId3"/>
          <a:stretch/>
        </p:blipFill>
        <p:spPr>
          <a:xfrm>
            <a:off x="7678800" y="6265080"/>
            <a:ext cx="731160" cy="273240"/>
          </a:xfrm>
          <a:prstGeom prst="rect">
            <a:avLst/>
          </a:prstGeom>
          <a:ln w="0">
            <a:noFill/>
          </a:ln>
        </p:spPr>
      </p:pic>
      <p:sp>
        <p:nvSpPr>
          <p:cNvPr id="145" name="PlaceHolder 5"/>
          <p:cNvSpPr>
            <a:spLocks noGrp="1"/>
          </p:cNvSpPr>
          <p:nvPr>
            <p:ph type="title"/>
          </p:nvPr>
        </p:nvSpPr>
        <p:spPr>
          <a:xfrm>
            <a:off x="450720" y="304920"/>
            <a:ext cx="8229240" cy="9140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3000" spc="-1" strike="noStrike">
                <a:solidFill>
                  <a:srgbClr val="ffffff"/>
                </a:solidFill>
                <a:latin typeface="Arial"/>
              </a:rPr>
              <a:t>Click to edit Master title style</a:t>
            </a:r>
            <a:endParaRPr b="0" lang="en-US" sz="3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6"/>
          <p:cNvSpPr>
            <a:spLocks noGrp="1"/>
          </p:cNvSpPr>
          <p:nvPr>
            <p:ph type="body"/>
          </p:nvPr>
        </p:nvSpPr>
        <p:spPr>
          <a:xfrm>
            <a:off x="450720" y="1555920"/>
            <a:ext cx="4038120" cy="4525560"/>
          </a:xfrm>
          <a:prstGeom prst="rect">
            <a:avLst/>
          </a:prstGeom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7"/>
          <p:cNvSpPr>
            <a:spLocks noGrp="1"/>
          </p:cNvSpPr>
          <p:nvPr>
            <p:ph type="body"/>
          </p:nvPr>
        </p:nvSpPr>
        <p:spPr>
          <a:xfrm>
            <a:off x="4641840" y="1555920"/>
            <a:ext cx="4038120" cy="4525560"/>
          </a:xfrm>
          <a:prstGeom prst="rect">
            <a:avLst/>
          </a:prstGeom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743040" indent="-285480">
              <a:lnSpc>
                <a:spcPct val="100000"/>
              </a:lnSpc>
              <a:spcBef>
                <a:spcPts val="479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 lvl="2" marL="1143000" indent="-228240">
              <a:lnSpc>
                <a:spcPct val="100000"/>
              </a:lnSpc>
              <a:spcBef>
                <a:spcPts val="40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3" marL="1600200" indent="-22824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057400" indent="-22824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4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40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0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40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40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40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40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Placeholder 5" descr=""/>
          <p:cNvPicPr/>
          <p:nvPr/>
        </p:nvPicPr>
        <p:blipFill>
          <a:blip r:embed="rId1"/>
          <a:stretch/>
        </p:blipFill>
        <p:spPr>
          <a:xfrm>
            <a:off x="0" y="0"/>
            <a:ext cx="3904200" cy="5047200"/>
          </a:xfrm>
          <a:prstGeom prst="rect">
            <a:avLst/>
          </a:prstGeom>
          <a:ln w="0">
            <a:noFill/>
          </a:ln>
        </p:spPr>
      </p:pic>
      <p:pic>
        <p:nvPicPr>
          <p:cNvPr id="185" name="Picture Placeholder 6" descr=""/>
          <p:cNvPicPr/>
          <p:nvPr/>
        </p:nvPicPr>
        <p:blipFill>
          <a:blip r:embed="rId2"/>
          <a:stretch/>
        </p:blipFill>
        <p:spPr>
          <a:xfrm>
            <a:off x="3904560" y="0"/>
            <a:ext cx="5239080" cy="5047200"/>
          </a:xfrm>
          <a:prstGeom prst="rect">
            <a:avLst/>
          </a:prstGeom>
          <a:ln w="0">
            <a:noFill/>
          </a:ln>
        </p:spPr>
      </p:pic>
      <p:sp>
        <p:nvSpPr>
          <p:cNvPr id="186" name="TextShape 1"/>
          <p:cNvSpPr txBox="1"/>
          <p:nvPr/>
        </p:nvSpPr>
        <p:spPr>
          <a:xfrm>
            <a:off x="577800" y="5861160"/>
            <a:ext cx="5175000" cy="75852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479"/>
              </a:spcBef>
              <a:tabLst>
                <a:tab algn="l" pos="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577800" y="4556880"/>
            <a:ext cx="8178840" cy="12074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799"/>
              </a:lnSpc>
              <a:spcBef>
                <a:spcPts val="479"/>
              </a:spcBef>
              <a:tabLst>
                <a:tab algn="l" pos="0"/>
              </a:tabLst>
            </a:pPr>
            <a:r>
              <a:rPr b="1" lang="en-US" sz="24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ts val="4799"/>
              </a:lnSpc>
              <a:spcBef>
                <a:spcPts val="479"/>
              </a:spcBef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TextShape 2"/>
          <p:cNvSpPr txBox="1"/>
          <p:nvPr/>
        </p:nvSpPr>
        <p:spPr>
          <a:xfrm>
            <a:off x="450720" y="1555920"/>
            <a:ext cx="395676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As related to helidecks/heliports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1" name="Picture 2" descr="C:\Users\Joseph\Documents\White Papers\pictures\Everett_landing_jpg.jpg"/>
          <p:cNvPicPr/>
          <p:nvPr/>
        </p:nvPicPr>
        <p:blipFill>
          <a:blip r:embed="rId1"/>
          <a:srcRect l="10578" t="0" r="10578" b="0"/>
          <a:stretch/>
        </p:blipFill>
        <p:spPr>
          <a:xfrm>
            <a:off x="5537520" y="1559520"/>
            <a:ext cx="2378160" cy="4525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381600" y="465840"/>
            <a:ext cx="4747320" cy="18658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Safety Nets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Picture 2" descr="C:\Users\Joseph\Documents\White Papers\pictures\Bristow-Bhagwan-K-21_jpg.jpg"/>
          <p:cNvPicPr/>
          <p:nvPr/>
        </p:nvPicPr>
        <p:blipFill>
          <a:blip r:embed="rId1"/>
          <a:srcRect l="10594" t="0" r="10594" b="0"/>
          <a:stretch/>
        </p:blipFill>
        <p:spPr>
          <a:xfrm>
            <a:off x="5545440" y="0"/>
            <a:ext cx="3602520" cy="6857640"/>
          </a:xfrm>
          <a:prstGeom prst="rect">
            <a:avLst/>
          </a:prstGeom>
          <a:ln w="0"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445320" y="2766600"/>
            <a:ext cx="4395960" cy="201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Safety nets in general.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Technology / Operational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procedures / Human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Component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Limits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TextShape 2"/>
          <p:cNvSpPr txBox="1"/>
          <p:nvPr/>
        </p:nvSpPr>
        <p:spPr>
          <a:xfrm>
            <a:off x="450720" y="1555920"/>
            <a:ext cx="46364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Helideck Status Lighting System (HSLS)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FAA runway status lights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UK CAA CAP 437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7" name="Picture 2" descr=""/>
          <p:cNvPicPr/>
          <p:nvPr/>
        </p:nvPicPr>
        <p:blipFill>
          <a:blip r:embed="rId1"/>
          <a:srcRect l="30291" t="0" r="30291" b="0"/>
          <a:stretch/>
        </p:blipFill>
        <p:spPr>
          <a:xfrm>
            <a:off x="5472000" y="1555920"/>
            <a:ext cx="2377800" cy="4525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How HSLS works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Combines FAA and UK CAA concepts.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HSLS Green: No hazardous conditions and cleared to land on deck.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HSLS Red: Hazardous conditions AND/OR aircraft not cleared to land.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TextShape 2"/>
          <p:cNvSpPr txBox="1"/>
          <p:nvPr/>
        </p:nvSpPr>
        <p:spPr>
          <a:xfrm>
            <a:off x="450720" y="1555920"/>
            <a:ext cx="403812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Stabilized Approach Protection System for Helidecks (SAPS)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Airbus (ROPS)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GNSS (GPS) / ADS-B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Radar altimeter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2" name="Picture 7" descr="C:\Users\Joseph\Documents\White Papers\pictures\139 Overhead Platform_jpg.jpg"/>
          <p:cNvPicPr/>
          <p:nvPr/>
        </p:nvPicPr>
        <p:blipFill>
          <a:blip r:embed="rId1"/>
          <a:srcRect l="32514" t="0" r="32514" b="0"/>
          <a:stretch/>
        </p:blipFill>
        <p:spPr>
          <a:xfrm>
            <a:off x="5472000" y="1555920"/>
            <a:ext cx="2377800" cy="4525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How SAPS works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Typical fixed wing solutions: Rr(t) &lt; Ra(t)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SAPS for rotor wing: Applying Lagrangian mechanics we seek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Lr &lt; Lp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Where: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Rr(t), Ra(t) are the required and available runway lengths at time 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Lr, Lp are the required and preferred Lagrangian of the rotorcraft system 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How SAPS works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SAPS cockpit interface green: Rotorcraft system approach parameters within limit. Crew can continue approach.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SAPS cockpit interface yellow (with audio): Rotorcraft system approach parameters outside limit. Crew consider adjusting approach parameters or discontinuing approach to avoid helideck overshoot or late go around.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369720" y="442440"/>
            <a:ext cx="4747320" cy="18658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Case Studies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28" name="Picture Placeholder 4" descr=""/>
          <p:cNvPicPr/>
          <p:nvPr/>
        </p:nvPicPr>
        <p:blipFill>
          <a:blip r:embed="rId1"/>
          <a:srcRect l="0" t="54" r="0" b="54"/>
          <a:stretch/>
        </p:blipFill>
        <p:spPr>
          <a:xfrm>
            <a:off x="5545440" y="0"/>
            <a:ext cx="3602520" cy="6857640"/>
          </a:xfrm>
          <a:prstGeom prst="rect">
            <a:avLst/>
          </a:prstGeom>
          <a:ln w="0">
            <a:noFill/>
          </a:ln>
        </p:spPr>
      </p:pic>
      <p:sp>
        <p:nvSpPr>
          <p:cNvPr id="229" name="CustomShape 2"/>
          <p:cNvSpPr/>
          <p:nvPr/>
        </p:nvSpPr>
        <p:spPr>
          <a:xfrm>
            <a:off x="375120" y="1922760"/>
            <a:ext cx="4571640" cy="393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Case study 1: IMC Incursion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(Wrong Deck Landing)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Case study 2: VMC Incursion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(Wrong Deck Landing)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Case study 3: IMC Excursion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(Helideck overshoot due unstable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approach)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Case study 4: VMC Excursion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(Helideck overshoot due unstable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approach)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Representative case studies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Case 1: Wrong helideck name seen late after an instrument approach procedure.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Representative case studies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Case 2: Multiple similar helidecks with similar names.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299520" y="430920"/>
            <a:ext cx="4747320" cy="18658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89" name="Picture 2" descr="C:\Users\Joseph\Documents\White Papers\pictures\S 92 Landing.jpg"/>
          <p:cNvPicPr/>
          <p:nvPr/>
        </p:nvPicPr>
        <p:blipFill>
          <a:blip r:embed="rId1"/>
          <a:srcRect l="10620" t="0" r="10620" b="0"/>
          <a:stretch/>
        </p:blipFill>
        <p:spPr>
          <a:xfrm>
            <a:off x="5545440" y="0"/>
            <a:ext cx="3602520" cy="6857640"/>
          </a:xfrm>
          <a:prstGeom prst="rect">
            <a:avLst/>
          </a:prstGeom>
          <a:ln w="0">
            <a:noFill/>
          </a:ln>
        </p:spPr>
      </p:pic>
      <p:sp>
        <p:nvSpPr>
          <p:cNvPr id="190" name="CustomShape 2"/>
          <p:cNvSpPr/>
          <p:nvPr/>
        </p:nvSpPr>
        <p:spPr>
          <a:xfrm>
            <a:off x="293040" y="4466520"/>
            <a:ext cx="4735800" cy="173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Presented to: European Organization for the Safety of Air Navigation (EUROCONTROL)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By: Joseph Obioma and Ana Belak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Date: June 2016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Representative case studies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Case 3: Unstable approach after transition to visual maneuver.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Representative case studies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Case 4: Unstable approach in high winds.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TextShape 1"/>
          <p:cNvSpPr txBox="1"/>
          <p:nvPr/>
        </p:nvSpPr>
        <p:spPr>
          <a:xfrm>
            <a:off x="322920" y="407520"/>
            <a:ext cx="4747320" cy="18658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Summary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39" name="Picture 3" descr="C:\Users\Joseph\Desktop\Summary.png"/>
          <p:cNvPicPr/>
          <p:nvPr/>
        </p:nvPicPr>
        <p:blipFill>
          <a:blip r:embed="rId1"/>
          <a:srcRect l="14574" t="0" r="14574" b="0"/>
          <a:stretch/>
        </p:blipFill>
        <p:spPr>
          <a:xfrm>
            <a:off x="5545440" y="0"/>
            <a:ext cx="3602520" cy="6857640"/>
          </a:xfrm>
          <a:prstGeom prst="rect">
            <a:avLst/>
          </a:prstGeom>
          <a:ln w="0"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34360" y="1383120"/>
            <a:ext cx="4571640" cy="255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I&amp;E are real risks to rotorcraft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operations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Safety nets are required and used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Constant re-evaluation needed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HSLS and SAPS will contribute to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increased helideck/heliport safety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1"/>
          <p:cNvSpPr txBox="1"/>
          <p:nvPr/>
        </p:nvSpPr>
        <p:spPr>
          <a:xfrm>
            <a:off x="287640" y="442440"/>
            <a:ext cx="4747320" cy="186588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>
            <a:noAutofit/>
          </a:bodyPr>
          <a:p>
            <a:pPr>
              <a:lnSpc>
                <a:spcPts val="4799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1" lang="en-US" sz="2800" spc="-1" strike="noStrike">
                <a:solidFill>
                  <a:srgbClr val="ffffff"/>
                </a:solidFill>
                <a:latin typeface="Arial"/>
              </a:rPr>
              <a:t>Future Work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42" name="Picture 2" descr="C:\Users\Joseph\Documents\White Papers\pictures\EC225 Winch at KTA_JPG.jpg"/>
          <p:cNvPicPr/>
          <p:nvPr/>
        </p:nvPicPr>
        <p:blipFill>
          <a:blip r:embed="rId1"/>
          <a:srcRect l="10462" t="0" r="10462" b="0"/>
          <a:stretch/>
        </p:blipFill>
        <p:spPr>
          <a:xfrm>
            <a:off x="5545440" y="0"/>
            <a:ext cx="3602520" cy="6857640"/>
          </a:xfrm>
          <a:prstGeom prst="rect">
            <a:avLst/>
          </a:prstGeom>
          <a:ln w="0">
            <a:noFill/>
          </a:ln>
        </p:spPr>
      </p:pic>
      <p:sp>
        <p:nvSpPr>
          <p:cNvPr id="243" name="CustomShape 2"/>
          <p:cNvSpPr/>
          <p:nvPr/>
        </p:nvSpPr>
        <p:spPr>
          <a:xfrm>
            <a:off x="199440" y="1828440"/>
            <a:ext cx="4571640" cy="14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Human Factors study on HSLS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and SAPS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ffffff"/>
              </a:buClr>
              <a:buFont typeface="Wingdings" charset="2"/>
              <a:buChar char=""/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Rotorcraft / Helideck Risk 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Prediction modeling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Acknowledgement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Captain Alexander Oshomah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(Aircraft Type Rating Instructor &amp; Examiner, Bristow)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Charles Osheku, </a:t>
            </a:r>
            <a:r>
              <a:rPr b="1" i="1" lang="en-US" sz="1800" spc="-1" strike="noStrike">
                <a:solidFill>
                  <a:srgbClr val="000000"/>
                </a:solidFill>
                <a:latin typeface="Arial"/>
              </a:rPr>
              <a:t>PhD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(Director, Centre for Space Transport and Propulsion)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Captain Matthew Ijachi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 (Aviation Superintendent, ExxonMobil)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1" lang="en-US" sz="1800" spc="-1" strike="noStrike">
                <a:solidFill>
                  <a:srgbClr val="000000"/>
                </a:solidFill>
                <a:latin typeface="Arial"/>
              </a:rPr>
              <a:t>European Organization for the Safety of Air Navigation 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(EUROCONTROL)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7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Questions and bright ideas?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22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Thank you for your time!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2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Incursions and excursions in general.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Past events and statistics.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As related to helidecks and helipads/heliports.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Incursions and Excursions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TextShape 2"/>
          <p:cNvSpPr txBox="1"/>
          <p:nvPr/>
        </p:nvSpPr>
        <p:spPr>
          <a:xfrm>
            <a:off x="450720" y="1555920"/>
            <a:ext cx="347616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Past events and statistics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ICAO data 2006-2010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Scheduled commercial traffic (over 2250Kg)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97" name="Content Placeholder 4"/>
          <p:cNvGraphicFramePr/>
          <p:nvPr/>
        </p:nvGraphicFramePr>
        <p:xfrm>
          <a:off x="3857040" y="1555920"/>
          <a:ext cx="4823280" cy="452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TextShape 2"/>
          <p:cNvSpPr txBox="1"/>
          <p:nvPr/>
        </p:nvSpPr>
        <p:spPr>
          <a:xfrm>
            <a:off x="450720" y="1555920"/>
            <a:ext cx="82292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Past events and statistics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Location: Oil &amp; Gas helicopter base, Gulf of Guinea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Duration: 2 year period (January 2014 – December 2015)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~ 34,000 takeoffs and landings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~ 680 general safety reports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~ 20 runway related safety reports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TextShape 2"/>
          <p:cNvSpPr txBox="1"/>
          <p:nvPr/>
        </p:nvSpPr>
        <p:spPr>
          <a:xfrm>
            <a:off x="450720" y="1555920"/>
            <a:ext cx="360504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Past events and statistics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2" name="Content Placeholder 4"/>
          <p:cNvGraphicFramePr/>
          <p:nvPr/>
        </p:nvGraphicFramePr>
        <p:xfrm>
          <a:off x="4150080" y="1590840"/>
          <a:ext cx="4565160" cy="452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450720" y="1555920"/>
            <a:ext cx="352296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Past events and statistics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5" name="Content Placeholder 4"/>
          <p:cNvGraphicFramePr/>
          <p:nvPr/>
        </p:nvGraphicFramePr>
        <p:xfrm>
          <a:off x="4114800" y="1555920"/>
          <a:ext cx="4565160" cy="452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450720" y="304920"/>
            <a:ext cx="8229240" cy="914040"/>
          </a:xfrm>
          <a:prstGeom prst="rect">
            <a:avLst/>
          </a:prstGeom>
          <a:noFill/>
          <a:ln w="9360">
            <a:noFill/>
          </a:ln>
        </p:spPr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Landing and Takeoff Area Incursions and Excursions:</a:t>
            </a:r>
            <a:br/>
            <a:r>
              <a:rPr b="0" lang="en-US" sz="1800" spc="-1" strike="noStrike">
                <a:solidFill>
                  <a:srgbClr val="ffffff"/>
                </a:solidFill>
                <a:latin typeface="Arial"/>
              </a:rPr>
              <a:t>A Rotorcraft Perspective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TextShape 2"/>
          <p:cNvSpPr txBox="1"/>
          <p:nvPr/>
        </p:nvSpPr>
        <p:spPr>
          <a:xfrm>
            <a:off x="450720" y="1555920"/>
            <a:ext cx="3440880" cy="4525560"/>
          </a:xfrm>
          <a:prstGeom prst="rect">
            <a:avLst/>
          </a:prstGeom>
          <a:noFill/>
          <a:ln w="9360">
            <a:noFill/>
          </a:ln>
        </p:spPr>
        <p:txBody>
          <a:bodyPr lIns="0">
            <a:noAutofit/>
          </a:bodyPr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	</a:t>
            </a: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Why do we care? (continued)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buClr>
                <a:srgbClr val="106aa9"/>
              </a:buClr>
              <a:buFont typeface="Symbol" charset="2"/>
              <a:buChar char=""/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Past events and statistics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360"/>
              </a:spcBef>
              <a:tabLst>
                <a:tab algn="l" pos="0"/>
              </a:tabLst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208" name="Content Placeholder 4"/>
          <p:cNvGraphicFramePr/>
          <p:nvPr/>
        </p:nvGraphicFramePr>
        <p:xfrm>
          <a:off x="4102920" y="1555920"/>
          <a:ext cx="4577040" cy="4525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e8e6d5"/>
      </a:accent1>
      <a:accent2>
        <a:srgbClr val="83b0db"/>
      </a:accent2>
      <a:accent3>
        <a:srgbClr val="ffffff"/>
      </a:accent3>
      <a:accent4>
        <a:srgbClr val="000000"/>
      </a:accent4>
      <a:accent5>
        <a:srgbClr val="f2f0e7"/>
      </a:accent5>
      <a:accent6>
        <a:srgbClr val="769fc6"/>
      </a:accent6>
      <a:hlink>
        <a:srgbClr val="67c170"/>
      </a:hlink>
      <a:folHlink>
        <a:srgbClr val="9f8d7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e8e6d5"/>
      </a:accent1>
      <a:accent2>
        <a:srgbClr val="83b0db"/>
      </a:accent2>
      <a:accent3>
        <a:srgbClr val="ffffff"/>
      </a:accent3>
      <a:accent4>
        <a:srgbClr val="000000"/>
      </a:accent4>
      <a:accent5>
        <a:srgbClr val="f2f0e7"/>
      </a:accent5>
      <a:accent6>
        <a:srgbClr val="769fc6"/>
      </a:accent6>
      <a:hlink>
        <a:srgbClr val="67c170"/>
      </a:hlink>
      <a:folHlink>
        <a:srgbClr val="9f8d7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e8e6d5"/>
      </a:accent1>
      <a:accent2>
        <a:srgbClr val="83b0db"/>
      </a:accent2>
      <a:accent3>
        <a:srgbClr val="ffffff"/>
      </a:accent3>
      <a:accent4>
        <a:srgbClr val="000000"/>
      </a:accent4>
      <a:accent5>
        <a:srgbClr val="f2f0e7"/>
      </a:accent5>
      <a:accent6>
        <a:srgbClr val="769fc6"/>
      </a:accent6>
      <a:hlink>
        <a:srgbClr val="67c170"/>
      </a:hlink>
      <a:folHlink>
        <a:srgbClr val="9f8d7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ffffff"/>
      </a:dk2>
      <a:lt2>
        <a:srgbClr val="808080"/>
      </a:lt2>
      <a:accent1>
        <a:srgbClr val="e8e6d5"/>
      </a:accent1>
      <a:accent2>
        <a:srgbClr val="83b0db"/>
      </a:accent2>
      <a:accent3>
        <a:srgbClr val="ffffff"/>
      </a:accent3>
      <a:accent4>
        <a:srgbClr val="000000"/>
      </a:accent4>
      <a:accent5>
        <a:srgbClr val="f2f0e7"/>
      </a:accent5>
      <a:accent6>
        <a:srgbClr val="769fc6"/>
      </a:accent6>
      <a:hlink>
        <a:srgbClr val="67c170"/>
      </a:hlink>
      <a:folHlink>
        <a:srgbClr val="9f8d73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6E5FFEF4FFD747838CEFA5802E5B44" ma:contentTypeVersion="33" ma:contentTypeDescription="Create a new document." ma:contentTypeScope="" ma:versionID="c2f081b5ac6faf8407b031ee2f455faf">
  <xsd:schema xmlns:xsd="http://www.w3.org/2001/XMLSchema" xmlns:xs="http://www.w3.org/2001/XMLSchema" xmlns:p="http://schemas.microsoft.com/office/2006/metadata/properties" xmlns:ns2="5525fb01-0721-499d-95cc-fa8c15df7770" xmlns:ns3="40c4e7f2-7f90-4e67-a4b6-192afc2fb3c9" xmlns:ns4="de27aad3-6640-4a90-a7bc-83e6d4569ef7" targetNamespace="http://schemas.microsoft.com/office/2006/metadata/properties" ma:root="true" ma:fieldsID="bbc027b50d53d27ddff165ab2a7a03d6" ns2:_="" ns3:_="" ns4:_="">
    <xsd:import namespace="5525fb01-0721-499d-95cc-fa8c15df7770"/>
    <xsd:import namespace="40c4e7f2-7f90-4e67-a4b6-192afc2fb3c9"/>
    <xsd:import namespace="de27aad3-6640-4a90-a7bc-83e6d4569ef7"/>
    <xsd:element name="properties">
      <xsd:complexType>
        <xsd:sequence>
          <xsd:element name="documentManagement">
            <xsd:complexType>
              <xsd:all>
                <xsd:element ref="ns3:Global" minOccurs="0"/>
                <xsd:element ref="ns3:Owner" minOccurs="0"/>
                <xsd:element ref="ns3:d25c2e0cfef24989b1a38d5eec23880c" minOccurs="0"/>
                <xsd:element ref="ns3:TaxCatchAll" minOccurs="0"/>
                <xsd:element ref="ns3:icee3fa962d740f58898310ffa2e6c21" minOccurs="0"/>
                <xsd:element ref="ns3:efad09da33ab49cea123fe27d6340a41" minOccurs="0"/>
                <xsd:element ref="ns3:c01eb3a7e1784595b6375daa165ed55a" minOccurs="0"/>
                <xsd:element ref="ns4:f967d065922c4e789f44c1ac185e788c" minOccurs="0"/>
                <xsd:element ref="ns3:TaxKeywordTaxHTField" minOccurs="0"/>
                <xsd:element ref="ns2:a3232b77d0ec49ffb2d0670815ffeb19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25fb01-0721-499d-95cc-fa8c15df7770" elementFormDefault="qualified">
    <xsd:import namespace="http://schemas.microsoft.com/office/2006/documentManagement/types"/>
    <xsd:import namespace="http://schemas.microsoft.com/office/infopath/2007/PartnerControls"/>
    <xsd:element name="a3232b77d0ec49ffb2d0670815ffeb19" ma:index="24" nillable="true" ma:taxonomy="true" ma:internalName="a3232b77d0ec49ffb2d0670815ffeb19" ma:taxonomyFieldName="Region" ma:displayName="Region" ma:default="" ma:fieldId="{a3232b77-d0ec-49ff-b2d0-670815ffeb19}" ma:taxonomyMulti="true" ma:sspId="98f307d2-58b0-468c-b83c-4594deaec9be" ma:termSetId="2b93f63c-a1a0-4658-99c1-d2a9335748b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c4e7f2-7f90-4e67-a4b6-192afc2fb3c9" elementFormDefault="qualified">
    <xsd:import namespace="http://schemas.microsoft.com/office/2006/documentManagement/types"/>
    <xsd:import namespace="http://schemas.microsoft.com/office/infopath/2007/PartnerControls"/>
    <xsd:element name="Global" ma:index="7" nillable="true" ma:displayName="Global Document" ma:default="1" ma:internalName="Global">
      <xsd:simpleType>
        <xsd:restriction base="dms:Boolean"/>
      </xsd:simpleType>
    </xsd:element>
    <xsd:element name="Owner" ma:index="8" nillable="true" ma:displayName="Owner" ma:indexed="true" ma:list="UserInfo" ma:SearchPeopleOnly="false" ma:SharePointGroup="0" ma:internalName="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25c2e0cfef24989b1a38d5eec23880c" ma:index="9" nillable="true" ma:taxonomy="true" ma:internalName="d25c2e0cfef24989b1a38d5eec23880c" ma:taxonomyFieldName="BusinessUnit" ma:displayName="Business Unit" ma:readOnly="false" ma:default="" ma:fieldId="{d25c2e0c-fef2-4989-b1a3-8d5eec23880c}" ma:taxonomyMulti="true" ma:sspId="98f307d2-58b0-468c-b83c-4594deaec9be" ma:termSetId="a24cc3b3-195d-42ff-93fd-0428fd7a62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f22b1cc6-3799-40ed-a4d5-fb33d2de9b9d}" ma:internalName="TaxCatchAll" ma:showField="CatchAllData" ma:web="40c4e7f2-7f90-4e67-a4b6-192afc2fb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cee3fa962d740f58898310ffa2e6c21" ma:index="12" nillable="true" ma:taxonomy="true" ma:internalName="icee3fa962d740f58898310ffa2e6c21" ma:taxonomyFieldName="Country" ma:displayName="Country" ma:default="" ma:fieldId="{2cee3fa9-62d7-40f5-8898-310ffa2e6c21}" ma:taxonomyMulti="true" ma:sspId="98f307d2-58b0-468c-b83c-4594deaec9be" ma:termSetId="ca884147-9023-4d2e-8f57-a1d42287d1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fad09da33ab49cea123fe27d6340a41" ma:index="14" nillable="true" ma:taxonomy="true" ma:internalName="efad09da33ab49cea123fe27d6340a41" ma:taxonomyFieldName="DocumentType" ma:displayName="Document Type" ma:readOnly="false" ma:default="72;#Form|bc504bd8-c571-4699-b469-aaa6d1bcfe7b" ma:fieldId="{efad09da-33ab-49ce-a123-fe27d6340a41}" ma:sspId="98f307d2-58b0-468c-b83c-4594deaec9be" ma:termSetId="7f49df51-c9d6-4f32-9256-a69a6ff68f9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01eb3a7e1784595b6375daa165ed55a" ma:index="16" nillable="true" ma:taxonomy="true" ma:internalName="c01eb3a7e1784595b6375daa165ed55a" ma:taxonomyFieldName="FunctionalArea" ma:displayName="Functional Area" ma:default="" ma:fieldId="{c01eb3a7-e178-4595-b637-5daa165ed55a}" ma:taxonomyMulti="true" ma:sspId="98f307d2-58b0-468c-b83c-4594deaec9be" ma:termSetId="239ffdad-852f-43d3-834b-39bd475be54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2" nillable="true" ma:taxonomy="true" ma:internalName="TaxKeywordTaxHTField" ma:taxonomyFieldName="TaxKeyword" ma:displayName="Keywords" ma:fieldId="{23f27201-bee3-471e-b2e7-b64fd8b7ca38}" ma:taxonomyMulti="true" ma:sspId="a801536a-4b09-41d7-abd3-36f516a38af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7aad3-6640-4a90-a7bc-83e6d4569ef7" elementFormDefault="qualified">
    <xsd:import namespace="http://schemas.microsoft.com/office/2006/documentManagement/types"/>
    <xsd:import namespace="http://schemas.microsoft.com/office/infopath/2007/PartnerControls"/>
    <xsd:element name="f967d065922c4e789f44c1ac185e788c" ma:index="20" nillable="true" ma:taxonomy="true" ma:internalName="f967d065922c4e789f44c1ac185e788c" ma:taxonomyFieldName="Location" ma:displayName="Location" ma:default="" ma:fieldId="{f967d065-922c-4e78-9f44-c1ac185e788c}" ma:taxonomyMulti="true" ma:sspId="98f307d2-58b0-468c-b83c-4594deaec9be" ma:termSetId="bd053586-8dd9-4a50-8b5d-943c1232e9a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axOccurs="1" ma:index="0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40c4e7f2-7f90-4e67-a4b6-192afc2fb3c9">
      <Terms xmlns="http://schemas.microsoft.com/office/infopath/2007/PartnerControls">
        <TermInfo>
          <TermName>PowerPoint Templates</TermName>
          <TermId>3b00ffa5-febd-4d8f-9826-267e39c81229</TermId>
        </TermInfo>
      </Terms>
    </TaxKeywordTaxHTField>
    <icee3fa962d740f58898310ffa2e6c21 xmlns="40c4e7f2-7f90-4e67-a4b6-192afc2fb3c9">
      <Terms xmlns="http://schemas.microsoft.com/office/infopath/2007/PartnerControls">
        <TermInfo>
          <TermName>United States of America</TermName>
          <TermId>89d3b56d-1e8a-4879-8f2a-685912cd23f2</TermId>
        </TermInfo>
      </Terms>
    </icee3fa962d740f58898310ffa2e6c21>
    <TaxCatchAll xmlns="40c4e7f2-7f90-4e67-a4b6-192afc2fb3c9">
      <Value>107</Value>
      <Value>845</Value>
      <Value>47</Value>
      <Value>56</Value>
      <Value>72</Value>
      <Value>445</Value>
      <Value>257</Value>
    </TaxCatchAll>
    <f967d065922c4e789f44c1ac185e788c xmlns="de27aad3-6640-4a90-a7bc-83e6d4569ef7">
      <Terms xmlns="http://schemas.microsoft.com/office/infopath/2007/PartnerControls">
        <TermInfo>
          <TermName>US (Houston)</TermName>
          <TermId>248c41d0-0ea0-4409-ac48-0826eb797176</TermId>
        </TermInfo>
      </Terms>
    </f967d065922c4e789f44c1ac185e788c>
    <efad09da33ab49cea123fe27d6340a41 xmlns="40c4e7f2-7f90-4e67-a4b6-192afc2fb3c9">
      <Terms xmlns="http://schemas.microsoft.com/office/infopath/2007/PartnerControls">
        <TermInfo>
          <TermName>Form</TermName>
          <TermId>bc504bd8-c571-4699-b469-aaa6d1bcfe7b</TermId>
        </TermInfo>
      </Terms>
    </efad09da33ab49cea123fe27d6340a41>
    <Owner xmlns="40c4e7f2-7f90-4e67-a4b6-192afc2fb3c9">
      <UserInfo>
        <DisplayName>Tricia Morley</DisplayName>
        <AccountId>59</AccountId>
        <AccountType/>
      </UserInfo>
    </Owner>
    <c01eb3a7e1784595b6375daa165ed55a xmlns="40c4e7f2-7f90-4e67-a4b6-192afc2fb3c9">
      <Terms xmlns="http://schemas.microsoft.com/office/infopath/2007/PartnerControls">
        <TermInfo>
          <TermName>Communication</TermName>
          <TermId>2778eaa9-4a9f-4b51-8be6-db46ae2203ba</TermId>
        </TermInfo>
      </Terms>
    </c01eb3a7e1784595b6375daa165ed55a>
    <Global xmlns="40c4e7f2-7f90-4e67-a4b6-192afc2fb3c9">true</Global>
    <d25c2e0cfef24989b1a38d5eec23880c xmlns="40c4e7f2-7f90-4e67-a4b6-192afc2fb3c9">
      <Terms xmlns="http://schemas.microsoft.com/office/infopath/2007/PartnerControls">
        <TermInfo>
          <TermName>Corporate</TermName>
          <TermId>ec42f1bc-006b-4c73-9f8e-ef47f7ba28f9</TermId>
        </TermInfo>
      </Terms>
    </d25c2e0cfef24989b1a38d5eec23880c>
    <a3232b77d0ec49ffb2d0670815ffeb19 xmlns="5525fb01-0721-499d-95cc-fa8c15df7770">
      <Terms xmlns="http://schemas.microsoft.com/office/infopath/2007/PartnerControls">
        <TermInfo>
          <TermName>Corporate</TermName>
          <TermId>ec42f1bc-006b-4c73-9f8e-ef47f7ba28f9</TermId>
        </TermInfo>
      </Terms>
    </a3232b77d0ec49ffb2d0670815ffeb19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706C36-E893-4303-B57D-891408257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25fb01-0721-499d-95cc-fa8c15df7770"/>
    <ds:schemaRef ds:uri="40c4e7f2-7f90-4e67-a4b6-192afc2fb3c9"/>
    <ds:schemaRef ds:uri="de27aad3-6640-4a90-a7bc-83e6d4569e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DDFB563-F511-47CF-B308-72E3DB9C5848}">
  <ds:schemaRefs>
    <ds:schemaRef ds:uri="http://schemas.microsoft.com/office/2006/metadata/properties"/>
    <ds:schemaRef ds:uri="http://schemas.microsoft.com/office/infopath/2007/PartnerControls"/>
    <ds:schemaRef ds:uri="40c4e7f2-7f90-4e67-a4b6-192afc2fb3c9"/>
    <ds:schemaRef ds:uri="de27aad3-6640-4a90-a7bc-83e6d4569ef7"/>
    <ds:schemaRef ds:uri="5525fb01-0721-499d-95cc-fa8c15df7770"/>
  </ds:schemaRefs>
</ds:datastoreItem>
</file>

<file path=customXml/itemProps3.xml><?xml version="1.0" encoding="utf-8"?>
<ds:datastoreItem xmlns:ds="http://schemas.openxmlformats.org/officeDocument/2006/customXml" ds:itemID="{9AFF1EA8-7D37-4BD5-95FC-E4BCA12725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18857</TotalTime>
  <Application>LibreOffice/7.0.4.2$Linux_X86_64 LibreOffice_project/00$Build-2</Application>
  <AppVersion>15.0000</AppVersion>
  <Words>221</Words>
  <Paragraphs>159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2011-06-01T17:48:46Z</dcterms:created>
  <dc:creator>Joseph</dc:creator>
  <dc:description/>
  <cp:keywords>PowerPoint PowerPoint Templates</cp:keywords>
  <dc:language>en-US</dc:language>
  <cp:lastModifiedBy>Joseph</cp:lastModifiedBy>
  <cp:lastPrinted>2014-04-21T23:16:00Z</cp:lastPrinted>
  <dcterms:modified xsi:type="dcterms:W3CDTF">2016-05-05T14:49:56Z</dcterms:modified>
  <cp:revision>1493</cp:revision>
  <dc:subject/>
  <dc:title>PowerPoint Template for Corporate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Unit">
    <vt:lpwstr>47;#Corporate|ec42f1bc-006b-4c73-9f8e-ef47f7ba28f9</vt:lpwstr>
  </property>
  <property fmtid="{D5CDD505-2E9C-101B-9397-08002B2CF9AE}" pid="3" name="ContentTypeId">
    <vt:lpwstr>0x010100206E5FFEF4FFD747838CEFA5802E5B44</vt:lpwstr>
  </property>
  <property fmtid="{D5CDD505-2E9C-101B-9397-08002B2CF9AE}" pid="4" name="Country">
    <vt:lpwstr>107;#United States of America|89d3b56d-1e8a-4879-8f2a-685912cd23f2</vt:lpwstr>
  </property>
  <property fmtid="{D5CDD505-2E9C-101B-9397-08002B2CF9AE}" pid="5" name="DocumentType">
    <vt:lpwstr>72;#Form|bc504bd8-c571-4699-b469-aaa6d1bcfe7b</vt:lpwstr>
  </property>
  <property fmtid="{D5CDD505-2E9C-101B-9397-08002B2CF9AE}" pid="6" name="FunctionalArea">
    <vt:lpwstr>56;#Communication|2778eaa9-4a9f-4b51-8be6-db46ae2203ba</vt:lpwstr>
  </property>
  <property fmtid="{D5CDD505-2E9C-101B-9397-08002B2CF9AE}" pid="7" name="Location">
    <vt:lpwstr>257;#US (Houston)|248c41d0-0ea0-4409-ac48-0826eb797176</vt:lpwstr>
  </property>
  <property fmtid="{D5CDD505-2E9C-101B-9397-08002B2CF9AE}" pid="8" name="NXPowerLiteLastOptimized">
    <vt:lpwstr>2050825</vt:lpwstr>
  </property>
  <property fmtid="{D5CDD505-2E9C-101B-9397-08002B2CF9AE}" pid="9" name="NXPowerLiteSettings">
    <vt:lpwstr>F7000400038000</vt:lpwstr>
  </property>
  <property fmtid="{D5CDD505-2E9C-101B-9397-08002B2CF9AE}" pid="10" name="NXPowerLiteVersion">
    <vt:lpwstr>D6.0.1</vt:lpwstr>
  </property>
  <property fmtid="{D5CDD505-2E9C-101B-9397-08002B2CF9AE}" pid="11" name="PresentationFormat">
    <vt:lpwstr>On-screen Show (4:3)</vt:lpwstr>
  </property>
  <property fmtid="{D5CDD505-2E9C-101B-9397-08002B2CF9AE}" pid="12" name="Region">
    <vt:lpwstr>845;#Corporate|ec42f1bc-006b-4c73-9f8e-ef47f7ba28f9</vt:lpwstr>
  </property>
  <property fmtid="{D5CDD505-2E9C-101B-9397-08002B2CF9AE}" pid="13" name="Slides">
    <vt:r8>26</vt:r8>
  </property>
  <property fmtid="{D5CDD505-2E9C-101B-9397-08002B2CF9AE}" pid="14" name="TaxKeyword">
    <vt:lpwstr>445;#PowerPoint Templates|3b00ffa5-febd-4d8f-9826-267e39c81229</vt:lpwstr>
  </property>
</Properties>
</file>