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1" r:id="rId2"/>
    <p:sldMasterId id="2147483662" r:id="rId3"/>
    <p:sldMasterId id="2147483675" r:id="rId4"/>
    <p:sldMasterId id="2147483682" r:id="rId5"/>
  </p:sldMasterIdLst>
  <p:notesMasterIdLst>
    <p:notesMasterId r:id="rId73"/>
  </p:notesMasterIdLst>
  <p:handoutMasterIdLst>
    <p:handoutMasterId r:id="rId74"/>
  </p:handoutMasterIdLst>
  <p:sldIdLst>
    <p:sldId id="363" r:id="rId6"/>
    <p:sldId id="380" r:id="rId7"/>
    <p:sldId id="282" r:id="rId8"/>
    <p:sldId id="351" r:id="rId9"/>
    <p:sldId id="285" r:id="rId10"/>
    <p:sldId id="364" r:id="rId11"/>
    <p:sldId id="283" r:id="rId12"/>
    <p:sldId id="366" r:id="rId13"/>
    <p:sldId id="376" r:id="rId14"/>
    <p:sldId id="318" r:id="rId15"/>
    <p:sldId id="391" r:id="rId16"/>
    <p:sldId id="424" r:id="rId17"/>
    <p:sldId id="425" r:id="rId18"/>
    <p:sldId id="426" r:id="rId19"/>
    <p:sldId id="427" r:id="rId20"/>
    <p:sldId id="428" r:id="rId21"/>
    <p:sldId id="429" r:id="rId22"/>
    <p:sldId id="365" r:id="rId23"/>
    <p:sldId id="374" r:id="rId24"/>
    <p:sldId id="369" r:id="rId25"/>
    <p:sldId id="353" r:id="rId26"/>
    <p:sldId id="377" r:id="rId27"/>
    <p:sldId id="392" r:id="rId28"/>
    <p:sldId id="355" r:id="rId29"/>
    <p:sldId id="362" r:id="rId30"/>
    <p:sldId id="395" r:id="rId31"/>
    <p:sldId id="396" r:id="rId32"/>
    <p:sldId id="397" r:id="rId33"/>
    <p:sldId id="398" r:id="rId34"/>
    <p:sldId id="399" r:id="rId35"/>
    <p:sldId id="400" r:id="rId36"/>
    <p:sldId id="401" r:id="rId37"/>
    <p:sldId id="402" r:id="rId38"/>
    <p:sldId id="403" r:id="rId39"/>
    <p:sldId id="404" r:id="rId40"/>
    <p:sldId id="405" r:id="rId41"/>
    <p:sldId id="406" r:id="rId42"/>
    <p:sldId id="407" r:id="rId43"/>
    <p:sldId id="408" r:id="rId44"/>
    <p:sldId id="409" r:id="rId45"/>
    <p:sldId id="410" r:id="rId46"/>
    <p:sldId id="411" r:id="rId47"/>
    <p:sldId id="412" r:id="rId48"/>
    <p:sldId id="413" r:id="rId49"/>
    <p:sldId id="414" r:id="rId50"/>
    <p:sldId id="415" r:id="rId51"/>
    <p:sldId id="416" r:id="rId52"/>
    <p:sldId id="417" r:id="rId53"/>
    <p:sldId id="418" r:id="rId54"/>
    <p:sldId id="419" r:id="rId55"/>
    <p:sldId id="420" r:id="rId56"/>
    <p:sldId id="421" r:id="rId57"/>
    <p:sldId id="422" r:id="rId58"/>
    <p:sldId id="423" r:id="rId59"/>
    <p:sldId id="367" r:id="rId60"/>
    <p:sldId id="393" r:id="rId61"/>
    <p:sldId id="430" r:id="rId62"/>
    <p:sldId id="370" r:id="rId63"/>
    <p:sldId id="371" r:id="rId64"/>
    <p:sldId id="372" r:id="rId65"/>
    <p:sldId id="373" r:id="rId66"/>
    <p:sldId id="361" r:id="rId67"/>
    <p:sldId id="358" r:id="rId68"/>
    <p:sldId id="359" r:id="rId69"/>
    <p:sldId id="383" r:id="rId70"/>
    <p:sldId id="382" r:id="rId71"/>
    <p:sldId id="390" r:id="rId72"/>
  </p:sldIdLst>
  <p:sldSz cx="9144000" cy="5143500" type="screen16x9"/>
  <p:notesSz cx="6985000" cy="92837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363"/>
            <p14:sldId id="380"/>
            <p14:sldId id="282"/>
            <p14:sldId id="351"/>
            <p14:sldId id="285"/>
            <p14:sldId id="364"/>
            <p14:sldId id="283"/>
            <p14:sldId id="366"/>
            <p14:sldId id="376"/>
            <p14:sldId id="318"/>
            <p14:sldId id="391"/>
            <p14:sldId id="424"/>
            <p14:sldId id="425"/>
            <p14:sldId id="426"/>
            <p14:sldId id="427"/>
            <p14:sldId id="428"/>
            <p14:sldId id="429"/>
            <p14:sldId id="365"/>
            <p14:sldId id="374"/>
            <p14:sldId id="369"/>
            <p14:sldId id="353"/>
            <p14:sldId id="377"/>
            <p14:sldId id="392"/>
            <p14:sldId id="355"/>
            <p14:sldId id="362"/>
            <p14:sldId id="395"/>
            <p14:sldId id="396"/>
            <p14:sldId id="397"/>
            <p14:sldId id="398"/>
            <p14:sldId id="399"/>
            <p14:sldId id="400"/>
            <p14:sldId id="401"/>
            <p14:sldId id="402"/>
            <p14:sldId id="403"/>
            <p14:sldId id="404"/>
            <p14:sldId id="405"/>
            <p14:sldId id="406"/>
            <p14:sldId id="407"/>
            <p14:sldId id="408"/>
            <p14:sldId id="409"/>
            <p14:sldId id="410"/>
            <p14:sldId id="411"/>
            <p14:sldId id="412"/>
            <p14:sldId id="413"/>
            <p14:sldId id="414"/>
            <p14:sldId id="415"/>
            <p14:sldId id="416"/>
            <p14:sldId id="417"/>
            <p14:sldId id="418"/>
            <p14:sldId id="419"/>
            <p14:sldId id="420"/>
            <p14:sldId id="421"/>
            <p14:sldId id="422"/>
            <p14:sldId id="423"/>
            <p14:sldId id="367"/>
            <p14:sldId id="393"/>
            <p14:sldId id="430"/>
            <p14:sldId id="370"/>
            <p14:sldId id="371"/>
            <p14:sldId id="372"/>
            <p14:sldId id="373"/>
            <p14:sldId id="361"/>
            <p14:sldId id="358"/>
            <p14:sldId id="359"/>
            <p14:sldId id="383"/>
            <p14:sldId id="382"/>
            <p14:sldId id="39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2F68"/>
    <a:srgbClr val="FF0000"/>
    <a:srgbClr val="FFFF99"/>
    <a:srgbClr val="FFCC00"/>
    <a:srgbClr val="DDDDDD"/>
    <a:srgbClr val="C0C0C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61" autoAdjust="0"/>
    <p:restoredTop sz="77278" autoAdjust="0"/>
  </p:normalViewPr>
  <p:slideViewPr>
    <p:cSldViewPr snapToGrid="0">
      <p:cViewPr varScale="1">
        <p:scale>
          <a:sx n="110" d="100"/>
          <a:sy n="110" d="100"/>
        </p:scale>
        <p:origin x="-1068" y="-84"/>
      </p:cViewPr>
      <p:guideLst>
        <p:guide orient="horz" pos="402"/>
        <p:guide pos="339"/>
      </p:guideLst>
    </p:cSldViewPr>
  </p:slideViewPr>
  <p:outlineViewPr>
    <p:cViewPr>
      <p:scale>
        <a:sx n="33" d="100"/>
        <a:sy n="33" d="100"/>
      </p:scale>
      <p:origin x="0" y="9054"/>
    </p:cViewPr>
  </p:outlineViewPr>
  <p:notesTextViewPr>
    <p:cViewPr>
      <p:scale>
        <a:sx n="125" d="100"/>
        <a:sy n="125" d="100"/>
      </p:scale>
      <p:origin x="0" y="0"/>
    </p:cViewPr>
  </p:notesTextViewPr>
  <p:sorterViewPr>
    <p:cViewPr>
      <p:scale>
        <a:sx n="130" d="100"/>
        <a:sy n="130" d="100"/>
      </p:scale>
      <p:origin x="0" y="186"/>
    </p:cViewPr>
  </p:sorterViewPr>
  <p:notesViewPr>
    <p:cSldViewPr snapToGrid="0">
      <p:cViewPr>
        <p:scale>
          <a:sx n="120" d="100"/>
          <a:sy n="120" d="100"/>
        </p:scale>
        <p:origin x="-2274" y="84"/>
      </p:cViewPr>
      <p:guideLst>
        <p:guide orient="horz" pos="2925"/>
        <p:guide pos="22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1" y="0"/>
            <a:ext cx="3026833" cy="46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4" tIns="45567" rIns="91134" bIns="45567" numCol="1" anchor="t" anchorCtr="0" compatLnSpc="1">
            <a:prstTxWarp prst="textNoShape">
              <a:avLst/>
            </a:prstTxWarp>
          </a:bodyPr>
          <a:lstStyle>
            <a:lvl1pPr defTabSz="912374">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958168" y="0"/>
            <a:ext cx="3026833" cy="46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4" tIns="45567" rIns="91134" bIns="45567" numCol="1" anchor="t" anchorCtr="0" compatLnSpc="1">
            <a:prstTxWarp prst="textNoShape">
              <a:avLst/>
            </a:prstTxWarp>
          </a:bodyPr>
          <a:lstStyle>
            <a:lvl1pPr algn="r" defTabSz="912374">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1" y="8819198"/>
            <a:ext cx="3026833" cy="464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4" tIns="45567" rIns="91134" bIns="45567" numCol="1" anchor="b" anchorCtr="0" compatLnSpc="1">
            <a:prstTxWarp prst="textNoShape">
              <a:avLst/>
            </a:prstTxWarp>
          </a:bodyPr>
          <a:lstStyle>
            <a:lvl1pPr defTabSz="912374">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958168" y="8819198"/>
            <a:ext cx="3026833" cy="464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4" tIns="45567" rIns="91134" bIns="45567" numCol="1" anchor="b" anchorCtr="0" compatLnSpc="1">
            <a:prstTxWarp prst="textNoShape">
              <a:avLst/>
            </a:prstTxWarp>
          </a:bodyPr>
          <a:lstStyle>
            <a:lvl1pPr algn="r" defTabSz="912374">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0"/>
            <a:ext cx="3026833" cy="46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4" tIns="45567" rIns="91134" bIns="45567" numCol="1" anchor="t" anchorCtr="0" compatLnSpc="1">
            <a:prstTxWarp prst="textNoShape">
              <a:avLst/>
            </a:prstTxWarp>
          </a:bodyPr>
          <a:lstStyle>
            <a:lvl1pPr defTabSz="912374">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958168" y="0"/>
            <a:ext cx="3026833" cy="46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4" tIns="45567" rIns="91134" bIns="45567" numCol="1" anchor="t" anchorCtr="0" compatLnSpc="1">
            <a:prstTxWarp prst="textNoShape">
              <a:avLst/>
            </a:prstTxWarp>
          </a:bodyPr>
          <a:lstStyle>
            <a:lvl1pPr algn="r" defTabSz="912374">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398463" y="693738"/>
            <a:ext cx="6191250" cy="34829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31336" y="4410393"/>
            <a:ext cx="5122333" cy="4177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4" tIns="45567" rIns="91134" bIns="4556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1" y="8819198"/>
            <a:ext cx="3026833" cy="464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4" tIns="45567" rIns="91134" bIns="45567" numCol="1" anchor="b" anchorCtr="0" compatLnSpc="1">
            <a:prstTxWarp prst="textNoShape">
              <a:avLst/>
            </a:prstTxWarp>
          </a:bodyPr>
          <a:lstStyle>
            <a:lvl1pPr defTabSz="912374">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958168" y="8819198"/>
            <a:ext cx="3026833" cy="464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4" tIns="45567" rIns="91134" bIns="45567" numCol="1" anchor="b" anchorCtr="0" compatLnSpc="1">
            <a:prstTxWarp prst="textNoShape">
              <a:avLst/>
            </a:prstTxWarp>
          </a:bodyPr>
          <a:lstStyle>
            <a:lvl1pPr algn="r" defTabSz="912374">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solidFill>
                  <a:prstClr val="black"/>
                </a:solidFill>
              </a:rPr>
              <a:pPr/>
              <a:t>1</a:t>
            </a:fld>
            <a:endParaRPr lang="en-US" dirty="0">
              <a:solidFill>
                <a:prstClr val="black"/>
              </a:solidFill>
            </a:endParaRPr>
          </a:p>
        </p:txBody>
      </p:sp>
      <p:sp>
        <p:nvSpPr>
          <p:cNvPr id="33794" name="Rectangle 2"/>
          <p:cNvSpPr>
            <a:spLocks noGrp="1" noRot="1" noChangeAspect="1" noChangeArrowheads="1" noTextEdit="1"/>
          </p:cNvSpPr>
          <p:nvPr>
            <p:ph type="sldImg"/>
          </p:nvPr>
        </p:nvSpPr>
        <p:spPr>
          <a:xfrm>
            <a:off x="396875" y="693738"/>
            <a:ext cx="6191250" cy="3482975"/>
          </a:xfrm>
          <a:ln/>
        </p:spPr>
      </p:sp>
      <p:sp>
        <p:nvSpPr>
          <p:cNvPr id="33795" name="Rectangle 3"/>
          <p:cNvSpPr>
            <a:spLocks noGrp="1" noChangeArrowheads="1"/>
          </p:cNvSpPr>
          <p:nvPr>
            <p:ph type="body" idx="1"/>
          </p:nvPr>
        </p:nvSpPr>
        <p:spPr>
          <a:xfrm>
            <a:off x="450850" y="4410393"/>
            <a:ext cx="6172200" cy="4177348"/>
          </a:xfrm>
        </p:spPr>
        <p:txBody>
          <a:bodyPr/>
          <a:lstStyle/>
          <a:p>
            <a:r>
              <a:rPr lang="en-US" dirty="0"/>
              <a:t>Thank you for joining us for this Webinar on the airport condition reporting process and the RCAM.  We are going to talk about some of the changes associated with assessing and reporting airport conditions and how </a:t>
            </a:r>
            <a:r>
              <a:rPr lang="en-US" dirty="0" smtClean="0"/>
              <a:t>we collaborated </a:t>
            </a:r>
            <a:r>
              <a:rPr lang="en-US" dirty="0"/>
              <a:t>with industry over the last </a:t>
            </a:r>
            <a:r>
              <a:rPr lang="en-US" dirty="0" smtClean="0"/>
              <a:t>several </a:t>
            </a:r>
            <a:r>
              <a:rPr lang="en-US" dirty="0"/>
              <a:t>years to develop a standardized means by which we assess surface contaminants that will be used throughout the National Airspace System.</a:t>
            </a:r>
          </a:p>
          <a:p>
            <a:endParaRPr lang="en-US" dirty="0"/>
          </a:p>
          <a:p>
            <a:r>
              <a:rPr lang="en-US" dirty="0" smtClean="0"/>
              <a:t>This information </a:t>
            </a:r>
            <a:r>
              <a:rPr lang="en-US" dirty="0"/>
              <a:t>and background on </a:t>
            </a:r>
            <a:r>
              <a:rPr lang="en-US" dirty="0" smtClean="0"/>
              <a:t>the changes </a:t>
            </a:r>
            <a:r>
              <a:rPr lang="en-US" dirty="0"/>
              <a:t>we are expecting this fall </a:t>
            </a:r>
            <a:r>
              <a:rPr lang="en-US" dirty="0" smtClean="0"/>
              <a:t>should help </a:t>
            </a:r>
            <a:r>
              <a:rPr lang="en-US" dirty="0"/>
              <a:t>answer your questions and concerns about the impact of the transition. </a:t>
            </a:r>
          </a:p>
          <a:p>
            <a:endParaRPr lang="en-US" dirty="0"/>
          </a:p>
          <a:p>
            <a:r>
              <a:rPr lang="en-US" dirty="0" smtClean="0"/>
              <a:t>We believe </a:t>
            </a:r>
            <a:r>
              <a:rPr lang="en-US" dirty="0"/>
              <a:t>you will find it’s not going to be that significant of a change, either operationally or functionally.  </a:t>
            </a:r>
            <a:endParaRPr lang="en-US" dirty="0" smtClean="0"/>
          </a:p>
          <a:p>
            <a:r>
              <a:rPr lang="en-US" dirty="0" smtClean="0"/>
              <a:t>It’s </a:t>
            </a:r>
            <a:r>
              <a:rPr lang="en-US" dirty="0"/>
              <a:t>more of a conceptual change. </a:t>
            </a:r>
            <a:endParaRPr lang="en-US" dirty="0" smtClean="0"/>
          </a:p>
          <a:p>
            <a:r>
              <a:rPr lang="en-US" dirty="0" smtClean="0"/>
              <a:t> </a:t>
            </a:r>
          </a:p>
          <a:p>
            <a:r>
              <a:rPr lang="en-US" dirty="0" smtClean="0"/>
              <a:t>We </a:t>
            </a:r>
            <a:r>
              <a:rPr lang="en-US" dirty="0"/>
              <a:t>will also talk about some of the tools and resources we will provide </a:t>
            </a:r>
            <a:r>
              <a:rPr lang="en-US" dirty="0" smtClean="0"/>
              <a:t>to assist you </a:t>
            </a:r>
            <a:r>
              <a:rPr lang="en-US" dirty="0"/>
              <a:t>with this change. </a:t>
            </a:r>
            <a:endParaRPr lang="en-US" dirty="0" smtClean="0"/>
          </a:p>
          <a:p>
            <a:r>
              <a:rPr lang="en-US" dirty="0" smtClean="0"/>
              <a:t> </a:t>
            </a:r>
          </a:p>
          <a:p>
            <a:r>
              <a:rPr lang="en-US" dirty="0" smtClean="0"/>
              <a:t>We believe all this will address some of misperceptions associated with this change.  </a:t>
            </a:r>
            <a:endParaRPr lang="en-US" dirty="0"/>
          </a:p>
        </p:txBody>
      </p:sp>
    </p:spTree>
    <p:extLst>
      <p:ext uri="{BB962C8B-B14F-4D97-AF65-F5344CB8AC3E}">
        <p14:creationId xmlns:p14="http://schemas.microsoft.com/office/powerpoint/2010/main" val="1321916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91250" cy="3482975"/>
          </a:xfrm>
        </p:spPr>
      </p:sp>
      <p:sp>
        <p:nvSpPr>
          <p:cNvPr id="3" name="Notes Placeholder 2"/>
          <p:cNvSpPr>
            <a:spLocks noGrp="1"/>
          </p:cNvSpPr>
          <p:nvPr>
            <p:ph type="body" idx="1"/>
          </p:nvPr>
        </p:nvSpPr>
        <p:spPr>
          <a:xfrm>
            <a:off x="374650" y="4410393"/>
            <a:ext cx="6184900" cy="4177348"/>
          </a:xfrm>
        </p:spPr>
        <p:txBody>
          <a:bodyPr/>
          <a:lstStyle/>
          <a:p>
            <a:r>
              <a:rPr lang="en-US" dirty="0" smtClean="0"/>
              <a:t>As mentioned </a:t>
            </a:r>
            <a:r>
              <a:rPr lang="en-US" dirty="0"/>
              <a:t>before, the NOTAM </a:t>
            </a:r>
            <a:r>
              <a:rPr lang="en-US" dirty="0" smtClean="0"/>
              <a:t>Manager system </a:t>
            </a:r>
            <a:r>
              <a:rPr lang="en-US" dirty="0"/>
              <a:t>has been key to this </a:t>
            </a:r>
            <a:r>
              <a:rPr lang="en-US" dirty="0" smtClean="0"/>
              <a:t>change, </a:t>
            </a:r>
            <a:r>
              <a:rPr lang="en-US" dirty="0"/>
              <a:t>and it’s going to do the majority of the work for </a:t>
            </a:r>
            <a:r>
              <a:rPr lang="en-US" dirty="0" smtClean="0"/>
              <a:t>airport users.  The </a:t>
            </a:r>
            <a:r>
              <a:rPr lang="en-US" dirty="0"/>
              <a:t>NOTAM system </a:t>
            </a:r>
            <a:r>
              <a:rPr lang="en-US" dirty="0" smtClean="0"/>
              <a:t>functionality should reduce </a:t>
            </a:r>
            <a:r>
              <a:rPr lang="en-US" dirty="0"/>
              <a:t>human </a:t>
            </a:r>
            <a:r>
              <a:rPr lang="en-US" dirty="0" smtClean="0"/>
              <a:t>error risk</a:t>
            </a:r>
            <a:r>
              <a:rPr lang="en-US" dirty="0"/>
              <a:t>.  </a:t>
            </a:r>
            <a:r>
              <a:rPr lang="en-US" dirty="0" smtClean="0"/>
              <a:t>System </a:t>
            </a:r>
            <a:r>
              <a:rPr lang="en-US" dirty="0"/>
              <a:t>rules </a:t>
            </a:r>
            <a:r>
              <a:rPr lang="en-US" dirty="0" smtClean="0"/>
              <a:t>should prevent or reduce situations of incorrect input. The issuance or non issuance of a RwyCC is programmed into </a:t>
            </a:r>
            <a:r>
              <a:rPr lang="en-US" dirty="0"/>
              <a:t>the </a:t>
            </a:r>
            <a:r>
              <a:rPr lang="en-US" dirty="0" smtClean="0"/>
              <a:t>system to ensure objectivity. </a:t>
            </a:r>
          </a:p>
          <a:p>
            <a:r>
              <a:rPr lang="en-US" dirty="0" smtClean="0"/>
              <a:t> </a:t>
            </a:r>
          </a:p>
          <a:p>
            <a:r>
              <a:rPr lang="en-US" dirty="0" smtClean="0"/>
              <a:t>So</a:t>
            </a:r>
            <a:r>
              <a:rPr lang="en-US" dirty="0"/>
              <a:t>, </a:t>
            </a:r>
            <a:r>
              <a:rPr lang="en-US" dirty="0" smtClean="0"/>
              <a:t>you as the airport operator report </a:t>
            </a:r>
            <a:r>
              <a:rPr lang="en-US" dirty="0"/>
              <a:t>the </a:t>
            </a:r>
            <a:r>
              <a:rPr lang="en-US" dirty="0" smtClean="0"/>
              <a:t>runway condition by entering the </a:t>
            </a:r>
            <a:r>
              <a:rPr lang="en-US" dirty="0"/>
              <a:t>contaminant(s) </a:t>
            </a:r>
            <a:r>
              <a:rPr lang="en-US" dirty="0" smtClean="0"/>
              <a:t>present into the system and it is </a:t>
            </a:r>
            <a:r>
              <a:rPr lang="en-US" dirty="0"/>
              <a:t>going to tell us what the </a:t>
            </a:r>
            <a:r>
              <a:rPr lang="en-US" dirty="0" smtClean="0"/>
              <a:t>RwyCC will be. </a:t>
            </a:r>
            <a:r>
              <a:rPr lang="en-US" dirty="0"/>
              <a:t>That </a:t>
            </a:r>
            <a:r>
              <a:rPr lang="en-US" dirty="0" smtClean="0"/>
              <a:t>greatly </a:t>
            </a:r>
            <a:r>
              <a:rPr lang="en-US" dirty="0"/>
              <a:t>reduces a lot of </a:t>
            </a:r>
            <a:r>
              <a:rPr lang="en-US" dirty="0" smtClean="0"/>
              <a:t>human </a:t>
            </a:r>
            <a:r>
              <a:rPr lang="en-US" dirty="0"/>
              <a:t>factors </a:t>
            </a:r>
            <a:r>
              <a:rPr lang="en-US" dirty="0" smtClean="0"/>
              <a:t>errors. </a:t>
            </a:r>
          </a:p>
          <a:p>
            <a:endParaRPr lang="en-US" dirty="0" smtClean="0"/>
          </a:p>
          <a:p>
            <a:r>
              <a:rPr lang="en-US" dirty="0" smtClean="0"/>
              <a:t>As of 01 October</a:t>
            </a:r>
            <a:r>
              <a:rPr lang="en-US" dirty="0"/>
              <a:t>, the primary method for reporting conditions must be </a:t>
            </a:r>
            <a:r>
              <a:rPr lang="en-US" dirty="0" smtClean="0"/>
              <a:t>through the NOTAM </a:t>
            </a:r>
            <a:r>
              <a:rPr lang="en-US" dirty="0"/>
              <a:t>system.  </a:t>
            </a:r>
            <a:r>
              <a:rPr lang="en-US" dirty="0" smtClean="0"/>
              <a:t>If airports today are using a </a:t>
            </a:r>
            <a:r>
              <a:rPr lang="en-US" dirty="0"/>
              <a:t>website, fax, or hand deliver </a:t>
            </a:r>
            <a:r>
              <a:rPr lang="en-US" dirty="0" smtClean="0"/>
              <a:t>of a </a:t>
            </a:r>
            <a:r>
              <a:rPr lang="en-US" dirty="0"/>
              <a:t>condition report to an airline station manager, we </a:t>
            </a:r>
            <a:r>
              <a:rPr lang="en-US" dirty="0" smtClean="0"/>
              <a:t>want you to </a:t>
            </a:r>
            <a:r>
              <a:rPr lang="en-US" dirty="0"/>
              <a:t>change </a:t>
            </a:r>
            <a:r>
              <a:rPr lang="en-US" dirty="0" smtClean="0"/>
              <a:t>to the NOTAM system.  We want you to use </a:t>
            </a:r>
            <a:r>
              <a:rPr lang="en-US" dirty="0"/>
              <a:t>the NOTAM system because it’s going to provide you the widest dissemination to all users, both local and </a:t>
            </a:r>
            <a:r>
              <a:rPr lang="en-US" dirty="0" smtClean="0"/>
              <a:t>transient. This is another one of the primary reasons we want airports to </a:t>
            </a:r>
            <a:r>
              <a:rPr lang="en-US" dirty="0"/>
              <a:t>transition over to NOTAM </a:t>
            </a:r>
            <a:r>
              <a:rPr lang="en-US" dirty="0" smtClean="0"/>
              <a:t>Manager.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dirty="0"/>
          </a:p>
        </p:txBody>
      </p:sp>
    </p:spTree>
    <p:extLst>
      <p:ext uri="{BB962C8B-B14F-4D97-AF65-F5344CB8AC3E}">
        <p14:creationId xmlns:p14="http://schemas.microsoft.com/office/powerpoint/2010/main" val="1219405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91250" cy="3482975"/>
          </a:xfrm>
        </p:spPr>
      </p:sp>
      <p:sp>
        <p:nvSpPr>
          <p:cNvPr id="3" name="Notes Placeholder 2"/>
          <p:cNvSpPr>
            <a:spLocks noGrp="1"/>
          </p:cNvSpPr>
          <p:nvPr>
            <p:ph type="body" idx="1"/>
          </p:nvPr>
        </p:nvSpPr>
        <p:spPr>
          <a:xfrm>
            <a:off x="361950" y="4410393"/>
            <a:ext cx="6242050" cy="4177348"/>
          </a:xfrm>
        </p:spPr>
        <p:txBody>
          <a:bodyPr/>
          <a:lstStyle/>
          <a:p>
            <a:r>
              <a:rPr lang="en-US" dirty="0" smtClean="0"/>
              <a:t>AS for the RCAM itself, airport operators will need </a:t>
            </a:r>
            <a:r>
              <a:rPr lang="en-US" dirty="0"/>
              <a:t>to </a:t>
            </a:r>
            <a:r>
              <a:rPr lang="en-US" dirty="0" smtClean="0"/>
              <a:t>understand </a:t>
            </a:r>
            <a:r>
              <a:rPr lang="en-US" dirty="0"/>
              <a:t>how the </a:t>
            </a:r>
            <a:r>
              <a:rPr lang="en-US" dirty="0" smtClean="0"/>
              <a:t>RwyCCs </a:t>
            </a:r>
            <a:r>
              <a:rPr lang="en-US" dirty="0"/>
              <a:t>are generated and </a:t>
            </a:r>
            <a:r>
              <a:rPr lang="en-US" dirty="0" smtClean="0"/>
              <a:t>the AC covers the detailed </a:t>
            </a:r>
            <a:r>
              <a:rPr lang="en-US" dirty="0"/>
              <a:t>information on how to </a:t>
            </a:r>
            <a:r>
              <a:rPr lang="en-US" dirty="0" smtClean="0"/>
              <a:t>generate a RwyCC.</a:t>
            </a:r>
          </a:p>
          <a:p>
            <a:endParaRPr lang="en-US" dirty="0" smtClean="0"/>
          </a:p>
          <a:p>
            <a:r>
              <a:rPr lang="en-US" dirty="0" smtClean="0"/>
              <a:t>For </a:t>
            </a:r>
            <a:r>
              <a:rPr lang="en-US" dirty="0"/>
              <a:t>the purposes of today’s discussion let’s go ahead and break the RCAM down quickly </a:t>
            </a:r>
            <a:r>
              <a:rPr lang="en-US" dirty="0" smtClean="0"/>
              <a:t>so </a:t>
            </a:r>
            <a:r>
              <a:rPr lang="en-US" dirty="0"/>
              <a:t>you can </a:t>
            </a:r>
            <a:r>
              <a:rPr lang="en-US" dirty="0" smtClean="0"/>
              <a:t>get </a:t>
            </a:r>
            <a:r>
              <a:rPr lang="en-US" dirty="0"/>
              <a:t>an idea of what the thought process is </a:t>
            </a:r>
            <a:r>
              <a:rPr lang="en-US" dirty="0" smtClean="0"/>
              <a:t>for </a:t>
            </a:r>
            <a:r>
              <a:rPr lang="en-US" dirty="0"/>
              <a:t>it’s general use</a:t>
            </a:r>
            <a:r>
              <a:rPr lang="en-US" dirty="0" smtClean="0"/>
              <a:t>.</a:t>
            </a:r>
          </a:p>
          <a:p>
            <a:r>
              <a:rPr lang="en-US" dirty="0" smtClean="0"/>
              <a:t>  </a:t>
            </a:r>
          </a:p>
          <a:p>
            <a:r>
              <a:rPr lang="en-US" dirty="0" smtClean="0"/>
              <a:t>So</a:t>
            </a:r>
            <a:r>
              <a:rPr lang="en-US" dirty="0"/>
              <a:t>, it’s very simple; </a:t>
            </a:r>
            <a:r>
              <a:rPr lang="en-US" dirty="0" smtClean="0"/>
              <a:t>read from left </a:t>
            </a:r>
            <a:r>
              <a:rPr lang="en-US" dirty="0"/>
              <a:t>to </a:t>
            </a:r>
            <a:r>
              <a:rPr lang="en-US" dirty="0" smtClean="0"/>
              <a:t>right, </a:t>
            </a:r>
            <a:r>
              <a:rPr lang="en-US" dirty="0"/>
              <a:t>you identify the contaminant on your runway, you look at the RCAM, find that contaminant, and then you look over to the right and see what </a:t>
            </a:r>
            <a:r>
              <a:rPr lang="en-US" dirty="0" smtClean="0"/>
              <a:t>code is associated </a:t>
            </a:r>
            <a:r>
              <a:rPr lang="en-US" dirty="0"/>
              <a:t>with </a:t>
            </a:r>
            <a:r>
              <a:rPr lang="en-US" dirty="0" smtClean="0"/>
              <a:t>it.</a:t>
            </a:r>
          </a:p>
          <a:p>
            <a:endParaRPr lang="en-US" dirty="0" smtClean="0"/>
          </a:p>
          <a:p>
            <a:r>
              <a:rPr lang="en-US" dirty="0" smtClean="0"/>
              <a:t>And </a:t>
            </a:r>
            <a:r>
              <a:rPr lang="en-US" dirty="0"/>
              <a:t>once you’ve determined that, then </a:t>
            </a:r>
            <a:r>
              <a:rPr lang="en-US" dirty="0" smtClean="0"/>
              <a:t>you can </a:t>
            </a:r>
            <a:r>
              <a:rPr lang="en-US" dirty="0"/>
              <a:t>stop there, and report that </a:t>
            </a:r>
            <a:r>
              <a:rPr lang="en-US" dirty="0" smtClean="0"/>
              <a:t>information.  Or</a:t>
            </a:r>
            <a:r>
              <a:rPr lang="en-US" dirty="0"/>
              <a:t>, if you have access to additional information, like Mu, because you are able to operate within those parameters, that’s another piece of information that you can use in your assessment</a:t>
            </a:r>
            <a:r>
              <a:rPr lang="en-US" dirty="0" smtClean="0"/>
              <a:t>.</a:t>
            </a:r>
          </a:p>
          <a:p>
            <a:r>
              <a:rPr lang="en-US" dirty="0" smtClean="0"/>
              <a:t>  </a:t>
            </a:r>
          </a:p>
          <a:p>
            <a:r>
              <a:rPr lang="en-US" dirty="0" smtClean="0"/>
              <a:t>Vehicle </a:t>
            </a:r>
            <a:r>
              <a:rPr lang="en-US" dirty="0"/>
              <a:t>deceleration and directional control </a:t>
            </a:r>
            <a:r>
              <a:rPr lang="en-US" dirty="0" smtClean="0"/>
              <a:t>is </a:t>
            </a:r>
            <a:r>
              <a:rPr lang="en-US" dirty="0"/>
              <a:t>another piece of information, or tool in your toolbox, as well as, pilot reported braking action. </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dirty="0"/>
          </a:p>
        </p:txBody>
      </p:sp>
    </p:spTree>
    <p:extLst>
      <p:ext uri="{BB962C8B-B14F-4D97-AF65-F5344CB8AC3E}">
        <p14:creationId xmlns:p14="http://schemas.microsoft.com/office/powerpoint/2010/main" val="4094158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91250" cy="3482975"/>
          </a:xfrm>
        </p:spPr>
      </p:sp>
      <p:sp>
        <p:nvSpPr>
          <p:cNvPr id="3" name="Notes Placeholder 2"/>
          <p:cNvSpPr>
            <a:spLocks noGrp="1"/>
          </p:cNvSpPr>
          <p:nvPr>
            <p:ph type="body" idx="1"/>
          </p:nvPr>
        </p:nvSpPr>
        <p:spPr/>
        <p:txBody>
          <a:bodyPr/>
          <a:lstStyle/>
          <a:p>
            <a:pPr defTabSz="915552">
              <a:defRPr/>
            </a:pPr>
            <a:r>
              <a:rPr lang="en-US" sz="1100" dirty="0" smtClean="0"/>
              <a:t>To be more specific, this section of the RCAM includes contaminant type and depth categories which have been determined by airplane manufactures to cause specific changes in the airplane braking performance.  The runway condition description column of the RCAM provides contaminants that are directly correlated to airplane takeoff and landing performance.  The description sections, ranging in terms of slipperiness, are categorized based on type and depth of contaminant and sometimes temperature.  The contaminant description is applied to each runway third. </a:t>
            </a:r>
          </a:p>
          <a:p>
            <a:pPr defTabSz="915552">
              <a:defRPr/>
            </a:pPr>
            <a:r>
              <a:rPr lang="en-US" sz="1100" dirty="0" smtClean="0"/>
              <a:t>  </a:t>
            </a:r>
          </a:p>
          <a:p>
            <a:pPr defTabSz="915552">
              <a:defRPr/>
            </a:pPr>
            <a:r>
              <a:rPr lang="en-US" sz="1100" dirty="0" smtClean="0"/>
              <a:t>This section of the RCAM also includes a Runway Condition Code which correspond to a reportable ‘shorthand’ of the description.</a:t>
            </a:r>
          </a:p>
          <a:p>
            <a:pPr defTabSz="915552">
              <a:defRPr/>
            </a:pPr>
            <a:endParaRPr lang="en-US" sz="1100" dirty="0" smtClean="0"/>
          </a:p>
          <a:p>
            <a:pPr defTabSz="915552">
              <a:defRPr/>
            </a:pPr>
            <a:r>
              <a:rPr lang="en-US" sz="1100" dirty="0" smtClean="0"/>
              <a:t>A lot of the contaminants in this area have very specific characteristics effect, depending on it’s depth, and some depending on temperature.  As we view the second box from the top of the Runway Condition Description column, you have a description that describes “1/8 inch depth or less”.  So, contaminants in this area that are in the 1/8 inch or less depth category, for example, dry snow and wet snow, have a different effect when they are at a greater depth.  If you view the fourth box down in that same column, you see that those same contaminants, dry snow and wet snow, are also located in a different category, but at greater depth.  </a:t>
            </a:r>
          </a:p>
          <a:p>
            <a:pPr defTabSz="915552">
              <a:defRPr/>
            </a:pPr>
            <a:endParaRPr lang="en-US" sz="1100" dirty="0" smtClean="0"/>
          </a:p>
          <a:p>
            <a:pPr defTabSz="915552">
              <a:defRPr/>
            </a:pPr>
            <a:r>
              <a:rPr lang="en-US" sz="1100" dirty="0" smtClean="0"/>
              <a:t>What that means is there is a different performance characteristic of that same contaminant, depending on the depth.  We also have a section here, where they refer to compacted snow, and that has temperature associated with it , and that’s because that particular contaminant can have a different effect at one temperature versus another.  It is important to know when using the RCAM these nuances whereby some contaminants, but not all, may appear in more than one category. </a:t>
            </a:r>
          </a:p>
          <a:p>
            <a:pPr defTabSz="915552">
              <a:defRPr/>
            </a:pPr>
            <a:endParaRPr lang="en-US" sz="110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dirty="0"/>
          </a:p>
        </p:txBody>
      </p:sp>
    </p:spTree>
    <p:extLst>
      <p:ext uri="{BB962C8B-B14F-4D97-AF65-F5344CB8AC3E}">
        <p14:creationId xmlns:p14="http://schemas.microsoft.com/office/powerpoint/2010/main" val="835063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91250" cy="3482975"/>
          </a:xfrm>
        </p:spPr>
      </p:sp>
      <p:sp>
        <p:nvSpPr>
          <p:cNvPr id="3" name="Notes Placeholder 2"/>
          <p:cNvSpPr>
            <a:spLocks noGrp="1"/>
          </p:cNvSpPr>
          <p:nvPr>
            <p:ph type="body" idx="1"/>
          </p:nvPr>
        </p:nvSpPr>
        <p:spPr/>
        <p:txBody>
          <a:bodyPr/>
          <a:lstStyle/>
          <a:p>
            <a:pPr defTabSz="915552">
              <a:defRPr/>
            </a:pPr>
            <a:r>
              <a:rPr lang="en-US" dirty="0" smtClean="0"/>
              <a:t>Runway Condition Codes are assigned when more than 25% of the overall runway (or cleared width when runway edges differ from the treated runway) is contaminated). </a:t>
            </a:r>
          </a:p>
          <a:p>
            <a:pPr defTabSz="915552">
              <a:defRPr/>
            </a:pPr>
            <a:r>
              <a:rPr lang="en-US" dirty="0" smtClean="0"/>
              <a:t> </a:t>
            </a:r>
          </a:p>
          <a:p>
            <a:pPr defTabSz="915552">
              <a:defRPr/>
            </a:pPr>
            <a:r>
              <a:rPr lang="en-US" dirty="0" smtClean="0"/>
              <a:t>These codes represent the runway condition description based on defined terms and increments.</a:t>
            </a:r>
          </a:p>
          <a:p>
            <a:pPr defTabSz="915552">
              <a:defRPr/>
            </a:pPr>
            <a:r>
              <a:rPr lang="en-US" dirty="0" smtClean="0"/>
              <a:t>  </a:t>
            </a:r>
          </a:p>
          <a:p>
            <a:pPr defTabSz="915552">
              <a:defRPr/>
            </a:pPr>
            <a:r>
              <a:rPr lang="en-US" dirty="0" smtClean="0"/>
              <a:t>Use of these codes harmonizes with ICAO Annex 14, Aerodrome Design and Operations, providing a standardized “shorthand” format for reporting </a:t>
            </a:r>
            <a:r>
              <a:rPr lang="en-US" dirty="0" err="1" smtClean="0"/>
              <a:t>RwyCC</a:t>
            </a:r>
            <a:r>
              <a:rPr lang="en-US" dirty="0" smtClean="0"/>
              <a:t> (which replaces the reporting of Mu values). </a:t>
            </a:r>
          </a:p>
          <a:p>
            <a:pPr defTabSz="915552">
              <a:defRPr/>
            </a:pPr>
            <a:r>
              <a:rPr lang="en-US" dirty="0" smtClean="0"/>
              <a:t> </a:t>
            </a:r>
          </a:p>
          <a:p>
            <a:pPr defTabSz="915552">
              <a:defRPr/>
            </a:pPr>
            <a:r>
              <a:rPr lang="en-US" dirty="0" smtClean="0"/>
              <a:t>These codes will be used by pilots to determine landing performance assessments when applicable. </a:t>
            </a:r>
          </a:p>
          <a:p>
            <a:pPr defTabSz="915552">
              <a:defRPr/>
            </a:pP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dirty="0"/>
          </a:p>
        </p:txBody>
      </p:sp>
    </p:spTree>
    <p:extLst>
      <p:ext uri="{BB962C8B-B14F-4D97-AF65-F5344CB8AC3E}">
        <p14:creationId xmlns:p14="http://schemas.microsoft.com/office/powerpoint/2010/main" val="835063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91250" cy="3482975"/>
          </a:xfrm>
        </p:spPr>
      </p:sp>
      <p:sp>
        <p:nvSpPr>
          <p:cNvPr id="3" name="Notes Placeholder 2"/>
          <p:cNvSpPr>
            <a:spLocks noGrp="1"/>
          </p:cNvSpPr>
          <p:nvPr>
            <p:ph type="body" idx="1"/>
          </p:nvPr>
        </p:nvSpPr>
        <p:spPr/>
        <p:txBody>
          <a:bodyPr/>
          <a:lstStyle/>
          <a:p>
            <a:pPr defTabSz="915552">
              <a:defRPr/>
            </a:pPr>
            <a:r>
              <a:rPr lang="en-US" sz="1100" dirty="0" smtClean="0"/>
              <a:t>This greyed out section contains the downgrade assessment criteria, meaning that these are the additional tools in your toolbox that can be used to further assess the runway and validate the </a:t>
            </a:r>
            <a:r>
              <a:rPr lang="en-US" sz="1100" dirty="0" err="1" smtClean="0"/>
              <a:t>RwyCC</a:t>
            </a:r>
            <a:r>
              <a:rPr lang="en-US" sz="1100" dirty="0" smtClean="0"/>
              <a:t>.  Which means if,  you have received a particular </a:t>
            </a:r>
            <a:r>
              <a:rPr lang="en-US" sz="1100" dirty="0" err="1" smtClean="0"/>
              <a:t>RwyCC</a:t>
            </a:r>
            <a:r>
              <a:rPr lang="en-US" sz="1100" dirty="0" smtClean="0"/>
              <a:t> that indicates a particular slipperiness, you can agree with that </a:t>
            </a:r>
            <a:r>
              <a:rPr lang="en-US" sz="1100" dirty="0" err="1" smtClean="0"/>
              <a:t>RwyCC</a:t>
            </a:r>
            <a:r>
              <a:rPr lang="en-US" sz="1100" dirty="0" smtClean="0"/>
              <a:t>, or if you believe that maybe the conditions are slipperier, or more slick, or less friction, than the </a:t>
            </a:r>
            <a:r>
              <a:rPr lang="en-US" sz="1100" dirty="0" err="1" smtClean="0"/>
              <a:t>RwyCC</a:t>
            </a:r>
            <a:r>
              <a:rPr lang="en-US" sz="1100" dirty="0" smtClean="0"/>
              <a:t> might indicate, you have the ability to take downgrade actions.  </a:t>
            </a:r>
          </a:p>
          <a:p>
            <a:pPr defTabSz="915552">
              <a:defRPr/>
            </a:pPr>
            <a:endParaRPr lang="en-US" sz="1100" dirty="0" smtClean="0"/>
          </a:p>
          <a:p>
            <a:pPr defTabSz="915552">
              <a:defRPr/>
            </a:pPr>
            <a:r>
              <a:rPr lang="en-US" sz="1100" dirty="0" smtClean="0"/>
              <a:t>For </a:t>
            </a:r>
            <a:r>
              <a:rPr lang="en-US" sz="1100" dirty="0" smtClean="0"/>
              <a:t>example, if the RCAM indicates a RwyCC of 5, but you went out and did a vehicle braking test, that RwyCC could be downgraded based on your observation.  </a:t>
            </a:r>
          </a:p>
          <a:p>
            <a:pPr defTabSz="915552">
              <a:defRPr/>
            </a:pPr>
            <a:endParaRPr lang="en-US" sz="1100" dirty="0" smtClean="0"/>
          </a:p>
          <a:p>
            <a:pPr defTabSz="915552">
              <a:defRPr/>
            </a:pPr>
            <a:r>
              <a:rPr lang="en-US" sz="1100" dirty="0" smtClean="0"/>
              <a:t>Again</a:t>
            </a:r>
            <a:r>
              <a:rPr lang="en-US" sz="1100" dirty="0" smtClean="0"/>
              <a:t>, this is your judgment and experience as part of the process.  Just because a contaminant indicate a particular </a:t>
            </a:r>
            <a:r>
              <a:rPr lang="en-US" sz="1100" dirty="0" err="1" smtClean="0"/>
              <a:t>RwyCC</a:t>
            </a:r>
            <a:r>
              <a:rPr lang="en-US" sz="1100" dirty="0" smtClean="0"/>
              <a:t>, it does not mean that your can’t be more conservative in reporting. Perhaps it is a </a:t>
            </a:r>
            <a:r>
              <a:rPr lang="en-US" sz="1100" dirty="0" err="1" smtClean="0"/>
              <a:t>RwyCC</a:t>
            </a:r>
            <a:r>
              <a:rPr lang="en-US" sz="1100" dirty="0" smtClean="0"/>
              <a:t> of  5, but you may be getting a lot of PIREPs in a lower category, this is the downgrade capability that you have, and down grades are completely at your, the airport operator discretion. </a:t>
            </a:r>
          </a:p>
          <a:p>
            <a:pPr defTabSz="915552">
              <a:defRPr/>
            </a:pPr>
            <a:endParaRPr lang="en-US" sz="1100" dirty="0" smtClean="0"/>
          </a:p>
          <a:p>
            <a:pPr defTabSz="915552">
              <a:defRPr/>
            </a:pPr>
            <a:r>
              <a:rPr lang="en-US" sz="1100" dirty="0" smtClean="0"/>
              <a:t>It </a:t>
            </a:r>
            <a:r>
              <a:rPr lang="en-US" sz="1100" dirty="0" smtClean="0"/>
              <a:t>can be based on one of those previous variables; it can be based on all of those variables; or it can be based on experience alone that you believe  a given condition wasn’t as great as the RwyCC indicated.  </a:t>
            </a:r>
          </a:p>
          <a:p>
            <a:pPr defTabSz="915552">
              <a:defRPr/>
            </a:pPr>
            <a:endParaRPr lang="en-US" sz="1100" dirty="0" smtClean="0"/>
          </a:p>
          <a:p>
            <a:pPr defTabSz="915552">
              <a:defRPr/>
            </a:pPr>
            <a:r>
              <a:rPr lang="en-US" sz="1100" dirty="0" smtClean="0"/>
              <a:t>That’s </a:t>
            </a:r>
            <a:r>
              <a:rPr lang="en-US" sz="1100" dirty="0" smtClean="0"/>
              <a:t>something the airport operator has the flexibility to do and operate differently or be more conservative as needed. </a:t>
            </a:r>
          </a:p>
          <a:p>
            <a:pPr defTabSz="915552">
              <a:defRPr/>
            </a:pPr>
            <a:r>
              <a:rPr lang="en-US" sz="1100" dirty="0" smtClean="0"/>
              <a:t>Typically, the RCAM is not made for upgrading </a:t>
            </a:r>
            <a:r>
              <a:rPr lang="en-US" sz="1100" dirty="0" err="1" smtClean="0"/>
              <a:t>RwyCCs</a:t>
            </a:r>
            <a:r>
              <a:rPr lang="en-US" sz="1100" dirty="0" smtClean="0"/>
              <a:t>. However, there are two very specific instances where an upgrade of </a:t>
            </a:r>
            <a:r>
              <a:rPr lang="en-US" sz="1100" dirty="0" err="1" smtClean="0"/>
              <a:t>RwyCC</a:t>
            </a:r>
            <a:r>
              <a:rPr lang="en-US" sz="1100" dirty="0" smtClean="0"/>
              <a:t> can take place.  And it relates to when you have a contaminant that generates a </a:t>
            </a:r>
            <a:r>
              <a:rPr lang="en-US" sz="1100" dirty="0" err="1" smtClean="0"/>
              <a:t>RwyCC</a:t>
            </a:r>
            <a:r>
              <a:rPr lang="en-US" sz="1100" dirty="0" smtClean="0"/>
              <a:t> of 1 or  0.  We will get into that once we start stepping through some of or NOTAM examples.  We will go through that scenario to make it more understandable. </a:t>
            </a:r>
            <a:endParaRPr lang="en-US" sz="1100" dirty="0" smtClean="0"/>
          </a:p>
          <a:p>
            <a:pPr defTabSz="915552">
              <a:defRPr/>
            </a:pPr>
            <a:endParaRPr lang="en-US" sz="1100" dirty="0" smtClean="0"/>
          </a:p>
          <a:p>
            <a:pPr defTabSz="915552">
              <a:defRPr/>
            </a:pPr>
            <a:r>
              <a:rPr lang="en-US" sz="1100" dirty="0" smtClean="0"/>
              <a:t>The </a:t>
            </a:r>
            <a:r>
              <a:rPr lang="en-US" sz="1100" dirty="0" smtClean="0"/>
              <a:t>remainder of the RwyCCs categories do not have an upgrade capability.   </a:t>
            </a:r>
          </a:p>
          <a:p>
            <a:pPr defTabSz="915552">
              <a:defRPr/>
            </a:pPr>
            <a:endParaRPr lang="en-US" dirty="0" smtClean="0"/>
          </a:p>
          <a:p>
            <a:pPr defTabSz="915552">
              <a:defRPr/>
            </a:pPr>
            <a:endParaRPr lang="en-US" dirty="0" smtClean="0"/>
          </a:p>
          <a:p>
            <a:pPr defTabSz="915552">
              <a:defRPr/>
            </a:pP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dirty="0"/>
          </a:p>
        </p:txBody>
      </p:sp>
    </p:spTree>
    <p:extLst>
      <p:ext uri="{BB962C8B-B14F-4D97-AF65-F5344CB8AC3E}">
        <p14:creationId xmlns:p14="http://schemas.microsoft.com/office/powerpoint/2010/main" val="835063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91250" cy="3482975"/>
          </a:xfrm>
        </p:spPr>
      </p:sp>
      <p:sp>
        <p:nvSpPr>
          <p:cNvPr id="3" name="Notes Placeholder 2"/>
          <p:cNvSpPr>
            <a:spLocks noGrp="1"/>
          </p:cNvSpPr>
          <p:nvPr>
            <p:ph type="body" idx="1"/>
          </p:nvPr>
        </p:nvSpPr>
        <p:spPr/>
        <p:txBody>
          <a:bodyPr/>
          <a:lstStyle/>
          <a:p>
            <a:pPr defTabSz="915552">
              <a:defRPr/>
            </a:pPr>
            <a:r>
              <a:rPr lang="en-US" b="1" dirty="0" smtClean="0"/>
              <a:t>Mu:  </a:t>
            </a:r>
          </a:p>
          <a:p>
            <a:r>
              <a:rPr lang="en-US" dirty="0" smtClean="0"/>
              <a:t>The correlation of the Mu (µ) values with runway conditions and condition codes in the RCAM are only approximate ranges for a generic friction measuring device and are intended to be used only to upgrade or downgrade a runway condition code.  </a:t>
            </a:r>
          </a:p>
          <a:p>
            <a:r>
              <a:rPr lang="en-US" dirty="0" smtClean="0"/>
              <a:t>Airport operators should use their best judgment when using friction measuring devices for downgrade assessments, including your experience with the specific measuring devices being used.  </a:t>
            </a:r>
          </a:p>
          <a:p>
            <a:r>
              <a:rPr lang="en-US" dirty="0" smtClean="0"/>
              <a:t>Mu is mostly subjective based on the variations of devices used.</a:t>
            </a:r>
          </a:p>
          <a:p>
            <a:endParaRPr lang="en-US" dirty="0" smtClean="0"/>
          </a:p>
          <a:p>
            <a:pPr defTabSz="915552">
              <a:defRPr/>
            </a:pP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dirty="0"/>
          </a:p>
        </p:txBody>
      </p:sp>
    </p:spTree>
    <p:extLst>
      <p:ext uri="{BB962C8B-B14F-4D97-AF65-F5344CB8AC3E}">
        <p14:creationId xmlns:p14="http://schemas.microsoft.com/office/powerpoint/2010/main" val="835063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91250" cy="3482975"/>
          </a:xfrm>
        </p:spPr>
      </p:sp>
      <p:sp>
        <p:nvSpPr>
          <p:cNvPr id="3" name="Notes Placeholder 2"/>
          <p:cNvSpPr>
            <a:spLocks noGrp="1"/>
          </p:cNvSpPr>
          <p:nvPr>
            <p:ph type="body" idx="1"/>
          </p:nvPr>
        </p:nvSpPr>
        <p:spPr/>
        <p:txBody>
          <a:bodyPr/>
          <a:lstStyle/>
          <a:p>
            <a:r>
              <a:rPr lang="en-US" b="1" dirty="0" smtClean="0"/>
              <a:t>Vehicle Deceleration or Directional Control Observation: </a:t>
            </a:r>
          </a:p>
          <a:p>
            <a:r>
              <a:rPr lang="en-US" dirty="0" smtClean="0"/>
              <a:t>This column is used to correlate estimated vehicle braking experienced on a given contaminant  This description also defines each vehicle braking category, yet it is still considered to be subjective.</a:t>
            </a:r>
          </a:p>
          <a:p>
            <a:endParaRPr lang="en-US" dirty="0" smtClean="0"/>
          </a:p>
          <a:p>
            <a:pPr defTabSz="915552">
              <a:defRPr/>
            </a:pP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dirty="0"/>
          </a:p>
        </p:txBody>
      </p:sp>
    </p:spTree>
    <p:extLst>
      <p:ext uri="{BB962C8B-B14F-4D97-AF65-F5344CB8AC3E}">
        <p14:creationId xmlns:p14="http://schemas.microsoft.com/office/powerpoint/2010/main" val="835063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91250" cy="3482975"/>
          </a:xfrm>
        </p:spPr>
      </p:sp>
      <p:sp>
        <p:nvSpPr>
          <p:cNvPr id="3" name="Notes Placeholder 2"/>
          <p:cNvSpPr>
            <a:spLocks noGrp="1"/>
          </p:cNvSpPr>
          <p:nvPr>
            <p:ph type="body" idx="1"/>
          </p:nvPr>
        </p:nvSpPr>
        <p:spPr/>
        <p:txBody>
          <a:bodyPr/>
          <a:lstStyle/>
          <a:p>
            <a:pPr marL="0" marR="0" indent="0" algn="l" defTabSz="915552" rtl="0" eaLnBrk="1" fontAlgn="base" latinLnBrk="0" hangingPunct="1">
              <a:lnSpc>
                <a:spcPct val="100000"/>
              </a:lnSpc>
              <a:spcBef>
                <a:spcPct val="30000"/>
              </a:spcBef>
              <a:spcAft>
                <a:spcPct val="0"/>
              </a:spcAft>
              <a:buClrTx/>
              <a:buSzTx/>
              <a:buFontTx/>
              <a:buNone/>
              <a:tabLst/>
              <a:defRPr/>
            </a:pPr>
            <a:r>
              <a:rPr lang="en-US" b="1" dirty="0" smtClean="0"/>
              <a:t>Pilot Reported Braking Action:  </a:t>
            </a:r>
            <a:r>
              <a:rPr lang="en-US" dirty="0" smtClean="0"/>
              <a:t>This is a report of braking action on the runway, by a pilot, providing other pilots with a degree/quality of expected braking.  The braking action experienced is dependent on the type of aircraft, aircraft weight, touchdown point, and other factors and is mostly subjective.</a:t>
            </a:r>
          </a:p>
          <a:p>
            <a:pPr defTabSz="915552">
              <a:defRPr/>
            </a:pP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dirty="0"/>
          </a:p>
        </p:txBody>
      </p:sp>
    </p:spTree>
    <p:extLst>
      <p:ext uri="{BB962C8B-B14F-4D97-AF65-F5344CB8AC3E}">
        <p14:creationId xmlns:p14="http://schemas.microsoft.com/office/powerpoint/2010/main" val="835063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91250" cy="3482975"/>
          </a:xfrm>
        </p:spPr>
      </p:sp>
      <p:sp>
        <p:nvSpPr>
          <p:cNvPr id="3" name="Notes Placeholder 2"/>
          <p:cNvSpPr>
            <a:spLocks noGrp="1"/>
          </p:cNvSpPr>
          <p:nvPr>
            <p:ph type="body" idx="1"/>
          </p:nvPr>
        </p:nvSpPr>
        <p:spPr>
          <a:xfrm>
            <a:off x="431800" y="4410393"/>
            <a:ext cx="6140450" cy="4177348"/>
          </a:xfrm>
        </p:spPr>
        <p:txBody>
          <a:bodyPr/>
          <a:lstStyle/>
          <a:p>
            <a:r>
              <a:rPr lang="en-US" dirty="0" smtClean="0"/>
              <a:t>Why </a:t>
            </a:r>
            <a:r>
              <a:rPr lang="en-US" dirty="0"/>
              <a:t>do we </a:t>
            </a:r>
            <a:r>
              <a:rPr lang="en-US" dirty="0" smtClean="0"/>
              <a:t>believe codes </a:t>
            </a:r>
            <a:r>
              <a:rPr lang="en-US" dirty="0"/>
              <a:t>are better than Mu?  </a:t>
            </a:r>
            <a:r>
              <a:rPr lang="en-US" dirty="0" smtClean="0"/>
              <a:t>The answer is, because </a:t>
            </a:r>
            <a:r>
              <a:rPr lang="en-US" dirty="0"/>
              <a:t>they mean more. </a:t>
            </a:r>
            <a:endParaRPr lang="en-US" dirty="0" smtClean="0"/>
          </a:p>
          <a:p>
            <a:r>
              <a:rPr lang="en-US" dirty="0" smtClean="0"/>
              <a:t> </a:t>
            </a:r>
          </a:p>
          <a:p>
            <a:r>
              <a:rPr lang="en-US" dirty="0" smtClean="0"/>
              <a:t>As was </a:t>
            </a:r>
            <a:r>
              <a:rPr lang="en-US" dirty="0" smtClean="0"/>
              <a:t>mentioned </a:t>
            </a:r>
            <a:r>
              <a:rPr lang="en-US" dirty="0"/>
              <a:t>before, when you get a </a:t>
            </a:r>
            <a:r>
              <a:rPr lang="en-US" dirty="0" smtClean="0"/>
              <a:t>RwyCC, </a:t>
            </a:r>
            <a:r>
              <a:rPr lang="en-US" dirty="0"/>
              <a:t>it’s shorthand for your runway description, it’s shorthand for braking action </a:t>
            </a:r>
            <a:r>
              <a:rPr lang="en-US" dirty="0" smtClean="0"/>
              <a:t>that can </a:t>
            </a:r>
            <a:r>
              <a:rPr lang="en-US" dirty="0" smtClean="0"/>
              <a:t>be </a:t>
            </a:r>
            <a:r>
              <a:rPr lang="en-US" dirty="0"/>
              <a:t>anticipated by the pilot, and it’s something that is </a:t>
            </a:r>
            <a:r>
              <a:rPr lang="en-US" dirty="0" smtClean="0"/>
              <a:t>performance based.  A pilot can actually </a:t>
            </a:r>
            <a:r>
              <a:rPr lang="en-US" dirty="0"/>
              <a:t>do something with the </a:t>
            </a:r>
            <a:r>
              <a:rPr lang="en-US" dirty="0" smtClean="0"/>
              <a:t>information as it relates to airplane performance. </a:t>
            </a:r>
          </a:p>
          <a:p>
            <a:r>
              <a:rPr lang="en-US" dirty="0" smtClean="0"/>
              <a:t> </a:t>
            </a:r>
          </a:p>
          <a:p>
            <a:r>
              <a:rPr lang="en-US" dirty="0" smtClean="0"/>
              <a:t>This </a:t>
            </a:r>
            <a:r>
              <a:rPr lang="en-US" dirty="0"/>
              <a:t>is the first time that we are able to correlate a contaminant to a performance variable for aircraft. </a:t>
            </a:r>
            <a:endParaRPr lang="en-US" dirty="0" smtClean="0"/>
          </a:p>
          <a:p>
            <a:endParaRPr lang="en-US" dirty="0" smtClean="0"/>
          </a:p>
          <a:p>
            <a:r>
              <a:rPr lang="en-US" dirty="0" smtClean="0"/>
              <a:t>Previously </a:t>
            </a:r>
            <a:r>
              <a:rPr lang="en-US" dirty="0"/>
              <a:t>all the information we’ve been reporting from an airport condition reporting standpoint has been primarily </a:t>
            </a:r>
            <a:r>
              <a:rPr lang="en-US" dirty="0" smtClean="0"/>
              <a:t>informational for the pilot. </a:t>
            </a:r>
          </a:p>
          <a:p>
            <a:r>
              <a:rPr lang="en-US" dirty="0" smtClean="0"/>
              <a:t> </a:t>
            </a:r>
          </a:p>
          <a:p>
            <a:r>
              <a:rPr lang="en-US" dirty="0" smtClean="0"/>
              <a:t>This revised method provides information that </a:t>
            </a:r>
            <a:r>
              <a:rPr lang="en-US" dirty="0"/>
              <a:t>will be a lot more meaningful and will have a greater </a:t>
            </a:r>
            <a:r>
              <a:rPr lang="en-US" dirty="0" smtClean="0"/>
              <a:t>impact on safety.</a:t>
            </a:r>
            <a:endParaRPr lang="en-US" dirty="0"/>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18</a:t>
            </a:fld>
            <a:endParaRPr lang="en-US" dirty="0"/>
          </a:p>
        </p:txBody>
      </p:sp>
    </p:spTree>
    <p:extLst>
      <p:ext uri="{BB962C8B-B14F-4D97-AF65-F5344CB8AC3E}">
        <p14:creationId xmlns:p14="http://schemas.microsoft.com/office/powerpoint/2010/main" val="3053902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75" y="693738"/>
            <a:ext cx="5178425" cy="2913062"/>
          </a:xfrm>
        </p:spPr>
      </p:sp>
      <p:sp>
        <p:nvSpPr>
          <p:cNvPr id="3" name="Notes Placeholder 2"/>
          <p:cNvSpPr>
            <a:spLocks noGrp="1"/>
          </p:cNvSpPr>
          <p:nvPr>
            <p:ph type="body" idx="1"/>
          </p:nvPr>
        </p:nvSpPr>
        <p:spPr>
          <a:xfrm>
            <a:off x="387350" y="4000500"/>
            <a:ext cx="6178550" cy="4686299"/>
          </a:xfrm>
        </p:spPr>
        <p:txBody>
          <a:bodyPr/>
          <a:lstStyle/>
          <a:p>
            <a:r>
              <a:rPr lang="en-US" sz="1100" dirty="0" smtClean="0"/>
              <a:t>Beginning 1 October, </a:t>
            </a:r>
            <a:r>
              <a:rPr lang="en-US" sz="1100" dirty="0"/>
              <a:t>the NOTAM system will be serving as the primary system for disseminating field condition information.  Airport operators can have secondary systems if  they want to continue to maintain them, however, the caution is having outdated information in one place or the other. That is why we don’t recommend </a:t>
            </a:r>
            <a:r>
              <a:rPr lang="en-US" sz="1100" dirty="0" smtClean="0"/>
              <a:t>dual reporting, </a:t>
            </a:r>
            <a:r>
              <a:rPr lang="en-US" sz="1100" dirty="0"/>
              <a:t>but whichever path </a:t>
            </a:r>
            <a:r>
              <a:rPr lang="en-US" sz="1100" dirty="0" smtClean="0"/>
              <a:t>you choose, </a:t>
            </a:r>
            <a:r>
              <a:rPr lang="en-US" sz="1100" dirty="0"/>
              <a:t>the NOTAM system needs to be </a:t>
            </a:r>
            <a:r>
              <a:rPr lang="en-US" sz="1100" dirty="0" smtClean="0"/>
              <a:t>the primary </a:t>
            </a:r>
            <a:r>
              <a:rPr lang="en-US" sz="1100" dirty="0"/>
              <a:t>method</a:t>
            </a:r>
            <a:r>
              <a:rPr lang="en-US" sz="1100" dirty="0" smtClean="0"/>
              <a:t>.</a:t>
            </a:r>
          </a:p>
          <a:p>
            <a:r>
              <a:rPr lang="en-US" sz="1100" dirty="0" smtClean="0"/>
              <a:t>  </a:t>
            </a:r>
            <a:endParaRPr lang="en-US" sz="1100" dirty="0"/>
          </a:p>
          <a:p>
            <a:r>
              <a:rPr lang="en-US" sz="1100" dirty="0" smtClean="0"/>
              <a:t>We are </a:t>
            </a:r>
            <a:r>
              <a:rPr lang="en-US" sz="1100" dirty="0"/>
              <a:t>no longer reporting friction values.  We want to emphasize that that does not mean we don’t want you to do friction assessments.  Friction assessments are a very important part of the assessment process because </a:t>
            </a:r>
            <a:r>
              <a:rPr lang="en-US" sz="1100" dirty="0" smtClean="0"/>
              <a:t>it still gives </a:t>
            </a:r>
            <a:r>
              <a:rPr lang="en-US" sz="1100" dirty="0"/>
              <a:t>you trending information.  When </a:t>
            </a:r>
            <a:r>
              <a:rPr lang="en-US" sz="1100" dirty="0" smtClean="0"/>
              <a:t>you look </a:t>
            </a:r>
            <a:r>
              <a:rPr lang="en-US" sz="1100" dirty="0"/>
              <a:t>at it from within those parameters, it may provide a good indicator of  whether or not conditions are improving or whether they are </a:t>
            </a:r>
            <a:r>
              <a:rPr lang="en-US" sz="1100" dirty="0" smtClean="0"/>
              <a:t>degrading. </a:t>
            </a:r>
          </a:p>
          <a:p>
            <a:endParaRPr lang="en-US" sz="1100" dirty="0"/>
          </a:p>
          <a:p>
            <a:r>
              <a:rPr lang="en-US" sz="1100" dirty="0" smtClean="0"/>
              <a:t>The </a:t>
            </a:r>
            <a:r>
              <a:rPr lang="en-US" sz="1100" dirty="0"/>
              <a:t>same </a:t>
            </a:r>
            <a:r>
              <a:rPr lang="en-US" sz="1100" dirty="0" smtClean="0"/>
              <a:t>applies for </a:t>
            </a:r>
            <a:r>
              <a:rPr lang="en-US" sz="1100" dirty="0"/>
              <a:t>vehicle braking.  Vehicle braking is something that is used for assessments, but specific to runway conditions, we are no longer reporting vehicle braking.  The primary reason is that vehicle braking does not relate to airplane performance.  No matter how you do it or what type of vehicle you are using.  It does not relate.  It is an assessment tool </a:t>
            </a:r>
            <a:r>
              <a:rPr lang="en-US" sz="1100" dirty="0" smtClean="0"/>
              <a:t>to </a:t>
            </a:r>
            <a:r>
              <a:rPr lang="en-US" sz="1100" dirty="0"/>
              <a:t>give you an idea of </a:t>
            </a:r>
            <a:r>
              <a:rPr lang="en-US" sz="1100" dirty="0" smtClean="0"/>
              <a:t>your </a:t>
            </a:r>
            <a:r>
              <a:rPr lang="en-US" sz="1100" dirty="0"/>
              <a:t>runway’s </a:t>
            </a:r>
            <a:r>
              <a:rPr lang="en-US" sz="1100" dirty="0" smtClean="0"/>
              <a:t>performance and </a:t>
            </a:r>
            <a:r>
              <a:rPr lang="en-US" sz="1100" dirty="0"/>
              <a:t>whether you have any safety issues, but it is not acceptable for a high speed environment like the runway.  You can still report vehicle braking on taxiways because there is no RwyCC on taxiways, but it doesn’t correlate to aircraft braking performance</a:t>
            </a:r>
            <a:r>
              <a:rPr lang="en-US" sz="1100" dirty="0" smtClean="0"/>
              <a:t>.</a:t>
            </a:r>
          </a:p>
          <a:p>
            <a:r>
              <a:rPr lang="en-US" sz="1100" dirty="0" smtClean="0"/>
              <a:t>  </a:t>
            </a:r>
            <a:endParaRPr lang="en-US" sz="1100" dirty="0"/>
          </a:p>
          <a:p>
            <a:r>
              <a:rPr lang="en-US" sz="1100" dirty="0"/>
              <a:t>Another change here is that we are moving away from some of the vague terminology that we’ve been using in the past , like patchy, </a:t>
            </a:r>
            <a:r>
              <a:rPr lang="en-US" sz="1100" dirty="0" smtClean="0"/>
              <a:t>thin</a:t>
            </a:r>
            <a:r>
              <a:rPr lang="en-US" sz="1100" dirty="0"/>
              <a:t>. </a:t>
            </a:r>
            <a:r>
              <a:rPr lang="en-US" sz="1100" dirty="0" smtClean="0"/>
              <a:t>These </a:t>
            </a:r>
            <a:r>
              <a:rPr lang="en-US" sz="1100" dirty="0"/>
              <a:t>types of terminology were not very helpful according to the feedback we got from pilots, so that prompted the move to be more objective by doing percentage based reporting and also reporting runway conditions in thirds. </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19</a:t>
            </a:fld>
            <a:endParaRPr lang="en-US" dirty="0"/>
          </a:p>
        </p:txBody>
      </p:sp>
    </p:spTree>
    <p:extLst>
      <p:ext uri="{BB962C8B-B14F-4D97-AF65-F5344CB8AC3E}">
        <p14:creationId xmlns:p14="http://schemas.microsoft.com/office/powerpoint/2010/main" val="3113098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8300" y="4410393"/>
            <a:ext cx="6223000" cy="4177348"/>
          </a:xfrm>
        </p:spPr>
        <p:txBody>
          <a:bodyPr/>
          <a:lstStyle/>
          <a:p>
            <a:r>
              <a:rPr lang="en-US" dirty="0" smtClean="0"/>
              <a:t>We’re </a:t>
            </a:r>
            <a:r>
              <a:rPr lang="en-US" dirty="0"/>
              <a:t>going to talk a little bit about the background of TALPA.  </a:t>
            </a:r>
            <a:r>
              <a:rPr lang="en-US" dirty="0" smtClean="0"/>
              <a:t>We </a:t>
            </a:r>
            <a:r>
              <a:rPr lang="en-US" dirty="0"/>
              <a:t>know over the last few years you’ve heard </a:t>
            </a:r>
            <a:r>
              <a:rPr lang="en-US" dirty="0" smtClean="0"/>
              <a:t>some thing called TALPA </a:t>
            </a:r>
            <a:r>
              <a:rPr lang="en-US" dirty="0"/>
              <a:t>is coming, and </a:t>
            </a:r>
            <a:r>
              <a:rPr lang="en-US" dirty="0" smtClean="0"/>
              <a:t>about</a:t>
            </a:r>
            <a:r>
              <a:rPr lang="en-US" baseline="0" dirty="0" smtClean="0"/>
              <a:t> the</a:t>
            </a:r>
            <a:r>
              <a:rPr lang="en-US" dirty="0" smtClean="0"/>
              <a:t> new tool called the RCAM</a:t>
            </a:r>
            <a:r>
              <a:rPr lang="en-US" dirty="0"/>
              <a:t>.  </a:t>
            </a:r>
            <a:endParaRPr lang="en-US" dirty="0" smtClean="0"/>
          </a:p>
          <a:p>
            <a:endParaRPr lang="en-US" dirty="0"/>
          </a:p>
          <a:p>
            <a:r>
              <a:rPr lang="en-US" dirty="0" smtClean="0"/>
              <a:t>We will </a:t>
            </a:r>
            <a:r>
              <a:rPr lang="en-US" dirty="0"/>
              <a:t>talk </a:t>
            </a:r>
            <a:r>
              <a:rPr lang="en-US" dirty="0" smtClean="0"/>
              <a:t>about </a:t>
            </a:r>
            <a:r>
              <a:rPr lang="en-US" dirty="0"/>
              <a:t>the Advisory Circulars changes and </a:t>
            </a:r>
            <a:r>
              <a:rPr lang="en-US" dirty="0" smtClean="0"/>
              <a:t>hit upon the major points in this revision.</a:t>
            </a:r>
            <a:endParaRPr lang="en-US" dirty="0"/>
          </a:p>
          <a:p>
            <a:endParaRPr lang="en-US" dirty="0"/>
          </a:p>
          <a:p>
            <a:r>
              <a:rPr lang="en-US" dirty="0" smtClean="0"/>
              <a:t>And </a:t>
            </a:r>
            <a:r>
              <a:rPr lang="en-US" dirty="0"/>
              <a:t>we’ll get </a:t>
            </a:r>
            <a:r>
              <a:rPr lang="en-US" dirty="0" smtClean="0"/>
              <a:t>into </a:t>
            </a:r>
            <a:r>
              <a:rPr lang="en-US" dirty="0"/>
              <a:t>the RCAM and provide some more </a:t>
            </a:r>
            <a:r>
              <a:rPr lang="en-US" dirty="0" smtClean="0"/>
              <a:t>functional </a:t>
            </a:r>
            <a:r>
              <a:rPr lang="en-US" dirty="0"/>
              <a:t>details and run through a couple of scenarios about building a NOTAM using the </a:t>
            </a:r>
            <a:r>
              <a:rPr lang="en-US" dirty="0" smtClean="0"/>
              <a:t>RCAM so you’ll know how both the RCAM and the NOTAM system will interact.</a:t>
            </a:r>
          </a:p>
          <a:p>
            <a:endParaRPr lang="en-US" dirty="0" smtClean="0"/>
          </a:p>
          <a:p>
            <a:r>
              <a:rPr lang="en-US" dirty="0" smtClean="0"/>
              <a:t>And we will wrap up with guidance and resources information for you to refer to.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dirty="0"/>
          </a:p>
        </p:txBody>
      </p:sp>
    </p:spTree>
    <p:extLst>
      <p:ext uri="{BB962C8B-B14F-4D97-AF65-F5344CB8AC3E}">
        <p14:creationId xmlns:p14="http://schemas.microsoft.com/office/powerpoint/2010/main" val="1079925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8775" y="701675"/>
            <a:ext cx="6191250" cy="3482975"/>
          </a:xfrm>
        </p:spPr>
      </p:sp>
      <p:sp>
        <p:nvSpPr>
          <p:cNvPr id="3" name="Notes Placeholder 2"/>
          <p:cNvSpPr>
            <a:spLocks noGrp="1"/>
          </p:cNvSpPr>
          <p:nvPr>
            <p:ph type="body" idx="1"/>
          </p:nvPr>
        </p:nvSpPr>
        <p:spPr>
          <a:xfrm>
            <a:off x="400050" y="4410392"/>
            <a:ext cx="6165850" cy="4466907"/>
          </a:xfrm>
        </p:spPr>
        <p:txBody>
          <a:bodyPr/>
          <a:lstStyle/>
          <a:p>
            <a:r>
              <a:rPr lang="en-US" dirty="0" smtClean="0"/>
              <a:t>Reporting </a:t>
            </a:r>
            <a:r>
              <a:rPr lang="en-US" dirty="0"/>
              <a:t>runway conditions in thirds, </a:t>
            </a:r>
            <a:r>
              <a:rPr lang="en-US" dirty="0" smtClean="0"/>
              <a:t>allows you </a:t>
            </a:r>
            <a:r>
              <a:rPr lang="en-US" dirty="0"/>
              <a:t>to not only associate that third with it’s own specific </a:t>
            </a:r>
            <a:r>
              <a:rPr lang="en-US" dirty="0" smtClean="0"/>
              <a:t>RwyCC, </a:t>
            </a:r>
            <a:r>
              <a:rPr lang="en-US" dirty="0"/>
              <a:t>but also it helps to paint a really good picture for the pilot because now you </a:t>
            </a:r>
            <a:r>
              <a:rPr lang="en-US" dirty="0" smtClean="0"/>
              <a:t>and the pilot will know </a:t>
            </a:r>
            <a:r>
              <a:rPr lang="en-US" dirty="0"/>
              <a:t>where the concentration of contaminants </a:t>
            </a:r>
            <a:r>
              <a:rPr lang="en-US" dirty="0" smtClean="0"/>
              <a:t>is.  </a:t>
            </a:r>
            <a:r>
              <a:rPr lang="en-US" dirty="0"/>
              <a:t>So </a:t>
            </a:r>
            <a:r>
              <a:rPr lang="en-US" dirty="0" smtClean="0"/>
              <a:t>for </a:t>
            </a:r>
            <a:r>
              <a:rPr lang="en-US" dirty="0"/>
              <a:t>the future, you’re going to select a percentage coverage and identify which third that percentage applies to, so you could say 20% </a:t>
            </a:r>
            <a:r>
              <a:rPr lang="en-US" dirty="0" smtClean="0"/>
              <a:t>coverage in </a:t>
            </a:r>
            <a:r>
              <a:rPr lang="en-US" dirty="0"/>
              <a:t>my first third, 10% in the middle, and 60% at the end, or something to that </a:t>
            </a:r>
            <a:r>
              <a:rPr lang="en-US" dirty="0" smtClean="0"/>
              <a:t>effect.  </a:t>
            </a:r>
          </a:p>
          <a:p>
            <a:endParaRPr lang="en-US" dirty="0" smtClean="0"/>
          </a:p>
          <a:p>
            <a:r>
              <a:rPr lang="en-US" dirty="0" smtClean="0"/>
              <a:t>That </a:t>
            </a:r>
            <a:r>
              <a:rPr lang="en-US" dirty="0"/>
              <a:t>provides a really good visual to </a:t>
            </a:r>
            <a:r>
              <a:rPr lang="en-US" dirty="0" smtClean="0"/>
              <a:t>a</a:t>
            </a:r>
            <a:r>
              <a:rPr lang="en-US" baseline="0" dirty="0" smtClean="0"/>
              <a:t> </a:t>
            </a:r>
            <a:r>
              <a:rPr lang="en-US" dirty="0" smtClean="0"/>
              <a:t>pilot </a:t>
            </a:r>
            <a:r>
              <a:rPr lang="en-US" dirty="0"/>
              <a:t>as to where to anticipate the majority of </a:t>
            </a:r>
            <a:r>
              <a:rPr lang="en-US" dirty="0" smtClean="0"/>
              <a:t>braking issues</a:t>
            </a:r>
            <a:r>
              <a:rPr lang="en-US" dirty="0"/>
              <a:t>; </a:t>
            </a:r>
            <a:r>
              <a:rPr lang="en-US" dirty="0" smtClean="0"/>
              <a:t>or where specific </a:t>
            </a:r>
            <a:r>
              <a:rPr lang="en-US" dirty="0"/>
              <a:t>contaminants </a:t>
            </a:r>
            <a:r>
              <a:rPr lang="en-US" dirty="0" smtClean="0"/>
              <a:t>are if </a:t>
            </a:r>
            <a:r>
              <a:rPr lang="en-US" dirty="0"/>
              <a:t>you have varying contaminants.  When a different contaminant exists in different thirds, you’ll be able to paint that picture.  It’s not so easy to do that now because we’re just reporting for the whole runway and it’s hard to tell where </a:t>
            </a:r>
            <a:r>
              <a:rPr lang="en-US" dirty="0" smtClean="0"/>
              <a:t>specific </a:t>
            </a:r>
            <a:r>
              <a:rPr lang="en-US" dirty="0"/>
              <a:t>contaminant’s </a:t>
            </a:r>
            <a:r>
              <a:rPr lang="en-US" dirty="0" smtClean="0"/>
              <a:t>exists.  </a:t>
            </a:r>
          </a:p>
          <a:p>
            <a:endParaRPr lang="en-US" dirty="0"/>
          </a:p>
          <a:p>
            <a:r>
              <a:rPr lang="en-US" dirty="0"/>
              <a:t>We’re moving to a runway end-specific reporting </a:t>
            </a:r>
            <a:r>
              <a:rPr lang="en-US" dirty="0" smtClean="0"/>
              <a:t>method.  You’re </a:t>
            </a:r>
            <a:r>
              <a:rPr lang="en-US" dirty="0"/>
              <a:t>going to start your report with reference to the runway end on which you began your assessment.  </a:t>
            </a:r>
            <a:r>
              <a:rPr lang="en-US" dirty="0" smtClean="0"/>
              <a:t>Ideally, this </a:t>
            </a:r>
            <a:r>
              <a:rPr lang="en-US" dirty="0"/>
              <a:t>will </a:t>
            </a:r>
            <a:r>
              <a:rPr lang="en-US" dirty="0" smtClean="0"/>
              <a:t>correspond </a:t>
            </a:r>
            <a:r>
              <a:rPr lang="en-US" dirty="0"/>
              <a:t>with the runway end that </a:t>
            </a:r>
            <a:r>
              <a:rPr lang="en-US" dirty="0" smtClean="0"/>
              <a:t>is </a:t>
            </a:r>
            <a:r>
              <a:rPr lang="en-US" dirty="0"/>
              <a:t>being used by aircraft operators. With respect to the percentage </a:t>
            </a:r>
            <a:r>
              <a:rPr lang="en-US" dirty="0" smtClean="0"/>
              <a:t>value, </a:t>
            </a:r>
            <a:r>
              <a:rPr lang="en-US" dirty="0"/>
              <a:t>it’s not an exact science, you don’t have to be </a:t>
            </a:r>
            <a:r>
              <a:rPr lang="en-US" dirty="0" smtClean="0"/>
              <a:t>super specific</a:t>
            </a:r>
            <a:r>
              <a:rPr lang="en-US" dirty="0"/>
              <a:t>.  We’re looking for your best judgment.  Everyone from aircraft operators to aircraft manufacturers understands the fact that </a:t>
            </a:r>
            <a:r>
              <a:rPr lang="en-US" dirty="0" smtClean="0"/>
              <a:t>operators are not </a:t>
            </a:r>
            <a:r>
              <a:rPr lang="en-US" dirty="0"/>
              <a:t>going out </a:t>
            </a:r>
            <a:r>
              <a:rPr lang="en-US" dirty="0" smtClean="0"/>
              <a:t>and </a:t>
            </a:r>
            <a:r>
              <a:rPr lang="en-US" dirty="0"/>
              <a:t>taking a tape measure to figure out exactly where </a:t>
            </a:r>
            <a:r>
              <a:rPr lang="en-US" dirty="0" smtClean="0"/>
              <a:t>the thirds </a:t>
            </a:r>
            <a:r>
              <a:rPr lang="en-US" dirty="0"/>
              <a:t>are, </a:t>
            </a:r>
            <a:r>
              <a:rPr lang="en-US" dirty="0" smtClean="0"/>
              <a:t>or exactly </a:t>
            </a:r>
            <a:r>
              <a:rPr lang="en-US" dirty="0"/>
              <a:t>what percentage of what </a:t>
            </a:r>
            <a:r>
              <a:rPr lang="en-US" dirty="0" smtClean="0"/>
              <a:t>contaminant is present.  This is your </a:t>
            </a:r>
            <a:r>
              <a:rPr lang="en-US" dirty="0"/>
              <a:t>best professional judgment of what you see as part of your assessment and that’s what we’re looking for </a:t>
            </a:r>
            <a:r>
              <a:rPr lang="en-US" dirty="0" smtClean="0"/>
              <a:t>your </a:t>
            </a:r>
            <a:r>
              <a:rPr lang="en-US" dirty="0"/>
              <a:t>best estimate. </a:t>
            </a:r>
            <a:endParaRPr lang="en-US"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20</a:t>
            </a:fld>
            <a:endParaRPr lang="en-US" dirty="0"/>
          </a:p>
        </p:txBody>
      </p:sp>
    </p:spTree>
    <p:extLst>
      <p:ext uri="{BB962C8B-B14F-4D97-AF65-F5344CB8AC3E}">
        <p14:creationId xmlns:p14="http://schemas.microsoft.com/office/powerpoint/2010/main" val="1219405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91250" cy="3482975"/>
          </a:xfrm>
        </p:spPr>
      </p:sp>
      <p:sp>
        <p:nvSpPr>
          <p:cNvPr id="3" name="Notes Placeholder 2"/>
          <p:cNvSpPr>
            <a:spLocks noGrp="1"/>
          </p:cNvSpPr>
          <p:nvPr>
            <p:ph type="body" idx="1"/>
          </p:nvPr>
        </p:nvSpPr>
        <p:spPr>
          <a:xfrm>
            <a:off x="431800" y="4410393"/>
            <a:ext cx="6165850" cy="4177348"/>
          </a:xfrm>
        </p:spPr>
        <p:txBody>
          <a:bodyPr/>
          <a:lstStyle/>
          <a:p>
            <a:r>
              <a:rPr lang="en-US" dirty="0"/>
              <a:t>How are we reporting these </a:t>
            </a:r>
            <a:r>
              <a:rPr lang="en-US" dirty="0" smtClean="0"/>
              <a:t>RwyCC </a:t>
            </a:r>
            <a:r>
              <a:rPr lang="en-US" dirty="0"/>
              <a:t>in the future</a:t>
            </a:r>
            <a:r>
              <a:rPr lang="en-US" dirty="0" smtClean="0"/>
              <a:t>?</a:t>
            </a:r>
          </a:p>
          <a:p>
            <a:r>
              <a:rPr lang="en-US" dirty="0" smtClean="0"/>
              <a:t>  </a:t>
            </a:r>
          </a:p>
          <a:p>
            <a:r>
              <a:rPr lang="en-US" dirty="0" smtClean="0"/>
              <a:t>The </a:t>
            </a:r>
            <a:r>
              <a:rPr lang="en-US" dirty="0"/>
              <a:t>same way that </a:t>
            </a:r>
            <a:r>
              <a:rPr lang="en-US" dirty="0" smtClean="0"/>
              <a:t>we are reporting conditions </a:t>
            </a:r>
            <a:r>
              <a:rPr lang="en-US" dirty="0"/>
              <a:t>today</a:t>
            </a:r>
            <a:r>
              <a:rPr lang="en-US" dirty="0" smtClean="0"/>
              <a:t>.</a:t>
            </a:r>
          </a:p>
          <a:p>
            <a:r>
              <a:rPr lang="en-US" dirty="0" smtClean="0"/>
              <a:t>  </a:t>
            </a:r>
          </a:p>
          <a:p>
            <a:r>
              <a:rPr lang="en-US" dirty="0" smtClean="0"/>
              <a:t>You are still </a:t>
            </a:r>
            <a:r>
              <a:rPr lang="en-US" dirty="0"/>
              <a:t>going to put </a:t>
            </a:r>
            <a:r>
              <a:rPr lang="en-US" dirty="0" smtClean="0"/>
              <a:t>the information in </a:t>
            </a:r>
            <a:r>
              <a:rPr lang="en-US" dirty="0"/>
              <a:t>your </a:t>
            </a:r>
            <a:r>
              <a:rPr lang="en-US" dirty="0" smtClean="0"/>
              <a:t>NOTAMS.</a:t>
            </a:r>
          </a:p>
          <a:p>
            <a:endParaRPr lang="en-US" dirty="0" smtClean="0"/>
          </a:p>
          <a:p>
            <a:r>
              <a:rPr lang="en-US" dirty="0" smtClean="0"/>
              <a:t>You will still give </a:t>
            </a:r>
            <a:r>
              <a:rPr lang="en-US" dirty="0"/>
              <a:t>it to the air traffic control facility, whether you’re a towered airport that has a control tower, or an uncontrolled facility that has an en route center or </a:t>
            </a:r>
            <a:r>
              <a:rPr lang="en-US" dirty="0" smtClean="0"/>
              <a:t>TRACON.</a:t>
            </a:r>
          </a:p>
          <a:p>
            <a:r>
              <a:rPr lang="en-US" dirty="0" smtClean="0"/>
              <a:t>  </a:t>
            </a:r>
          </a:p>
          <a:p>
            <a:r>
              <a:rPr lang="en-US" dirty="0" smtClean="0"/>
              <a:t>Whatever </a:t>
            </a:r>
            <a:r>
              <a:rPr lang="en-US" dirty="0"/>
              <a:t>means </a:t>
            </a:r>
            <a:r>
              <a:rPr lang="en-US" dirty="0" smtClean="0"/>
              <a:t>you currently </a:t>
            </a:r>
            <a:r>
              <a:rPr lang="en-US" dirty="0" smtClean="0"/>
              <a:t>use </a:t>
            </a:r>
            <a:r>
              <a:rPr lang="en-US" dirty="0"/>
              <a:t>to convey Mu and condition information today, </a:t>
            </a:r>
            <a:r>
              <a:rPr lang="en-US" dirty="0" smtClean="0"/>
              <a:t>you </a:t>
            </a:r>
            <a:r>
              <a:rPr lang="en-US" dirty="0"/>
              <a:t>will use that </a:t>
            </a:r>
            <a:r>
              <a:rPr lang="en-US" dirty="0" smtClean="0"/>
              <a:t>same mean to </a:t>
            </a:r>
            <a:r>
              <a:rPr lang="en-US" dirty="0"/>
              <a:t>convey </a:t>
            </a:r>
            <a:r>
              <a:rPr lang="en-US" dirty="0" smtClean="0"/>
              <a:t>RwyCC </a:t>
            </a:r>
            <a:r>
              <a:rPr lang="en-US" dirty="0"/>
              <a:t>and condition information </a:t>
            </a:r>
            <a:r>
              <a:rPr lang="en-US" dirty="0" smtClean="0"/>
              <a:t>in the future.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21</a:t>
            </a:fld>
            <a:endParaRPr lang="en-US" dirty="0"/>
          </a:p>
        </p:txBody>
      </p:sp>
    </p:spTree>
    <p:extLst>
      <p:ext uri="{BB962C8B-B14F-4D97-AF65-F5344CB8AC3E}">
        <p14:creationId xmlns:p14="http://schemas.microsoft.com/office/powerpoint/2010/main" val="1653860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2750" y="4410393"/>
            <a:ext cx="6184900" cy="4177348"/>
          </a:xfrm>
        </p:spPr>
        <p:txBody>
          <a:bodyPr/>
          <a:lstStyle/>
          <a:p>
            <a:r>
              <a:rPr lang="en-US" dirty="0" smtClean="0"/>
              <a:t>Here is s </a:t>
            </a:r>
            <a:r>
              <a:rPr lang="en-US" dirty="0"/>
              <a:t>a snapshot of what the NOTAM Manager system looks like </a:t>
            </a:r>
            <a:r>
              <a:rPr lang="en-US" dirty="0" smtClean="0"/>
              <a:t>today which I am sure many of you are quite familiar with.</a:t>
            </a:r>
          </a:p>
          <a:p>
            <a:endParaRPr lang="en-US" dirty="0" smtClean="0"/>
          </a:p>
          <a:p>
            <a:r>
              <a:rPr lang="en-US" dirty="0" smtClean="0"/>
              <a:t>And </a:t>
            </a:r>
            <a:r>
              <a:rPr lang="en-US" dirty="0"/>
              <a:t>then what it will look like </a:t>
            </a:r>
            <a:r>
              <a:rPr lang="en-US" dirty="0" smtClean="0"/>
              <a:t>come 01 Oct.  </a:t>
            </a:r>
          </a:p>
          <a:p>
            <a:endParaRPr lang="en-US" dirty="0" smtClean="0"/>
          </a:p>
          <a:p>
            <a:r>
              <a:rPr lang="en-US" dirty="0" smtClean="0"/>
              <a:t>And </a:t>
            </a:r>
            <a:r>
              <a:rPr lang="en-US" dirty="0"/>
              <a:t>as you can see if you focus on the center area, where you would normally generate a condition report for the whole </a:t>
            </a:r>
            <a:r>
              <a:rPr lang="en-US" dirty="0" smtClean="0"/>
              <a:t>runway.  The </a:t>
            </a:r>
            <a:r>
              <a:rPr lang="en-US" dirty="0"/>
              <a:t>only change </a:t>
            </a:r>
            <a:r>
              <a:rPr lang="en-US" dirty="0" smtClean="0"/>
              <a:t>you see in the system is dividing the runway into thirds.</a:t>
            </a:r>
          </a:p>
          <a:p>
            <a:endParaRPr lang="en-US" dirty="0" smtClean="0"/>
          </a:p>
          <a:p>
            <a:r>
              <a:rPr lang="en-US" dirty="0" smtClean="0"/>
              <a:t>That </a:t>
            </a:r>
            <a:r>
              <a:rPr lang="en-US" dirty="0"/>
              <a:t>is the primary </a:t>
            </a:r>
            <a:r>
              <a:rPr lang="en-US" dirty="0" smtClean="0"/>
              <a:t>change in </a:t>
            </a:r>
            <a:r>
              <a:rPr lang="en-US" dirty="0"/>
              <a:t>the NOTAM system.</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22</a:t>
            </a:fld>
            <a:endParaRPr lang="en-US" dirty="0"/>
          </a:p>
        </p:txBody>
      </p:sp>
    </p:spTree>
    <p:extLst>
      <p:ext uri="{BB962C8B-B14F-4D97-AF65-F5344CB8AC3E}">
        <p14:creationId xmlns:p14="http://schemas.microsoft.com/office/powerpoint/2010/main" val="904312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91250" cy="3482975"/>
          </a:xfrm>
        </p:spPr>
      </p:sp>
      <p:sp>
        <p:nvSpPr>
          <p:cNvPr id="3" name="Notes Placeholder 2"/>
          <p:cNvSpPr>
            <a:spLocks noGrp="1"/>
          </p:cNvSpPr>
          <p:nvPr>
            <p:ph type="body" idx="1"/>
          </p:nvPr>
        </p:nvSpPr>
        <p:spPr>
          <a:xfrm>
            <a:off x="508000" y="4410393"/>
            <a:ext cx="6140450" cy="4177348"/>
          </a:xfrm>
        </p:spPr>
        <p:txBody>
          <a:bodyPr/>
          <a:lstStyle/>
          <a:p>
            <a:r>
              <a:rPr lang="en-US" dirty="0" smtClean="0"/>
              <a:t>Here is a better screen shot.  Again, this is NOTAM Manager.  The NOTAM Manager system hasn’t really changed except for incorporating runway thirds.</a:t>
            </a:r>
          </a:p>
          <a:p>
            <a:endParaRPr lang="en-US" dirty="0" smtClean="0"/>
          </a:p>
          <a:p>
            <a:r>
              <a:rPr lang="en-US" baseline="0" dirty="0" smtClean="0"/>
              <a:t>Here</a:t>
            </a:r>
            <a:r>
              <a:rPr lang="en-US" dirty="0" smtClean="0"/>
              <a:t> you have representation of each runway third, and in the light blue colored window, you have the selected contaminant. In this example, it is 30% ¼ inch Wet Snow.</a:t>
            </a:r>
          </a:p>
          <a:p>
            <a:endParaRPr lang="en-US" baseline="0" dirty="0"/>
          </a:p>
          <a:p>
            <a:r>
              <a:rPr lang="en-US" dirty="0" smtClean="0"/>
              <a:t>Much like what you see today, on the right hand side, you start to see your NOTAM sentence being built.</a:t>
            </a:r>
          </a:p>
          <a:p>
            <a:endParaRPr lang="en-US" baseline="0" dirty="0"/>
          </a:p>
          <a:p>
            <a:r>
              <a:rPr lang="en-US" dirty="0" smtClean="0"/>
              <a:t>The difference here in the NOTAM sentence, you see RwyCC.  Those RwyCC are being generated by the system, and they are also found down below the runway code section.</a:t>
            </a:r>
          </a:p>
          <a:p>
            <a:endParaRPr lang="en-US" baseline="0" dirty="0"/>
          </a:p>
          <a:p>
            <a:r>
              <a:rPr lang="en-US" dirty="0" smtClean="0"/>
              <a:t>So as you enter the contaminant information, the RwyCC are being generated.  If you are on the E-NOTAM II system, which we would like you to transition off to NOTAM Manager, you are going to see a very similar design.</a:t>
            </a:r>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23</a:t>
            </a:fld>
            <a:endParaRPr lang="en-US" dirty="0"/>
          </a:p>
        </p:txBody>
      </p:sp>
    </p:spTree>
    <p:extLst>
      <p:ext uri="{BB962C8B-B14F-4D97-AF65-F5344CB8AC3E}">
        <p14:creationId xmlns:p14="http://schemas.microsoft.com/office/powerpoint/2010/main" val="1175144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91250" cy="3482975"/>
          </a:xfrm>
        </p:spPr>
      </p:sp>
      <p:sp>
        <p:nvSpPr>
          <p:cNvPr id="3" name="Notes Placeholder 2"/>
          <p:cNvSpPr>
            <a:spLocks noGrp="1"/>
          </p:cNvSpPr>
          <p:nvPr>
            <p:ph type="body" idx="1"/>
          </p:nvPr>
        </p:nvSpPr>
        <p:spPr/>
        <p:txBody>
          <a:bodyPr/>
          <a:lstStyle/>
          <a:p>
            <a:r>
              <a:rPr lang="en-US" dirty="0" smtClean="0"/>
              <a:t>For E-NOTAMs II users, here </a:t>
            </a:r>
            <a:r>
              <a:rPr lang="en-US" dirty="0"/>
              <a:t>are the runway thirds, the same as in NOTAM </a:t>
            </a:r>
            <a:r>
              <a:rPr lang="en-US" dirty="0" smtClean="0"/>
              <a:t>Manager.</a:t>
            </a:r>
          </a:p>
          <a:p>
            <a:endParaRPr lang="en-US" dirty="0"/>
          </a:p>
          <a:p>
            <a:r>
              <a:rPr lang="en-US" dirty="0" smtClean="0"/>
              <a:t>Again, this system will </a:t>
            </a:r>
            <a:r>
              <a:rPr lang="en-US" dirty="0"/>
              <a:t>eventually </a:t>
            </a:r>
            <a:r>
              <a:rPr lang="en-US" dirty="0" smtClean="0"/>
              <a:t>be phased out.</a:t>
            </a:r>
          </a:p>
          <a:p>
            <a:r>
              <a:rPr lang="en-US" dirty="0" smtClean="0"/>
              <a:t>  </a:t>
            </a:r>
          </a:p>
          <a:p>
            <a:r>
              <a:rPr lang="en-US" dirty="0" smtClean="0"/>
              <a:t>For certificated </a:t>
            </a:r>
            <a:r>
              <a:rPr lang="en-US" dirty="0"/>
              <a:t>airport we want </a:t>
            </a:r>
            <a:r>
              <a:rPr lang="en-US" dirty="0" smtClean="0"/>
              <a:t>you to make the transition </a:t>
            </a:r>
            <a:r>
              <a:rPr lang="en-US" dirty="0"/>
              <a:t>over to </a:t>
            </a:r>
            <a:r>
              <a:rPr lang="en-US" dirty="0" smtClean="0"/>
              <a:t>NOTAM manager as quickly as possible.</a:t>
            </a:r>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24</a:t>
            </a:fld>
            <a:endParaRPr lang="en-US" dirty="0"/>
          </a:p>
        </p:txBody>
      </p:sp>
    </p:spTree>
    <p:extLst>
      <p:ext uri="{BB962C8B-B14F-4D97-AF65-F5344CB8AC3E}">
        <p14:creationId xmlns:p14="http://schemas.microsoft.com/office/powerpoint/2010/main" val="1175144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91250" cy="3482975"/>
          </a:xfrm>
        </p:spPr>
      </p:sp>
      <p:sp>
        <p:nvSpPr>
          <p:cNvPr id="3" name="Notes Placeholder 2"/>
          <p:cNvSpPr>
            <a:spLocks noGrp="1"/>
          </p:cNvSpPr>
          <p:nvPr>
            <p:ph type="body" idx="1"/>
          </p:nvPr>
        </p:nvSpPr>
        <p:spPr/>
        <p:txBody>
          <a:bodyPr/>
          <a:lstStyle/>
          <a:p>
            <a:r>
              <a:rPr lang="en-US" dirty="0" smtClean="0"/>
              <a:t>This is the initial screen shot for the test</a:t>
            </a:r>
            <a:r>
              <a:rPr lang="en-US" baseline="0" dirty="0" smtClean="0"/>
              <a:t> system called NOTAM Manager.</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25</a:t>
            </a:fld>
            <a:endParaRPr lang="en-US" dirty="0"/>
          </a:p>
        </p:txBody>
      </p:sp>
    </p:spTree>
    <p:extLst>
      <p:ext uri="{BB962C8B-B14F-4D97-AF65-F5344CB8AC3E}">
        <p14:creationId xmlns:p14="http://schemas.microsoft.com/office/powerpoint/2010/main" val="1219405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screen shows the initial change of reporting surface condition based on the assessed runway end.</a:t>
            </a:r>
          </a:p>
          <a:p>
            <a:r>
              <a:rPr lang="en-US" baseline="0" dirty="0" smtClean="0"/>
              <a:t>One cannot get to the surface condition reporting option when trying to report surface condition for both ends of the runway simultaneously.</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26</a:t>
            </a:fld>
            <a:endParaRPr lang="en-US" dirty="0"/>
          </a:p>
        </p:txBody>
      </p:sp>
    </p:spTree>
    <p:extLst>
      <p:ext uri="{BB962C8B-B14F-4D97-AF65-F5344CB8AC3E}">
        <p14:creationId xmlns:p14="http://schemas.microsoft.com/office/powerpoint/2010/main" val="2436327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Surface</a:t>
            </a:r>
            <a:r>
              <a:rPr lang="en-US" baseline="0" dirty="0" smtClean="0"/>
              <a:t> conditions are determined by the assessed runway end in use.</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27</a:t>
            </a:fld>
            <a:endParaRPr lang="en-US" dirty="0"/>
          </a:p>
        </p:txBody>
      </p:sp>
    </p:spTree>
    <p:extLst>
      <p:ext uri="{BB962C8B-B14F-4D97-AF65-F5344CB8AC3E}">
        <p14:creationId xmlns:p14="http://schemas.microsoft.com/office/powerpoint/2010/main" val="3540073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Runway assessments are accomplished</a:t>
            </a:r>
            <a:r>
              <a:rPr lang="en-US" baseline="0" dirty="0" smtClean="0"/>
              <a:t> based on each third of the runway.</a:t>
            </a:r>
          </a:p>
          <a:p>
            <a:r>
              <a:rPr lang="en-US" baseline="0" dirty="0" smtClean="0"/>
              <a:t>That will include percentage of coverage for a given contaminant.</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28</a:t>
            </a:fld>
            <a:endParaRPr lang="en-US" dirty="0"/>
          </a:p>
        </p:txBody>
      </p:sp>
    </p:spTree>
    <p:extLst>
      <p:ext uri="{BB962C8B-B14F-4D97-AF65-F5344CB8AC3E}">
        <p14:creationId xmlns:p14="http://schemas.microsoft.com/office/powerpoint/2010/main" val="897360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percentage coverage is a dropdown menu with percent coverage ranging from 10% to 100% that can be applied to each third of the runway.</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29</a:t>
            </a:fld>
            <a:endParaRPr lang="en-US" dirty="0"/>
          </a:p>
        </p:txBody>
      </p:sp>
    </p:spTree>
    <p:extLst>
      <p:ext uri="{BB962C8B-B14F-4D97-AF65-F5344CB8AC3E}">
        <p14:creationId xmlns:p14="http://schemas.microsoft.com/office/powerpoint/2010/main" val="170739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46113"/>
            <a:ext cx="6188075" cy="3481387"/>
          </a:xfrm>
        </p:spPr>
      </p:sp>
      <p:sp>
        <p:nvSpPr>
          <p:cNvPr id="3" name="Notes Placeholder 2"/>
          <p:cNvSpPr>
            <a:spLocks noGrp="1"/>
          </p:cNvSpPr>
          <p:nvPr>
            <p:ph type="body" idx="1"/>
          </p:nvPr>
        </p:nvSpPr>
        <p:spPr>
          <a:xfrm>
            <a:off x="444500" y="4410393"/>
            <a:ext cx="6115050" cy="4177348"/>
          </a:xfrm>
        </p:spPr>
        <p:txBody>
          <a:bodyPr/>
          <a:lstStyle/>
          <a:p>
            <a:r>
              <a:rPr lang="en-US" dirty="0" smtClean="0"/>
              <a:t>The </a:t>
            </a:r>
            <a:r>
              <a:rPr lang="en-US" dirty="0"/>
              <a:t>catalyst for </a:t>
            </a:r>
            <a:r>
              <a:rPr lang="en-US" dirty="0" smtClean="0"/>
              <a:t>this change was </a:t>
            </a:r>
            <a:r>
              <a:rPr lang="en-US" dirty="0"/>
              <a:t>the overrun of a Southwest Airlines Boeing-737, in December of 2005.  Following the incident, the FAA reviewed their internal policies and also took a look at the industry as a whole to see what areas could be improved upon and how we could better manage the challenges that winter operations pose for aircraft and for airport operators. </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a:t>
            </a:fld>
            <a:endParaRPr lang="en-US" dirty="0"/>
          </a:p>
        </p:txBody>
      </p:sp>
    </p:spTree>
    <p:extLst>
      <p:ext uri="{BB962C8B-B14F-4D97-AF65-F5344CB8AC3E}">
        <p14:creationId xmlns:p14="http://schemas.microsoft.com/office/powerpoint/2010/main" val="1219405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must select and click on add contaminant in order to populate that contaminant for a given third of the runway.</a:t>
            </a:r>
          </a:p>
          <a:p>
            <a:r>
              <a:rPr lang="en-US" baseline="0" dirty="0" smtClean="0"/>
              <a:t>The selection will appear in the runway third box in the light blue color box.</a:t>
            </a:r>
          </a:p>
          <a:p>
            <a:endParaRPr lang="en-US" baseline="0" dirty="0" smtClean="0"/>
          </a:p>
          <a:p>
            <a:r>
              <a:rPr lang="en-US" baseline="0" dirty="0" smtClean="0"/>
              <a:t>If the same third will apply to the remaining two thirds of the runway, one can use the short cut key marked copy to midpoint and copy to rollout.</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30</a:t>
            </a:fld>
            <a:endParaRPr lang="en-US" dirty="0"/>
          </a:p>
        </p:txBody>
      </p:sp>
    </p:spTree>
    <p:extLst>
      <p:ext uri="{BB962C8B-B14F-4D97-AF65-F5344CB8AC3E}">
        <p14:creationId xmlns:p14="http://schemas.microsoft.com/office/powerpoint/2010/main" val="3338677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all thirds of the runway has been determined, if overall length and width of runway has less than 25% coverage, no RwyCC will be generated or calculated by the NOTAM system.</a:t>
            </a:r>
          </a:p>
          <a:p>
            <a:endParaRPr lang="en-US" baseline="0" dirty="0" smtClean="0"/>
          </a:p>
          <a:p>
            <a:r>
              <a:rPr lang="en-US" baseline="0" dirty="0" smtClean="0"/>
              <a:t>NOTAM sentence will not have RwyCC illustrated.</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31</a:t>
            </a:fld>
            <a:endParaRPr lang="en-US" dirty="0"/>
          </a:p>
        </p:txBody>
      </p:sp>
    </p:spTree>
    <p:extLst>
      <p:ext uri="{BB962C8B-B14F-4D97-AF65-F5344CB8AC3E}">
        <p14:creationId xmlns:p14="http://schemas.microsoft.com/office/powerpoint/2010/main" val="475321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more than 25% of the overall runway length and width is contaminated, RwyCC will be generated.</a:t>
            </a:r>
          </a:p>
          <a:p>
            <a:endParaRPr lang="en-US" baseline="0" dirty="0" smtClean="0"/>
          </a:p>
          <a:p>
            <a:r>
              <a:rPr lang="en-US" baseline="0" dirty="0" smtClean="0"/>
              <a:t>RwyCCs will appear in the NOTAM sentence for each runway third.</a:t>
            </a:r>
          </a:p>
          <a:p>
            <a:endParaRPr lang="en-US" baseline="0" dirty="0" smtClean="0"/>
          </a:p>
          <a:p>
            <a:r>
              <a:rPr lang="en-US" baseline="0" dirty="0" smtClean="0"/>
              <a:t>The downgrading of RwyCCs is available and the information on how it is applied is in Advisory Circular 150/5200-30, Airport Field Condition Assessments and Winter Operations Safety.</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32</a:t>
            </a:fld>
            <a:endParaRPr lang="en-US" dirty="0"/>
          </a:p>
        </p:txBody>
      </p:sp>
    </p:spTree>
    <p:extLst>
      <p:ext uri="{BB962C8B-B14F-4D97-AF65-F5344CB8AC3E}">
        <p14:creationId xmlns:p14="http://schemas.microsoft.com/office/powerpoint/2010/main" val="2974891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an assessment</a:t>
            </a:r>
            <a:r>
              <a:rPr lang="en-US" baseline="0" dirty="0" smtClean="0"/>
              <a:t> when RwyCCs of 0 or 1 is generated, they may be upgraded to higher codes.</a:t>
            </a:r>
          </a:p>
          <a:p>
            <a:endParaRPr lang="en-US" baseline="0" dirty="0" smtClean="0"/>
          </a:p>
          <a:p>
            <a:r>
              <a:rPr lang="en-US" baseline="0" dirty="0" smtClean="0"/>
              <a:t>The upgrade cannot be higher than a code 3.</a:t>
            </a:r>
          </a:p>
          <a:p>
            <a:endParaRPr lang="en-US" baseline="0" dirty="0" smtClean="0"/>
          </a:p>
          <a:p>
            <a:r>
              <a:rPr lang="en-US" baseline="0" dirty="0" smtClean="0"/>
              <a:t>The protocol for upgrading codes are found in Advisory Circular 150/5200-30, Airport Field Condition Assessments and Winter Operations Safety</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33</a:t>
            </a:fld>
            <a:endParaRPr lang="en-US" dirty="0"/>
          </a:p>
        </p:txBody>
      </p:sp>
    </p:spTree>
    <p:extLst>
      <p:ext uri="{BB962C8B-B14F-4D97-AF65-F5344CB8AC3E}">
        <p14:creationId xmlns:p14="http://schemas.microsoft.com/office/powerpoint/2010/main" val="567435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illustration</a:t>
            </a:r>
            <a:r>
              <a:rPr lang="en-US" baseline="0" dirty="0" smtClean="0"/>
              <a:t> of the screen with the requirements that must be followed in order to upgrade a RwyCC.</a:t>
            </a:r>
          </a:p>
          <a:p>
            <a:endParaRPr lang="en-US" baseline="0" dirty="0" smtClean="0"/>
          </a:p>
          <a:p>
            <a:r>
              <a:rPr lang="en-US" baseline="0" dirty="0" smtClean="0"/>
              <a:t>The first two steps are covered.</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34</a:t>
            </a:fld>
            <a:endParaRPr lang="en-US" dirty="0"/>
          </a:p>
        </p:txBody>
      </p:sp>
    </p:spTree>
    <p:extLst>
      <p:ext uri="{BB962C8B-B14F-4D97-AF65-F5344CB8AC3E}">
        <p14:creationId xmlns:p14="http://schemas.microsoft.com/office/powerpoint/2010/main" val="342221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upgrading RwyCCs, this is the final step in the process.</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35</a:t>
            </a:fld>
            <a:endParaRPr lang="en-US" dirty="0"/>
          </a:p>
        </p:txBody>
      </p:sp>
    </p:spTree>
    <p:extLst>
      <p:ext uri="{BB962C8B-B14F-4D97-AF65-F5344CB8AC3E}">
        <p14:creationId xmlns:p14="http://schemas.microsoft.com/office/powerpoint/2010/main" val="26416215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upgraded</a:t>
            </a:r>
            <a:r>
              <a:rPr lang="en-US" baseline="0" dirty="0" smtClean="0"/>
              <a:t> action is illustrated in the NOTAM sentence.</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36</a:t>
            </a:fld>
            <a:endParaRPr lang="en-US" dirty="0"/>
          </a:p>
        </p:txBody>
      </p:sp>
    </p:spTree>
    <p:extLst>
      <p:ext uri="{BB962C8B-B14F-4D97-AF65-F5344CB8AC3E}">
        <p14:creationId xmlns:p14="http://schemas.microsoft.com/office/powerpoint/2010/main" val="3213055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an example of illustrating a center</a:t>
            </a:r>
            <a:r>
              <a:rPr lang="en-US" baseline="0" dirty="0" smtClean="0"/>
              <a:t> portion of the r</a:t>
            </a:r>
            <a:r>
              <a:rPr lang="en-US" dirty="0" smtClean="0"/>
              <a:t>unway being dry and the remainder </a:t>
            </a:r>
            <a:r>
              <a:rPr lang="en-US" baseline="0" dirty="0" smtClean="0"/>
              <a:t>having contaminants.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37</a:t>
            </a:fld>
            <a:endParaRPr lang="en-US" dirty="0"/>
          </a:p>
        </p:txBody>
      </p:sp>
    </p:spTree>
    <p:extLst>
      <p:ext uri="{BB962C8B-B14F-4D97-AF65-F5344CB8AC3E}">
        <p14:creationId xmlns:p14="http://schemas.microsoft.com/office/powerpoint/2010/main" val="3510550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part</a:t>
            </a:r>
            <a:r>
              <a:rPr lang="en-US" baseline="0" dirty="0" smtClean="0"/>
              <a:t> two of the process where one would enter the width of the portion of the runway that is dry.</a:t>
            </a:r>
          </a:p>
          <a:p>
            <a:endParaRPr lang="en-US" baseline="0" dirty="0" smtClean="0"/>
          </a:p>
          <a:p>
            <a:r>
              <a:rPr lang="en-US" baseline="0" dirty="0" smtClean="0"/>
              <a:t>For the remaining portion of the surface, there is a section of the NOTAM system that permits identifying any contaminant present.</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38</a:t>
            </a:fld>
            <a:endParaRPr lang="en-US" dirty="0"/>
          </a:p>
        </p:txBody>
      </p:sp>
    </p:spTree>
    <p:extLst>
      <p:ext uri="{BB962C8B-B14F-4D97-AF65-F5344CB8AC3E}">
        <p14:creationId xmlns:p14="http://schemas.microsoft.com/office/powerpoint/2010/main" val="1106424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treatment,</a:t>
            </a:r>
            <a:r>
              <a:rPr lang="en-US" baseline="0" dirty="0" smtClean="0"/>
              <a:t> remainder, and snowbanks/drifts/windrows/berms section of NOTAM manager was unchanged.</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39</a:t>
            </a:fld>
            <a:endParaRPr lang="en-US" dirty="0"/>
          </a:p>
        </p:txBody>
      </p:sp>
    </p:spTree>
    <p:extLst>
      <p:ext uri="{BB962C8B-B14F-4D97-AF65-F5344CB8AC3E}">
        <p14:creationId xmlns:p14="http://schemas.microsoft.com/office/powerpoint/2010/main" val="1464753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91250" cy="3482975"/>
          </a:xfrm>
        </p:spPr>
      </p:sp>
      <p:sp>
        <p:nvSpPr>
          <p:cNvPr id="3" name="Notes Placeholder 2"/>
          <p:cNvSpPr>
            <a:spLocks noGrp="1"/>
          </p:cNvSpPr>
          <p:nvPr>
            <p:ph type="body" idx="1"/>
          </p:nvPr>
        </p:nvSpPr>
        <p:spPr>
          <a:xfrm>
            <a:off x="425450" y="4410393"/>
            <a:ext cx="6286500" cy="4177348"/>
          </a:xfrm>
        </p:spPr>
        <p:txBody>
          <a:bodyPr/>
          <a:lstStyle/>
          <a:p>
            <a:r>
              <a:rPr lang="en-US" dirty="0" smtClean="0"/>
              <a:t>That </a:t>
            </a:r>
            <a:r>
              <a:rPr lang="en-US" dirty="0"/>
              <a:t>was the focus and the task for The Takeoff and Landing Performance Assessment (TALPA) Aviation Rulemaking Committee (ARC) that was formed to address the issues. </a:t>
            </a:r>
            <a:endParaRPr lang="en-US" dirty="0" smtClean="0"/>
          </a:p>
          <a:p>
            <a:endParaRPr lang="en-US" dirty="0" smtClean="0"/>
          </a:p>
          <a:p>
            <a:r>
              <a:rPr lang="en-US" dirty="0" smtClean="0"/>
              <a:t>The </a:t>
            </a:r>
            <a:r>
              <a:rPr lang="en-US" dirty="0"/>
              <a:t>TALPA ARC initiative was extremely well represented by industry. </a:t>
            </a:r>
            <a:endParaRPr lang="en-US" dirty="0" smtClean="0"/>
          </a:p>
          <a:p>
            <a:endParaRPr lang="en-US" dirty="0" smtClean="0"/>
          </a:p>
          <a:p>
            <a:r>
              <a:rPr lang="en-US" dirty="0" smtClean="0"/>
              <a:t>It </a:t>
            </a:r>
            <a:r>
              <a:rPr lang="en-US" dirty="0"/>
              <a:t>was unprecedented in the sense that we had consistent participation by all the major players, and the industry that you see </a:t>
            </a:r>
            <a:r>
              <a:rPr lang="en-US" dirty="0" smtClean="0"/>
              <a:t>represented here  </a:t>
            </a:r>
            <a:r>
              <a:rPr lang="en-US" dirty="0"/>
              <a:t>for a period of about 2 years. </a:t>
            </a:r>
            <a:endParaRPr lang="en-US" dirty="0" smtClean="0"/>
          </a:p>
          <a:p>
            <a:r>
              <a:rPr lang="en-US" dirty="0" smtClean="0"/>
              <a:t> </a:t>
            </a:r>
          </a:p>
          <a:p>
            <a:r>
              <a:rPr lang="en-US" dirty="0" smtClean="0"/>
              <a:t>Every </a:t>
            </a:r>
            <a:r>
              <a:rPr lang="en-US" dirty="0"/>
              <a:t>major aircraft manufacturer was represented, the majority of airplane operators were represented, as well as, regulatory authorities, both </a:t>
            </a:r>
            <a:r>
              <a:rPr lang="en-US" dirty="0" smtClean="0"/>
              <a:t>domestic </a:t>
            </a:r>
            <a:r>
              <a:rPr lang="en-US" dirty="0"/>
              <a:t>and </a:t>
            </a:r>
            <a:r>
              <a:rPr lang="en-US" dirty="0" smtClean="0"/>
              <a:t>international, </a:t>
            </a:r>
            <a:r>
              <a:rPr lang="en-US" dirty="0"/>
              <a:t>and </a:t>
            </a:r>
            <a:r>
              <a:rPr lang="en-US" dirty="0" smtClean="0"/>
              <a:t>airports </a:t>
            </a:r>
            <a:r>
              <a:rPr lang="en-US" dirty="0"/>
              <a:t>as well. </a:t>
            </a:r>
            <a:endParaRPr lang="en-US" dirty="0" smtClean="0"/>
          </a:p>
          <a:p>
            <a:endParaRPr lang="en-US" dirty="0" smtClean="0"/>
          </a:p>
          <a:p>
            <a:r>
              <a:rPr lang="en-US" dirty="0" smtClean="0"/>
              <a:t>So </a:t>
            </a:r>
            <a:r>
              <a:rPr lang="en-US" dirty="0"/>
              <a:t>a </a:t>
            </a:r>
            <a:r>
              <a:rPr lang="en-US" dirty="0" smtClean="0"/>
              <a:t>good segment of industry representation was </a:t>
            </a:r>
            <a:r>
              <a:rPr lang="en-US" dirty="0"/>
              <a:t>there and </a:t>
            </a:r>
            <a:r>
              <a:rPr lang="en-US" dirty="0" smtClean="0"/>
              <a:t>contributed </a:t>
            </a:r>
            <a:r>
              <a:rPr lang="en-US" dirty="0"/>
              <a:t>to </a:t>
            </a:r>
            <a:r>
              <a:rPr lang="en-US" dirty="0" smtClean="0"/>
              <a:t>finding </a:t>
            </a:r>
            <a:r>
              <a:rPr lang="en-US" dirty="0"/>
              <a:t>a way to best solve  or further close the gap on some of the issues associated with winter </a:t>
            </a:r>
            <a:r>
              <a:rPr lang="en-US" dirty="0" smtClean="0"/>
              <a:t>operations and condition reporting.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dirty="0"/>
          </a:p>
        </p:txBody>
      </p:sp>
    </p:spTree>
    <p:extLst>
      <p:ext uri="{BB962C8B-B14F-4D97-AF65-F5344CB8AC3E}">
        <p14:creationId xmlns:p14="http://schemas.microsoft.com/office/powerpoint/2010/main" val="5867011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pilot reported braking action entry section was</a:t>
            </a:r>
            <a:r>
              <a:rPr lang="en-US" baseline="0" dirty="0" smtClean="0"/>
              <a:t> added where an airport operator can input any pilot reported braking action received.</a:t>
            </a:r>
          </a:p>
          <a:p>
            <a:endParaRPr lang="en-US" baseline="0" dirty="0" smtClean="0"/>
          </a:p>
          <a:p>
            <a:r>
              <a:rPr lang="en-US" baseline="0" dirty="0" smtClean="0"/>
              <a:t>Information does not go into the NOTAM system, but into an archive report that may be used to evaluate the effectiveness of the RCAM.</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40</a:t>
            </a:fld>
            <a:endParaRPr lang="en-US" dirty="0"/>
          </a:p>
        </p:txBody>
      </p:sp>
    </p:spTree>
    <p:extLst>
      <p:ext uri="{BB962C8B-B14F-4D97-AF65-F5344CB8AC3E}">
        <p14:creationId xmlns:p14="http://schemas.microsoft.com/office/powerpoint/2010/main" val="39366181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E-NOTAM II</a:t>
            </a:r>
            <a:r>
              <a:rPr lang="en-US" baseline="0" dirty="0" smtClean="0"/>
              <a:t> is a similar system to NOTAM Manager, but with less functionality.</a:t>
            </a:r>
          </a:p>
          <a:p>
            <a:endParaRPr lang="en-US" baseline="0" dirty="0" smtClean="0"/>
          </a:p>
          <a:p>
            <a:r>
              <a:rPr lang="en-US" baseline="0" dirty="0" smtClean="0"/>
              <a:t>E-NOTAM II is being phased out but still being used by airport operator to submit surface condition NOTAMs.</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41</a:t>
            </a:fld>
            <a:endParaRPr lang="en-US" dirty="0"/>
          </a:p>
        </p:txBody>
      </p:sp>
    </p:spTree>
    <p:extLst>
      <p:ext uri="{BB962C8B-B14F-4D97-AF65-F5344CB8AC3E}">
        <p14:creationId xmlns:p14="http://schemas.microsoft.com/office/powerpoint/2010/main" val="40598835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access</a:t>
            </a:r>
            <a:r>
              <a:rPr lang="en-US" baseline="0" dirty="0" smtClean="0"/>
              <a:t> in order to create a surface condition NOTAM exists.</a:t>
            </a:r>
          </a:p>
          <a:p>
            <a:endParaRPr lang="en-US" baseline="0" dirty="0" smtClean="0"/>
          </a:p>
          <a:p>
            <a:r>
              <a:rPr lang="en-US" baseline="0" dirty="0" smtClean="0"/>
              <a:t>The keyword requirement, runway directional limitations, and windows for entering information into third are similar to NOTAM Manager.</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42</a:t>
            </a:fld>
            <a:endParaRPr lang="en-US" dirty="0"/>
          </a:p>
        </p:txBody>
      </p:sp>
    </p:spTree>
    <p:extLst>
      <p:ext uri="{BB962C8B-B14F-4D97-AF65-F5344CB8AC3E}">
        <p14:creationId xmlns:p14="http://schemas.microsoft.com/office/powerpoint/2010/main" val="17103735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percent</a:t>
            </a:r>
            <a:r>
              <a:rPr lang="en-US" baseline="0" dirty="0" smtClean="0"/>
              <a:t> coverage dropdown menu are the same as in NOTAM Manager.</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43</a:t>
            </a:fld>
            <a:endParaRPr lang="en-US" dirty="0"/>
          </a:p>
        </p:txBody>
      </p:sp>
    </p:spTree>
    <p:extLst>
      <p:ext uri="{BB962C8B-B14F-4D97-AF65-F5344CB8AC3E}">
        <p14:creationId xmlns:p14="http://schemas.microsoft.com/office/powerpoint/2010/main" val="5593258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application</a:t>
            </a:r>
            <a:r>
              <a:rPr lang="en-US" baseline="0" dirty="0" smtClean="0"/>
              <a:t> process for selecting, adding, and coping contaminants are the same as in NOTAM Manager.</a:t>
            </a:r>
          </a:p>
          <a:p>
            <a:endParaRPr lang="en-US" baseline="0" dirty="0" smtClean="0"/>
          </a:p>
          <a:p>
            <a:r>
              <a:rPr lang="en-US" baseline="0" dirty="0" smtClean="0"/>
              <a:t>Like in NOTAM Manager, in order to delete a contaminant, one must click the trash can icon.</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44</a:t>
            </a:fld>
            <a:endParaRPr lang="en-US" dirty="0"/>
          </a:p>
        </p:txBody>
      </p:sp>
    </p:spTree>
    <p:extLst>
      <p:ext uri="{BB962C8B-B14F-4D97-AF65-F5344CB8AC3E}">
        <p14:creationId xmlns:p14="http://schemas.microsoft.com/office/powerpoint/2010/main" val="39254696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overall coverage threshold</a:t>
            </a:r>
            <a:r>
              <a:rPr lang="en-US" baseline="0" dirty="0" smtClean="0"/>
              <a:t> of 25% is the same as NOTAM Manager.</a:t>
            </a:r>
          </a:p>
          <a:p>
            <a:endParaRPr lang="en-US" baseline="0" dirty="0" smtClean="0"/>
          </a:p>
          <a:p>
            <a:r>
              <a:rPr lang="en-US" baseline="0" dirty="0" smtClean="0"/>
              <a:t>If the 25% threshold is not surpassed, no RwyCCs will be generated.</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45</a:t>
            </a:fld>
            <a:endParaRPr lang="en-US" dirty="0"/>
          </a:p>
        </p:txBody>
      </p:sp>
    </p:spTree>
    <p:extLst>
      <p:ext uri="{BB962C8B-B14F-4D97-AF65-F5344CB8AC3E}">
        <p14:creationId xmlns:p14="http://schemas.microsoft.com/office/powerpoint/2010/main" val="28062478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a:t>
            </a:r>
            <a:r>
              <a:rPr lang="en-US" baseline="0" dirty="0" smtClean="0"/>
              <a:t> NOTAM Manager and E-NOTAM II will provide the popup window alerting the operator when total runway coverage range has not surpassed 25%, and no RwyCCs will be generated.</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46</a:t>
            </a:fld>
            <a:endParaRPr lang="en-US" dirty="0"/>
          </a:p>
        </p:txBody>
      </p:sp>
    </p:spTree>
    <p:extLst>
      <p:ext uri="{BB962C8B-B14F-4D97-AF65-F5344CB8AC3E}">
        <p14:creationId xmlns:p14="http://schemas.microsoft.com/office/powerpoint/2010/main" val="9134792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like NOTAM Manager,</a:t>
            </a:r>
            <a:r>
              <a:rPr lang="en-US" baseline="0" dirty="0" smtClean="0"/>
              <a:t> when the 25% threshold is surpassed, RwyCCs are generated for each runway third.</a:t>
            </a:r>
          </a:p>
          <a:p>
            <a:endParaRPr lang="en-US" baseline="0" dirty="0" smtClean="0"/>
          </a:p>
          <a:p>
            <a:r>
              <a:rPr lang="en-US" baseline="0" dirty="0" smtClean="0"/>
              <a:t>The same capability to downgrade a code is available, just like when using NOTAM Manager.</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47</a:t>
            </a:fld>
            <a:endParaRPr lang="en-US" dirty="0"/>
          </a:p>
        </p:txBody>
      </p:sp>
    </p:spTree>
    <p:extLst>
      <p:ext uri="{BB962C8B-B14F-4D97-AF65-F5344CB8AC3E}">
        <p14:creationId xmlns:p14="http://schemas.microsoft.com/office/powerpoint/2010/main" val="13317422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upgrade</a:t>
            </a:r>
            <a:r>
              <a:rPr lang="en-US" baseline="0" dirty="0" smtClean="0"/>
              <a:t> feature for RwyCCs 0 and 1 is an available application that operates the same as in NOTAM Manager.</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48</a:t>
            </a:fld>
            <a:endParaRPr lang="en-US" dirty="0"/>
          </a:p>
        </p:txBody>
      </p:sp>
    </p:spTree>
    <p:extLst>
      <p:ext uri="{BB962C8B-B14F-4D97-AF65-F5344CB8AC3E}">
        <p14:creationId xmlns:p14="http://schemas.microsoft.com/office/powerpoint/2010/main" val="1708469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protocol</a:t>
            </a:r>
            <a:r>
              <a:rPr lang="en-US" baseline="0" dirty="0" smtClean="0"/>
              <a:t> screen in E-NOTAM II mirrors the one in NOTAM Manager for upgrading a RwyCC.</a:t>
            </a:r>
          </a:p>
          <a:p>
            <a:endParaRPr lang="en-US" baseline="0" dirty="0" smtClean="0"/>
          </a:p>
          <a:p>
            <a:r>
              <a:rPr lang="en-US" baseline="0" dirty="0" smtClean="0"/>
              <a:t>These are the same first two steps as illustrated in NOTAM Manager.</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49</a:t>
            </a:fld>
            <a:endParaRPr lang="en-US" dirty="0"/>
          </a:p>
        </p:txBody>
      </p:sp>
    </p:spTree>
    <p:extLst>
      <p:ext uri="{BB962C8B-B14F-4D97-AF65-F5344CB8AC3E}">
        <p14:creationId xmlns:p14="http://schemas.microsoft.com/office/powerpoint/2010/main" val="943644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704850"/>
            <a:ext cx="6191250" cy="3482975"/>
          </a:xfrm>
        </p:spPr>
      </p:sp>
      <p:sp>
        <p:nvSpPr>
          <p:cNvPr id="3" name="Notes Placeholder 2"/>
          <p:cNvSpPr>
            <a:spLocks noGrp="1"/>
          </p:cNvSpPr>
          <p:nvPr>
            <p:ph type="body" idx="1"/>
          </p:nvPr>
        </p:nvSpPr>
        <p:spPr>
          <a:xfrm>
            <a:off x="393700" y="4410393"/>
            <a:ext cx="6235700" cy="4177348"/>
          </a:xfrm>
        </p:spPr>
        <p:txBody>
          <a:bodyPr/>
          <a:lstStyle/>
          <a:p>
            <a:pPr defTabSz="915552">
              <a:defRPr/>
            </a:pPr>
            <a:r>
              <a:rPr lang="en-US" dirty="0"/>
              <a:t>Following the ARC, that group proposed a significant number of recommendations on various topics related to aircraft performance and </a:t>
            </a:r>
            <a:r>
              <a:rPr lang="en-US" dirty="0" smtClean="0"/>
              <a:t>surface condition assessment and reporting.  </a:t>
            </a:r>
          </a:p>
          <a:p>
            <a:pPr defTabSz="915552">
              <a:defRPr/>
            </a:pPr>
            <a:endParaRPr lang="en-US" dirty="0" smtClean="0"/>
          </a:p>
          <a:p>
            <a:pPr defTabSz="915552">
              <a:defRPr/>
            </a:pPr>
            <a:r>
              <a:rPr lang="en-US" dirty="0" smtClean="0"/>
              <a:t>The </a:t>
            </a:r>
            <a:r>
              <a:rPr lang="en-US" dirty="0"/>
              <a:t>major components of the recommendations are listed here</a:t>
            </a:r>
            <a:r>
              <a:rPr lang="en-US" dirty="0" smtClean="0"/>
              <a:t>.</a:t>
            </a:r>
          </a:p>
          <a:p>
            <a:pPr defTabSz="915552">
              <a:defRPr/>
            </a:pPr>
            <a:r>
              <a:rPr lang="en-US" dirty="0" smtClean="0"/>
              <a:t>  </a:t>
            </a:r>
          </a:p>
          <a:p>
            <a:pPr defTabSz="915552">
              <a:defRPr/>
            </a:pPr>
            <a:r>
              <a:rPr lang="en-US" dirty="0" smtClean="0"/>
              <a:t>Essentially</a:t>
            </a:r>
            <a:r>
              <a:rPr lang="en-US" dirty="0"/>
              <a:t>, the ARC was clearly indicating that we need the ability to communicate accurate runway conditions to pilots, and not only communicate information, but communicate information that is more meaningful and related to aircraft performance. </a:t>
            </a:r>
            <a:endParaRPr lang="en-US" dirty="0" smtClean="0"/>
          </a:p>
          <a:p>
            <a:pPr defTabSz="915552">
              <a:defRPr/>
            </a:pPr>
            <a:r>
              <a:rPr lang="en-US" dirty="0" smtClean="0"/>
              <a:t> </a:t>
            </a:r>
          </a:p>
          <a:p>
            <a:pPr defTabSz="915552">
              <a:defRPr/>
            </a:pPr>
            <a:r>
              <a:rPr lang="en-US" dirty="0" smtClean="0"/>
              <a:t>This </a:t>
            </a:r>
            <a:r>
              <a:rPr lang="en-US" dirty="0"/>
              <a:t>was the </a:t>
            </a:r>
            <a:r>
              <a:rPr lang="en-US" dirty="0" smtClean="0"/>
              <a:t>goal.  The ARC was </a:t>
            </a:r>
            <a:r>
              <a:rPr lang="en-US" dirty="0"/>
              <a:t>trying to figure out “how </a:t>
            </a:r>
            <a:r>
              <a:rPr lang="en-US" dirty="0" smtClean="0"/>
              <a:t>can </a:t>
            </a:r>
            <a:r>
              <a:rPr lang="en-US" dirty="0"/>
              <a:t>we get to that point”.  </a:t>
            </a:r>
            <a:endParaRPr lang="en-US" dirty="0" smtClean="0"/>
          </a:p>
          <a:p>
            <a:pPr defTabSz="915552">
              <a:defRPr/>
            </a:pPr>
            <a:endParaRPr lang="en-US" dirty="0" smtClean="0"/>
          </a:p>
          <a:p>
            <a:pPr defTabSz="915552">
              <a:defRPr/>
            </a:pPr>
            <a:r>
              <a:rPr lang="en-US" dirty="0" smtClean="0"/>
              <a:t>One </a:t>
            </a:r>
            <a:r>
              <a:rPr lang="en-US" dirty="0"/>
              <a:t>of the very important </a:t>
            </a:r>
            <a:r>
              <a:rPr lang="en-US" dirty="0" smtClean="0"/>
              <a:t>by-products </a:t>
            </a:r>
            <a:r>
              <a:rPr lang="en-US" dirty="0"/>
              <a:t>of  the </a:t>
            </a:r>
            <a:r>
              <a:rPr lang="en-US" dirty="0" smtClean="0"/>
              <a:t>ARC’s </a:t>
            </a:r>
            <a:r>
              <a:rPr lang="en-US" dirty="0"/>
              <a:t>work was the development of a new tool which we refer to as the RCAM or the Runway Condition Assessment Matrix.</a:t>
            </a:r>
          </a:p>
          <a:p>
            <a:pPr defTabSz="915552">
              <a:defRPr/>
            </a:pP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dirty="0"/>
          </a:p>
        </p:txBody>
      </p:sp>
    </p:spTree>
    <p:extLst>
      <p:ext uri="{BB962C8B-B14F-4D97-AF65-F5344CB8AC3E}">
        <p14:creationId xmlns:p14="http://schemas.microsoft.com/office/powerpoint/2010/main" val="8350633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E-NOTAM II</a:t>
            </a:r>
            <a:r>
              <a:rPr lang="en-US" baseline="0" dirty="0" smtClean="0"/>
              <a:t> the same menu activity as in NOTAM Manager is required to verify before a RwyCC can be upgraded.</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50</a:t>
            </a:fld>
            <a:endParaRPr lang="en-US" dirty="0"/>
          </a:p>
        </p:txBody>
      </p:sp>
    </p:spTree>
    <p:extLst>
      <p:ext uri="{BB962C8B-B14F-4D97-AF65-F5344CB8AC3E}">
        <p14:creationId xmlns:p14="http://schemas.microsoft.com/office/powerpoint/2010/main" val="38519585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E-NOTAM II</a:t>
            </a:r>
            <a:r>
              <a:rPr lang="en-US" baseline="0" dirty="0" smtClean="0"/>
              <a:t> has a slight variation of where the NOTAM sentence appears when illustrated, but the upgrade action follows the same process described for NOTAM Manager.</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51</a:t>
            </a:fld>
            <a:endParaRPr lang="en-US" dirty="0"/>
          </a:p>
        </p:txBody>
      </p:sp>
    </p:spTree>
    <p:extLst>
      <p:ext uri="{BB962C8B-B14F-4D97-AF65-F5344CB8AC3E}">
        <p14:creationId xmlns:p14="http://schemas.microsoft.com/office/powerpoint/2010/main" val="20391654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E-NOTAM II when addressing</a:t>
            </a:r>
            <a:r>
              <a:rPr lang="en-US" baseline="0" dirty="0" smtClean="0"/>
              <a:t> portions of a runway being contaminated, the same methodology applies for identifying it in the NOTAM system.</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52</a:t>
            </a:fld>
            <a:endParaRPr lang="en-US" dirty="0"/>
          </a:p>
        </p:txBody>
      </p:sp>
    </p:spTree>
    <p:extLst>
      <p:ext uri="{BB962C8B-B14F-4D97-AF65-F5344CB8AC3E}">
        <p14:creationId xmlns:p14="http://schemas.microsoft.com/office/powerpoint/2010/main" val="12211860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same information</a:t>
            </a:r>
            <a:r>
              <a:rPr lang="en-US" baseline="0" dirty="0" smtClean="0"/>
              <a:t> is enter to describe the width of the portion that is dry.</a:t>
            </a:r>
          </a:p>
          <a:p>
            <a:endParaRPr lang="en-US" baseline="0" dirty="0" smtClean="0"/>
          </a:p>
          <a:p>
            <a:r>
              <a:rPr lang="en-US" baseline="0" dirty="0" smtClean="0"/>
              <a:t>That is followed by describing the condition of the remainder of the runway.</a:t>
            </a:r>
          </a:p>
          <a:p>
            <a:endParaRPr lang="en-US" baseline="0" dirty="0" smtClean="0"/>
          </a:p>
          <a:p>
            <a:r>
              <a:rPr lang="en-US" baseline="0" dirty="0" smtClean="0"/>
              <a:t>And lastly, the NOTAM sentence should confirm the entry before publishing.</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53</a:t>
            </a:fld>
            <a:endParaRPr lang="en-US" dirty="0"/>
          </a:p>
        </p:txBody>
      </p:sp>
    </p:spTree>
    <p:extLst>
      <p:ext uri="{BB962C8B-B14F-4D97-AF65-F5344CB8AC3E}">
        <p14:creationId xmlns:p14="http://schemas.microsoft.com/office/powerpoint/2010/main" val="23310499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E-NOTAM</a:t>
            </a:r>
            <a:r>
              <a:rPr lang="en-US" baseline="0" dirty="0" smtClean="0"/>
              <a:t> II has a pilot reported braking action feature.</a:t>
            </a:r>
          </a:p>
          <a:p>
            <a:endParaRPr lang="en-US" baseline="0" dirty="0" smtClean="0"/>
          </a:p>
          <a:p>
            <a:r>
              <a:rPr lang="en-US" baseline="0" dirty="0" smtClean="0"/>
              <a:t>The information does not go into the NOTAM system, but it is archived for use to help determine the effectiveness of the RCAM, especially when RwyCC are generated.</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54</a:t>
            </a:fld>
            <a:endParaRPr lang="en-US" dirty="0"/>
          </a:p>
        </p:txBody>
      </p:sp>
    </p:spTree>
    <p:extLst>
      <p:ext uri="{BB962C8B-B14F-4D97-AF65-F5344CB8AC3E}">
        <p14:creationId xmlns:p14="http://schemas.microsoft.com/office/powerpoint/2010/main" val="11260752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9250" y="4410392"/>
            <a:ext cx="6388100" cy="4435157"/>
          </a:xfrm>
        </p:spPr>
        <p:txBody>
          <a:bodyPr/>
          <a:lstStyle/>
          <a:p>
            <a:r>
              <a:rPr lang="en-US" dirty="0" smtClean="0"/>
              <a:t>Here are some examples similar to the NOTAMs we just built in </a:t>
            </a:r>
            <a:r>
              <a:rPr lang="en-US" dirty="0"/>
              <a:t>the NOTAM system </a:t>
            </a:r>
            <a:r>
              <a:rPr lang="en-US" dirty="0" smtClean="0"/>
              <a:t>based on the </a:t>
            </a:r>
            <a:r>
              <a:rPr lang="en-US" dirty="0"/>
              <a:t>RCAM information imbedded. </a:t>
            </a:r>
            <a:endParaRPr lang="en-US" dirty="0" smtClean="0"/>
          </a:p>
          <a:p>
            <a:r>
              <a:rPr lang="en-US" dirty="0" smtClean="0"/>
              <a:t> </a:t>
            </a:r>
            <a:r>
              <a:rPr lang="en-US" dirty="0"/>
              <a:t>The first example is </a:t>
            </a:r>
            <a:r>
              <a:rPr lang="en-US" dirty="0" smtClean="0"/>
              <a:t>a simple </a:t>
            </a:r>
            <a:r>
              <a:rPr lang="en-US" dirty="0"/>
              <a:t>one, </a:t>
            </a:r>
            <a:r>
              <a:rPr lang="en-US" dirty="0" smtClean="0"/>
              <a:t>uniform </a:t>
            </a:r>
            <a:r>
              <a:rPr lang="en-US" dirty="0"/>
              <a:t>coverage example, meaning </a:t>
            </a:r>
            <a:r>
              <a:rPr lang="en-US" dirty="0" smtClean="0"/>
              <a:t>that the </a:t>
            </a:r>
            <a:r>
              <a:rPr lang="en-US" dirty="0"/>
              <a:t>majority of the runway is covered in a similar fashion in each third, and as you can </a:t>
            </a:r>
            <a:r>
              <a:rPr lang="en-US" dirty="0" smtClean="0"/>
              <a:t>see, </a:t>
            </a:r>
            <a:r>
              <a:rPr lang="en-US" dirty="0"/>
              <a:t>here are your </a:t>
            </a:r>
            <a:r>
              <a:rPr lang="en-US" dirty="0" smtClean="0"/>
              <a:t>RwyCC </a:t>
            </a:r>
            <a:r>
              <a:rPr lang="en-US" dirty="0"/>
              <a:t>for each respective third.  If you had this condition, and you were not above that 25% </a:t>
            </a:r>
            <a:r>
              <a:rPr lang="en-US" dirty="0" smtClean="0"/>
              <a:t>coverage threshold</a:t>
            </a:r>
            <a:r>
              <a:rPr lang="en-US" dirty="0"/>
              <a:t>, the only difference would be that these </a:t>
            </a:r>
            <a:r>
              <a:rPr lang="en-US" dirty="0" smtClean="0"/>
              <a:t>RwyCC </a:t>
            </a:r>
            <a:r>
              <a:rPr lang="en-US" dirty="0"/>
              <a:t>would not be there.  And the </a:t>
            </a:r>
            <a:r>
              <a:rPr lang="en-US" dirty="0" smtClean="0"/>
              <a:t>RwyCC, </a:t>
            </a:r>
            <a:r>
              <a:rPr lang="en-US" dirty="0"/>
              <a:t>again, </a:t>
            </a:r>
            <a:r>
              <a:rPr lang="en-US" dirty="0" smtClean="0"/>
              <a:t>is </a:t>
            </a:r>
            <a:r>
              <a:rPr lang="en-US" dirty="0"/>
              <a:t>an indicator to the pilot to look at </a:t>
            </a:r>
            <a:r>
              <a:rPr lang="en-US" dirty="0" smtClean="0"/>
              <a:t>their </a:t>
            </a:r>
            <a:r>
              <a:rPr lang="en-US" dirty="0"/>
              <a:t>performance information and re-evaluate the need for any adjustment, whether it be weight and balance, aircraft configuration, runway </a:t>
            </a:r>
            <a:r>
              <a:rPr lang="en-US" dirty="0" smtClean="0"/>
              <a:t>length </a:t>
            </a:r>
            <a:r>
              <a:rPr lang="en-US" dirty="0"/>
              <a:t>needed, and things of that nature.  </a:t>
            </a:r>
            <a:endParaRPr lang="en-US" dirty="0" smtClean="0"/>
          </a:p>
          <a:p>
            <a:endParaRPr lang="en-US" dirty="0"/>
          </a:p>
          <a:p>
            <a:r>
              <a:rPr lang="en-US" dirty="0" smtClean="0"/>
              <a:t>The </a:t>
            </a:r>
            <a:r>
              <a:rPr lang="en-US" dirty="0"/>
              <a:t>second </a:t>
            </a:r>
            <a:r>
              <a:rPr lang="en-US" dirty="0" smtClean="0"/>
              <a:t>example is an example </a:t>
            </a:r>
            <a:r>
              <a:rPr lang="en-US" dirty="0"/>
              <a:t>of having a different contaminant in each third.  And here are the corresponding </a:t>
            </a:r>
            <a:r>
              <a:rPr lang="en-US" dirty="0" smtClean="0"/>
              <a:t>RwyCC </a:t>
            </a:r>
            <a:r>
              <a:rPr lang="en-US" dirty="0"/>
              <a:t>for each third, so the first third being 50% wet, the second third being 50% 1/8 inch wet snow over compacted snow, and the last third being 50% 1/8 inch slush.  So you can be very specific as to </a:t>
            </a:r>
            <a:r>
              <a:rPr lang="en-US" dirty="0" smtClean="0"/>
              <a:t>what</a:t>
            </a:r>
            <a:r>
              <a:rPr lang="en-US" baseline="0" dirty="0" smtClean="0"/>
              <a:t> contaminant</a:t>
            </a:r>
            <a:r>
              <a:rPr lang="en-US" dirty="0" smtClean="0"/>
              <a:t> </a:t>
            </a:r>
            <a:r>
              <a:rPr lang="en-US" dirty="0"/>
              <a:t>is on what portion of the runway.  We all know that not every snow event relates to the exact type of contaminant in each portion of the runway.  Sometimes it varies depending on how the runway’s being used by aircraft, and how effective your snow removal operation is. </a:t>
            </a:r>
            <a:endParaRPr lang="en-US" dirty="0" smtClean="0"/>
          </a:p>
          <a:p>
            <a:r>
              <a:rPr lang="en-US" dirty="0" smtClean="0"/>
              <a:t> </a:t>
            </a:r>
            <a:endParaRPr lang="en-US" dirty="0"/>
          </a:p>
          <a:p>
            <a:r>
              <a:rPr lang="en-US" dirty="0"/>
              <a:t>This last example is the lengthy NOTAM that we talked about where you have two types of contaminants in each third, so again, what we’re trying to illustrate here is that you can go from a very </a:t>
            </a:r>
            <a:r>
              <a:rPr lang="en-US" dirty="0" smtClean="0"/>
              <a:t>simple</a:t>
            </a:r>
            <a:r>
              <a:rPr lang="en-US" baseline="0" dirty="0" smtClean="0"/>
              <a:t> to a very </a:t>
            </a:r>
            <a:r>
              <a:rPr lang="en-US" dirty="0" smtClean="0"/>
              <a:t>complex NOTAM.  </a:t>
            </a:r>
            <a:r>
              <a:rPr lang="en-US" dirty="0"/>
              <a:t>The capability and flexibility is there for the </a:t>
            </a:r>
            <a:r>
              <a:rPr lang="en-US" dirty="0" smtClean="0"/>
              <a:t>your </a:t>
            </a:r>
            <a:r>
              <a:rPr lang="en-US" dirty="0"/>
              <a:t>benefit. </a:t>
            </a:r>
            <a:endParaRPr lang="sv-SE"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55</a:t>
            </a:fld>
            <a:endParaRPr lang="en-US" dirty="0"/>
          </a:p>
        </p:txBody>
      </p:sp>
    </p:spTree>
    <p:extLst>
      <p:ext uri="{BB962C8B-B14F-4D97-AF65-F5344CB8AC3E}">
        <p14:creationId xmlns:p14="http://schemas.microsoft.com/office/powerpoint/2010/main" val="41004276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9250" y="4410392"/>
            <a:ext cx="6388100" cy="4435157"/>
          </a:xfrm>
        </p:spPr>
        <p:txBody>
          <a:bodyPr/>
          <a:lstStyle/>
          <a:p>
            <a:r>
              <a:rPr lang="en-US" dirty="0" smtClean="0"/>
              <a:t>Reporting wet runway is a new change as you might have noticed in the Advisory Circular.</a:t>
            </a:r>
          </a:p>
          <a:p>
            <a:endParaRPr lang="en-US" dirty="0" smtClean="0"/>
          </a:p>
          <a:p>
            <a:r>
              <a:rPr lang="en-US" dirty="0" smtClean="0"/>
              <a:t>Wet is any visible dampness or water less than 1/8 inch in depth, reported year round.</a:t>
            </a:r>
          </a:p>
          <a:p>
            <a:endParaRPr lang="en-US" dirty="0" smtClean="0"/>
          </a:p>
          <a:p>
            <a:r>
              <a:rPr lang="en-US" dirty="0" smtClean="0"/>
              <a:t>When reported if 25% or less of the runway is WET, then it is just a Wet Runway NOTAM</a:t>
            </a:r>
          </a:p>
          <a:p>
            <a:endParaRPr lang="en-US" dirty="0" smtClean="0"/>
          </a:p>
          <a:p>
            <a:r>
              <a:rPr lang="en-US" dirty="0" smtClean="0"/>
              <a:t>If there’s more than 25% coverage, just like other contaminants, a RwyCC will be generated.</a:t>
            </a:r>
          </a:p>
          <a:p>
            <a:r>
              <a:rPr lang="en-US" dirty="0" smtClean="0"/>
              <a:t>The RCAM reflects that as RwyCC  “5”</a:t>
            </a:r>
          </a:p>
          <a:p>
            <a:endParaRPr lang="en-US" dirty="0" smtClean="0"/>
          </a:p>
          <a:p>
            <a:r>
              <a:rPr lang="en-US" dirty="0" smtClean="0"/>
              <a:t>We ask that you exercise caution here to distinguish Wet versus standing Water or ponding during heavy rain events.</a:t>
            </a:r>
          </a:p>
          <a:p>
            <a:endParaRPr lang="en-US" dirty="0" smtClean="0"/>
          </a:p>
          <a:p>
            <a:r>
              <a:rPr lang="en-US" dirty="0" smtClean="0"/>
              <a:t>Heavy rain events without proper sloping or runway grooving could easily move conditions from Wet to Water greater than 1/8 inch resulting in RwyCCs of “2”.</a:t>
            </a:r>
          </a:p>
          <a:p>
            <a:endParaRPr lang="en-US" dirty="0" smtClean="0"/>
          </a:p>
          <a:p>
            <a:r>
              <a:rPr lang="en-US" dirty="0" smtClean="0"/>
              <a:t>Participants in the ARC saw wet as a contaminant that will have an impact on airplane braking performance differences between, wet, dry, or water greater than 1/8 inch in depth</a:t>
            </a:r>
          </a:p>
          <a:p>
            <a:endParaRPr lang="en-US" dirty="0"/>
          </a:p>
          <a:p>
            <a:r>
              <a:rPr lang="en-US" dirty="0" smtClean="0"/>
              <a:t>NOTAM system will enable you to create a short cut for producing and issuing Wet Runway NOTAM</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56</a:t>
            </a:fld>
            <a:endParaRPr lang="en-US" dirty="0"/>
          </a:p>
        </p:txBody>
      </p:sp>
    </p:spTree>
    <p:extLst>
      <p:ext uri="{BB962C8B-B14F-4D97-AF65-F5344CB8AC3E}">
        <p14:creationId xmlns:p14="http://schemas.microsoft.com/office/powerpoint/2010/main" val="41004276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9250" y="4410392"/>
            <a:ext cx="6388100" cy="4435157"/>
          </a:xfrm>
        </p:spPr>
        <p:txBody>
          <a:bodyPr/>
          <a:lstStyle/>
          <a:p>
            <a:r>
              <a:rPr lang="en-US" dirty="0" smtClean="0"/>
              <a:t>When any portion of the runway falls below the minimum friction levels in accordance with the Pavement AC, the entire runway is considered Slippery When Wet.</a:t>
            </a:r>
          </a:p>
          <a:p>
            <a:endParaRPr lang="en-US" dirty="0"/>
          </a:p>
          <a:p>
            <a:r>
              <a:rPr lang="en-US" dirty="0" smtClean="0"/>
              <a:t>The entire surface is identified as Slippery When Wet because it cannot be predicted to where an aircraft will physically interact with runway pavement.</a:t>
            </a:r>
          </a:p>
          <a:p>
            <a:endParaRPr lang="en-US" dirty="0"/>
          </a:p>
          <a:p>
            <a:r>
              <a:rPr lang="en-US" dirty="0" smtClean="0"/>
              <a:t>Some of the contributing factors to surfaces identified as Slippery When Wet are rubber deposits, groove failures/wear and pavement texture issues</a:t>
            </a:r>
          </a:p>
          <a:p>
            <a:endParaRPr lang="en-US" dirty="0"/>
          </a:p>
          <a:p>
            <a:r>
              <a:rPr lang="en-US" dirty="0" smtClean="0"/>
              <a:t>Slippery When Wet which will generate a RwyCC of 3/3/3.</a:t>
            </a:r>
          </a:p>
          <a:p>
            <a:endParaRPr lang="en-US" dirty="0"/>
          </a:p>
          <a:p>
            <a:r>
              <a:rPr lang="en-US" dirty="0" smtClean="0"/>
              <a:t>Downgrades are available but there are no upgrades allowed.</a:t>
            </a:r>
          </a:p>
          <a:p>
            <a:endParaRPr lang="en-US" dirty="0"/>
          </a:p>
          <a:p>
            <a:r>
              <a:rPr lang="en-US" dirty="0" smtClean="0"/>
              <a:t>This type of NOTAM should be issued anytime the runway is wet and the degraded friction condition exists, until the degraded friction is fixed.</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57</a:t>
            </a:fld>
            <a:endParaRPr lang="en-US" dirty="0"/>
          </a:p>
        </p:txBody>
      </p:sp>
    </p:spTree>
    <p:extLst>
      <p:ext uri="{BB962C8B-B14F-4D97-AF65-F5344CB8AC3E}">
        <p14:creationId xmlns:p14="http://schemas.microsoft.com/office/powerpoint/2010/main" val="41004276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91250" cy="3482975"/>
          </a:xfrm>
        </p:spPr>
      </p:sp>
      <p:sp>
        <p:nvSpPr>
          <p:cNvPr id="3" name="Notes Placeholder 2"/>
          <p:cNvSpPr>
            <a:spLocks noGrp="1"/>
          </p:cNvSpPr>
          <p:nvPr>
            <p:ph type="body" idx="1"/>
          </p:nvPr>
        </p:nvSpPr>
        <p:spPr>
          <a:xfrm>
            <a:off x="438150" y="4410393"/>
            <a:ext cx="6172200" cy="4177348"/>
          </a:xfrm>
        </p:spPr>
        <p:txBody>
          <a:bodyPr/>
          <a:lstStyle/>
          <a:p>
            <a:r>
              <a:rPr lang="en-US" dirty="0" smtClean="0"/>
              <a:t>The following are some examples </a:t>
            </a:r>
            <a:r>
              <a:rPr lang="en-US" dirty="0"/>
              <a:t>of how the RCAM is already in </a:t>
            </a:r>
            <a:r>
              <a:rPr lang="en-US" dirty="0" smtClean="0"/>
              <a:t>use by some in industry.  </a:t>
            </a:r>
            <a:r>
              <a:rPr lang="en-US" dirty="0"/>
              <a:t>A lot of the industry has been working with this information for many years, particularly on the pilot and the aircraft manufacturer side. </a:t>
            </a:r>
          </a:p>
        </p:txBody>
      </p:sp>
      <p:sp>
        <p:nvSpPr>
          <p:cNvPr id="4" name="Slide Number Placeholder 3"/>
          <p:cNvSpPr>
            <a:spLocks noGrp="1"/>
          </p:cNvSpPr>
          <p:nvPr>
            <p:ph type="sldNum" sz="quarter" idx="10"/>
          </p:nvPr>
        </p:nvSpPr>
        <p:spPr/>
        <p:txBody>
          <a:bodyPr/>
          <a:lstStyle/>
          <a:p>
            <a:fld id="{55D68406-F15C-4303-97CE-0E3EE59880C4}" type="slidenum">
              <a:rPr lang="en-US" smtClean="0"/>
              <a:pPr/>
              <a:t>58</a:t>
            </a:fld>
            <a:endParaRPr lang="en-US" dirty="0"/>
          </a:p>
        </p:txBody>
      </p:sp>
    </p:spTree>
    <p:extLst>
      <p:ext uri="{BB962C8B-B14F-4D97-AF65-F5344CB8AC3E}">
        <p14:creationId xmlns:p14="http://schemas.microsoft.com/office/powerpoint/2010/main" val="29283166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0050" y="4410393"/>
            <a:ext cx="6191250" cy="4177348"/>
          </a:xfrm>
        </p:spPr>
        <p:txBody>
          <a:bodyPr/>
          <a:lstStyle/>
          <a:p>
            <a:r>
              <a:rPr lang="en-US" dirty="0" smtClean="0"/>
              <a:t>Here is an </a:t>
            </a:r>
            <a:r>
              <a:rPr lang="en-US" dirty="0"/>
              <a:t>example from Airbus’ Runway Overrun Protection System that’s built in to the aircraft computers. </a:t>
            </a:r>
            <a:endParaRPr lang="en-US" dirty="0" smtClean="0"/>
          </a:p>
          <a:p>
            <a:r>
              <a:rPr lang="en-US" dirty="0" smtClean="0"/>
              <a:t> </a:t>
            </a:r>
          </a:p>
          <a:p>
            <a:r>
              <a:rPr lang="en-US" dirty="0" smtClean="0"/>
              <a:t>Based </a:t>
            </a:r>
            <a:r>
              <a:rPr lang="en-US" dirty="0"/>
              <a:t>on the TALPA ARC recommendations and the information </a:t>
            </a:r>
            <a:r>
              <a:rPr lang="en-US" dirty="0" smtClean="0"/>
              <a:t>airport operators </a:t>
            </a:r>
            <a:r>
              <a:rPr lang="en-US" dirty="0"/>
              <a:t>are going to generate, pilots will be able to enter this into their computer and the computer will automatically determine the necessary safety margins that they need to operate. </a:t>
            </a:r>
            <a:endParaRPr lang="en-US" dirty="0" smtClean="0"/>
          </a:p>
          <a:p>
            <a:r>
              <a:rPr lang="en-US" dirty="0" smtClean="0"/>
              <a:t> </a:t>
            </a:r>
          </a:p>
          <a:p>
            <a:r>
              <a:rPr lang="en-US" dirty="0" smtClean="0"/>
              <a:t>So</a:t>
            </a:r>
            <a:r>
              <a:rPr lang="en-US" dirty="0"/>
              <a:t>, once the pilot has that data, the computer will tell them a predicted stopping point on the runway.  In other words, if you touch down here, you’re going to end up stopping </a:t>
            </a:r>
            <a:r>
              <a:rPr lang="en-US" dirty="0" smtClean="0"/>
              <a:t>at this point.</a:t>
            </a:r>
          </a:p>
          <a:p>
            <a:r>
              <a:rPr lang="en-US" dirty="0" smtClean="0"/>
              <a:t> </a:t>
            </a:r>
          </a:p>
          <a:p>
            <a:r>
              <a:rPr lang="en-US" dirty="0" smtClean="0"/>
              <a:t>It </a:t>
            </a:r>
            <a:r>
              <a:rPr lang="en-US" dirty="0"/>
              <a:t>will also check landing distances, and not only know what it’s going to do, given certain values, it’ll also know in advance what </a:t>
            </a:r>
            <a:r>
              <a:rPr lang="en-US" dirty="0" smtClean="0"/>
              <a:t>values are acceptable. </a:t>
            </a:r>
          </a:p>
          <a:p>
            <a:endParaRPr lang="en-US" dirty="0" smtClean="0"/>
          </a:p>
          <a:p>
            <a:r>
              <a:rPr lang="en-US" dirty="0" smtClean="0"/>
              <a:t>A pilot perhaps can’t accept a given RwyCC  at a particular airport.  Maybe the </a:t>
            </a:r>
            <a:r>
              <a:rPr lang="en-US" dirty="0"/>
              <a:t>runway is so short, that if you’re at a </a:t>
            </a:r>
            <a:r>
              <a:rPr lang="en-US" dirty="0" smtClean="0"/>
              <a:t>RwyCC of 1</a:t>
            </a:r>
            <a:r>
              <a:rPr lang="en-US" dirty="0"/>
              <a:t>, </a:t>
            </a:r>
            <a:r>
              <a:rPr lang="en-US" dirty="0" smtClean="0"/>
              <a:t>it may be a problematic </a:t>
            </a:r>
            <a:r>
              <a:rPr lang="en-US" dirty="0"/>
              <a:t>operation for a particular </a:t>
            </a:r>
            <a:r>
              <a:rPr lang="en-US" dirty="0" smtClean="0"/>
              <a:t>aircraft. Therefore</a:t>
            </a:r>
            <a:r>
              <a:rPr lang="en-US" dirty="0"/>
              <a:t>, </a:t>
            </a:r>
            <a:r>
              <a:rPr lang="en-US" dirty="0" smtClean="0"/>
              <a:t>pilot would have to make necessary performance adjustments according to runway length and RwyCC.  </a:t>
            </a:r>
            <a:r>
              <a:rPr lang="en-US" dirty="0"/>
              <a:t>So a lot of high tech </a:t>
            </a:r>
            <a:r>
              <a:rPr lang="en-US" dirty="0" smtClean="0"/>
              <a:t>software is </a:t>
            </a:r>
            <a:r>
              <a:rPr lang="en-US" dirty="0"/>
              <a:t>being </a:t>
            </a:r>
            <a:r>
              <a:rPr lang="en-US" dirty="0" smtClean="0"/>
              <a:t>installed into aircraft related </a:t>
            </a:r>
            <a:r>
              <a:rPr lang="en-US" dirty="0"/>
              <a:t>to this change. </a:t>
            </a:r>
          </a:p>
        </p:txBody>
      </p:sp>
      <p:sp>
        <p:nvSpPr>
          <p:cNvPr id="4" name="Slide Number Placeholder 3"/>
          <p:cNvSpPr>
            <a:spLocks noGrp="1"/>
          </p:cNvSpPr>
          <p:nvPr>
            <p:ph type="sldNum" sz="quarter" idx="10"/>
          </p:nvPr>
        </p:nvSpPr>
        <p:spPr/>
        <p:txBody>
          <a:bodyPr/>
          <a:lstStyle/>
          <a:p>
            <a:fld id="{55D68406-F15C-4303-97CE-0E3EE59880C4}" type="slidenum">
              <a:rPr lang="en-US" smtClean="0"/>
              <a:pPr/>
              <a:t>59</a:t>
            </a:fld>
            <a:endParaRPr lang="en-US" dirty="0"/>
          </a:p>
        </p:txBody>
      </p:sp>
    </p:spTree>
    <p:extLst>
      <p:ext uri="{BB962C8B-B14F-4D97-AF65-F5344CB8AC3E}">
        <p14:creationId xmlns:p14="http://schemas.microsoft.com/office/powerpoint/2010/main" val="847558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91250" cy="3482975"/>
          </a:xfrm>
        </p:spPr>
      </p:sp>
      <p:sp>
        <p:nvSpPr>
          <p:cNvPr id="3" name="Notes Placeholder 2"/>
          <p:cNvSpPr>
            <a:spLocks noGrp="1"/>
          </p:cNvSpPr>
          <p:nvPr>
            <p:ph type="body" idx="1"/>
          </p:nvPr>
        </p:nvSpPr>
        <p:spPr>
          <a:xfrm>
            <a:off x="400050" y="4410393"/>
            <a:ext cx="6184900" cy="4177348"/>
          </a:xfrm>
        </p:spPr>
        <p:txBody>
          <a:bodyPr/>
          <a:lstStyle/>
          <a:p>
            <a:r>
              <a:rPr lang="en-US" dirty="0"/>
              <a:t>Here’s a quick </a:t>
            </a:r>
            <a:r>
              <a:rPr lang="en-US" dirty="0" smtClean="0"/>
              <a:t>look at </a:t>
            </a:r>
            <a:r>
              <a:rPr lang="en-US" dirty="0"/>
              <a:t>the Matrix</a:t>
            </a:r>
            <a:r>
              <a:rPr lang="en-US" dirty="0" smtClean="0"/>
              <a:t>.</a:t>
            </a:r>
          </a:p>
          <a:p>
            <a:r>
              <a:rPr lang="en-US" dirty="0" smtClean="0"/>
              <a:t> </a:t>
            </a:r>
          </a:p>
          <a:p>
            <a:r>
              <a:rPr lang="en-US" dirty="0" smtClean="0"/>
              <a:t>The Runway</a:t>
            </a:r>
            <a:r>
              <a:rPr lang="en-US" baseline="0" dirty="0" smtClean="0"/>
              <a:t> Condition Assessment Matrix (RCAM) </a:t>
            </a:r>
            <a:r>
              <a:rPr lang="en-US" dirty="0" smtClean="0"/>
              <a:t>is </a:t>
            </a:r>
            <a:r>
              <a:rPr lang="en-US" dirty="0"/>
              <a:t>the way we are able to tie runway contaminant types and depths to aircraft performance and have it be a functional tool for both aircraft operators </a:t>
            </a:r>
            <a:r>
              <a:rPr lang="en-US" dirty="0" smtClean="0"/>
              <a:t>and you the airport </a:t>
            </a:r>
            <a:r>
              <a:rPr lang="en-US" dirty="0"/>
              <a:t>operators.  </a:t>
            </a:r>
            <a:endParaRPr lang="en-US" dirty="0" smtClean="0"/>
          </a:p>
          <a:p>
            <a:endParaRPr lang="en-US" dirty="0" smtClean="0"/>
          </a:p>
          <a:p>
            <a:r>
              <a:rPr lang="en-US" dirty="0" smtClean="0"/>
              <a:t>This </a:t>
            </a:r>
            <a:r>
              <a:rPr lang="en-US" dirty="0"/>
              <a:t>is what airports </a:t>
            </a:r>
            <a:r>
              <a:rPr lang="en-US" dirty="0" smtClean="0"/>
              <a:t>will </a:t>
            </a:r>
            <a:r>
              <a:rPr lang="en-US" dirty="0"/>
              <a:t>use to conduct assessments and use for reporting purposes as well</a:t>
            </a:r>
            <a:r>
              <a:rPr lang="en-US" dirty="0" smtClean="0"/>
              <a:t>.</a:t>
            </a:r>
          </a:p>
          <a:p>
            <a:r>
              <a:rPr lang="en-US" dirty="0" smtClean="0"/>
              <a:t>  </a:t>
            </a:r>
          </a:p>
          <a:p>
            <a:r>
              <a:rPr lang="en-US" dirty="0" smtClean="0"/>
              <a:t>On </a:t>
            </a:r>
            <a:r>
              <a:rPr lang="en-US" dirty="0"/>
              <a:t>the other end the pilot </a:t>
            </a:r>
            <a:r>
              <a:rPr lang="en-US" dirty="0" smtClean="0"/>
              <a:t>will </a:t>
            </a:r>
            <a:r>
              <a:rPr lang="en-US" dirty="0"/>
              <a:t>use the information being reported and enter that information into </a:t>
            </a:r>
            <a:r>
              <a:rPr lang="en-US" dirty="0" smtClean="0"/>
              <a:t>their flight computers in a format </a:t>
            </a:r>
            <a:r>
              <a:rPr lang="en-US" dirty="0"/>
              <a:t>to be able to conduct pre-landing and </a:t>
            </a:r>
            <a:r>
              <a:rPr lang="en-US" dirty="0" smtClean="0"/>
              <a:t>pre-departure </a:t>
            </a:r>
            <a:r>
              <a:rPr lang="en-US" dirty="0"/>
              <a:t>assessments. </a:t>
            </a:r>
            <a:endParaRPr lang="en-US" dirty="0" smtClean="0"/>
          </a:p>
          <a:p>
            <a:endParaRPr lang="en-US" dirty="0" smtClean="0"/>
          </a:p>
          <a:p>
            <a:r>
              <a:rPr lang="en-US" dirty="0" smtClean="0"/>
              <a:t>There is a pilot version of the RCAM in their Advisory Circulars and posted on the TALPA website.</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dirty="0"/>
          </a:p>
        </p:txBody>
      </p:sp>
    </p:spTree>
    <p:extLst>
      <p:ext uri="{BB962C8B-B14F-4D97-AF65-F5344CB8AC3E}">
        <p14:creationId xmlns:p14="http://schemas.microsoft.com/office/powerpoint/2010/main" val="40941580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what it looks </a:t>
            </a:r>
            <a:r>
              <a:rPr lang="en-US" dirty="0" smtClean="0"/>
              <a:t>like in the cockpit. </a:t>
            </a:r>
          </a:p>
          <a:p>
            <a:r>
              <a:rPr lang="en-US" dirty="0" smtClean="0"/>
              <a:t> </a:t>
            </a:r>
          </a:p>
          <a:p>
            <a:r>
              <a:rPr lang="en-US" dirty="0" smtClean="0"/>
              <a:t>In </a:t>
            </a:r>
            <a:r>
              <a:rPr lang="en-US" dirty="0"/>
              <a:t>the middle of the screen in the black area, with the white letters, you will see Runway Condition Codes. </a:t>
            </a:r>
            <a:endParaRPr lang="en-US" dirty="0" smtClean="0"/>
          </a:p>
          <a:p>
            <a:r>
              <a:rPr lang="en-US" dirty="0" smtClean="0"/>
              <a:t> </a:t>
            </a:r>
          </a:p>
          <a:p>
            <a:r>
              <a:rPr lang="en-US" dirty="0" smtClean="0"/>
              <a:t>This </a:t>
            </a:r>
            <a:r>
              <a:rPr lang="en-US" dirty="0"/>
              <a:t>is the same information </a:t>
            </a:r>
            <a:r>
              <a:rPr lang="en-US" dirty="0" smtClean="0"/>
              <a:t>that is </a:t>
            </a:r>
            <a:r>
              <a:rPr lang="en-US" dirty="0"/>
              <a:t>in the RCAM.  </a:t>
            </a:r>
            <a:endParaRPr lang="en-US" dirty="0" smtClean="0"/>
          </a:p>
          <a:p>
            <a:r>
              <a:rPr lang="en-US" dirty="0" smtClean="0"/>
              <a:t>To </a:t>
            </a:r>
            <a:r>
              <a:rPr lang="en-US" dirty="0"/>
              <a:t>the right of that column, Runway Description, showing contaminant information, as located in the RCAM. </a:t>
            </a:r>
            <a:endParaRPr lang="en-US" dirty="0" smtClean="0"/>
          </a:p>
          <a:p>
            <a:endParaRPr lang="en-US" dirty="0" smtClean="0"/>
          </a:p>
          <a:p>
            <a:r>
              <a:rPr lang="en-US" dirty="0" smtClean="0"/>
              <a:t>Next </a:t>
            </a:r>
            <a:r>
              <a:rPr lang="en-US" dirty="0"/>
              <a:t>is the braking action category, not vehicle braking – this is aircraft braking action, in the event that there was a relevant braking action report in that time frame. </a:t>
            </a:r>
            <a:endParaRPr lang="en-US" dirty="0" smtClean="0"/>
          </a:p>
          <a:p>
            <a:endParaRPr lang="en-US" dirty="0" smtClean="0"/>
          </a:p>
          <a:p>
            <a:r>
              <a:rPr lang="en-US" dirty="0" smtClean="0"/>
              <a:t>This is a good example </a:t>
            </a:r>
            <a:r>
              <a:rPr lang="en-US" dirty="0"/>
              <a:t>of how the information provided by airport operators is going to be used. </a:t>
            </a:r>
            <a:endParaRPr lang="en-US" dirty="0" smtClean="0"/>
          </a:p>
          <a:p>
            <a:endParaRPr lang="en-US" dirty="0"/>
          </a:p>
          <a:p>
            <a:r>
              <a:rPr lang="en-US" dirty="0" smtClean="0"/>
              <a:t>Before </a:t>
            </a:r>
            <a:r>
              <a:rPr lang="en-US" dirty="0"/>
              <a:t>we were not able to correlate </a:t>
            </a:r>
            <a:r>
              <a:rPr lang="en-US" dirty="0" smtClean="0"/>
              <a:t>contaminants </a:t>
            </a:r>
            <a:r>
              <a:rPr lang="en-US" dirty="0"/>
              <a:t>to any particular kind of </a:t>
            </a:r>
            <a:r>
              <a:rPr lang="en-US" dirty="0" smtClean="0"/>
              <a:t>airplane performance.  Now we will begin to do so, and this is a substantial safety benefit to the operator.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60</a:t>
            </a:fld>
            <a:endParaRPr lang="en-US" dirty="0"/>
          </a:p>
        </p:txBody>
      </p:sp>
    </p:spTree>
    <p:extLst>
      <p:ext uri="{BB962C8B-B14F-4D97-AF65-F5344CB8AC3E}">
        <p14:creationId xmlns:p14="http://schemas.microsoft.com/office/powerpoint/2010/main" val="8659049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8150" y="4410393"/>
            <a:ext cx="6153150" cy="4177348"/>
          </a:xfrm>
        </p:spPr>
        <p:txBody>
          <a:bodyPr/>
          <a:lstStyle/>
          <a:p>
            <a:r>
              <a:rPr lang="en-US" dirty="0"/>
              <a:t>Here’s a copy out of an airline operating manual</a:t>
            </a:r>
            <a:r>
              <a:rPr lang="en-US" dirty="0" smtClean="0"/>
              <a:t>.</a:t>
            </a:r>
          </a:p>
          <a:p>
            <a:r>
              <a:rPr lang="en-US" dirty="0" smtClean="0"/>
              <a:t> </a:t>
            </a:r>
          </a:p>
          <a:p>
            <a:r>
              <a:rPr lang="en-US" dirty="0" smtClean="0"/>
              <a:t>What we </a:t>
            </a:r>
            <a:r>
              <a:rPr lang="en-US" dirty="0"/>
              <a:t>wanted to showcase here is that already in airline manuals today, they associate pilot-reported braking action (which is very subjective, the same as vehicle and Mu), with landing distance needed. </a:t>
            </a:r>
            <a:endParaRPr lang="en-US" dirty="0" smtClean="0"/>
          </a:p>
          <a:p>
            <a:r>
              <a:rPr lang="en-US" dirty="0" smtClean="0"/>
              <a:t> </a:t>
            </a:r>
          </a:p>
          <a:p>
            <a:r>
              <a:rPr lang="en-US" dirty="0" smtClean="0"/>
              <a:t>What </a:t>
            </a:r>
            <a:r>
              <a:rPr lang="en-US" dirty="0"/>
              <a:t>we envision in the future, is that the </a:t>
            </a:r>
            <a:r>
              <a:rPr lang="en-US" dirty="0" smtClean="0"/>
              <a:t>RwyCC </a:t>
            </a:r>
            <a:r>
              <a:rPr lang="en-US" dirty="0"/>
              <a:t>information will eventually be </a:t>
            </a:r>
            <a:r>
              <a:rPr lang="en-US" dirty="0" smtClean="0"/>
              <a:t>assimilated into airline </a:t>
            </a:r>
            <a:r>
              <a:rPr lang="en-US" dirty="0"/>
              <a:t>operating </a:t>
            </a:r>
            <a:r>
              <a:rPr lang="en-US" dirty="0" smtClean="0"/>
              <a:t>manual.  RwyCCs will tell the pilot they are going to need this much runway, based </a:t>
            </a:r>
            <a:r>
              <a:rPr lang="en-US" dirty="0"/>
              <a:t>on this pressure altitude and this gross weight, and </a:t>
            </a:r>
            <a:r>
              <a:rPr lang="en-US" dirty="0" smtClean="0"/>
              <a:t>it is </a:t>
            </a:r>
            <a:r>
              <a:rPr lang="en-US" dirty="0"/>
              <a:t>already going to be part of the </a:t>
            </a:r>
            <a:r>
              <a:rPr lang="en-US" dirty="0" smtClean="0"/>
              <a:t>aircraft computer operating system.</a:t>
            </a:r>
          </a:p>
          <a:p>
            <a:r>
              <a:rPr lang="en-US" dirty="0" smtClean="0"/>
              <a:t>   </a:t>
            </a:r>
          </a:p>
          <a:p>
            <a:r>
              <a:rPr lang="en-US" dirty="0" smtClean="0"/>
              <a:t>We </a:t>
            </a:r>
            <a:r>
              <a:rPr lang="en-US" dirty="0"/>
              <a:t>just wanted to show you </a:t>
            </a:r>
            <a:r>
              <a:rPr lang="en-US" dirty="0" smtClean="0"/>
              <a:t>that what </a:t>
            </a:r>
            <a:r>
              <a:rPr lang="en-US" dirty="0"/>
              <a:t>we’re providing </a:t>
            </a:r>
            <a:r>
              <a:rPr lang="en-US" dirty="0" smtClean="0"/>
              <a:t>aircraft </a:t>
            </a:r>
            <a:r>
              <a:rPr lang="en-US" dirty="0"/>
              <a:t>operators </a:t>
            </a:r>
            <a:r>
              <a:rPr lang="en-US" dirty="0" smtClean="0"/>
              <a:t>will be more </a:t>
            </a:r>
            <a:r>
              <a:rPr lang="en-US" dirty="0"/>
              <a:t>than </a:t>
            </a:r>
            <a:r>
              <a:rPr lang="en-US" dirty="0" smtClean="0"/>
              <a:t>basic information.  </a:t>
            </a:r>
          </a:p>
          <a:p>
            <a:endParaRPr lang="en-US" dirty="0"/>
          </a:p>
          <a:p>
            <a:r>
              <a:rPr lang="en-US" dirty="0" smtClean="0"/>
              <a:t>It’s now truly a </a:t>
            </a:r>
            <a:r>
              <a:rPr lang="en-US" dirty="0"/>
              <a:t>functional piece of </a:t>
            </a:r>
            <a:r>
              <a:rPr lang="en-US" dirty="0" smtClean="0"/>
              <a:t>information aircraft operators can use for braking performance.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61</a:t>
            </a:fld>
            <a:endParaRPr lang="en-US" dirty="0"/>
          </a:p>
        </p:txBody>
      </p:sp>
    </p:spTree>
    <p:extLst>
      <p:ext uri="{BB962C8B-B14F-4D97-AF65-F5344CB8AC3E}">
        <p14:creationId xmlns:p14="http://schemas.microsoft.com/office/powerpoint/2010/main" val="26079411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91250" cy="3482975"/>
          </a:xfrm>
        </p:spPr>
      </p:sp>
      <p:sp>
        <p:nvSpPr>
          <p:cNvPr id="3" name="Notes Placeholder 2"/>
          <p:cNvSpPr>
            <a:spLocks noGrp="1"/>
          </p:cNvSpPr>
          <p:nvPr>
            <p:ph type="body" idx="1"/>
          </p:nvPr>
        </p:nvSpPr>
        <p:spPr>
          <a:xfrm>
            <a:off x="476250" y="4410393"/>
            <a:ext cx="6115050" cy="4177348"/>
          </a:xfrm>
        </p:spPr>
        <p:txBody>
          <a:bodyPr/>
          <a:lstStyle/>
          <a:p>
            <a:r>
              <a:rPr lang="en-US" dirty="0" smtClean="0"/>
              <a:t>The implementation efforts for this revised method is not </a:t>
            </a:r>
            <a:r>
              <a:rPr lang="en-US" dirty="0"/>
              <a:t>just here in the US</a:t>
            </a:r>
            <a:r>
              <a:rPr lang="en-US" dirty="0" smtClean="0"/>
              <a:t>.</a:t>
            </a:r>
          </a:p>
          <a:p>
            <a:r>
              <a:rPr lang="en-US" dirty="0" smtClean="0"/>
              <a:t> </a:t>
            </a:r>
          </a:p>
          <a:p>
            <a:r>
              <a:rPr lang="en-US" dirty="0" smtClean="0"/>
              <a:t>Our </a:t>
            </a:r>
            <a:r>
              <a:rPr lang="en-US" dirty="0"/>
              <a:t>international partners are also planning </a:t>
            </a:r>
            <a:r>
              <a:rPr lang="en-US" dirty="0" smtClean="0"/>
              <a:t>to implement </a:t>
            </a:r>
            <a:r>
              <a:rPr lang="en-US" dirty="0"/>
              <a:t>the ARC recommendations and the RCAM, and ICAO is already </a:t>
            </a:r>
            <a:r>
              <a:rPr lang="en-US" dirty="0" smtClean="0"/>
              <a:t>working </a:t>
            </a:r>
            <a:r>
              <a:rPr lang="en-US" dirty="0"/>
              <a:t>to implement this in their policy and guidelines</a:t>
            </a:r>
            <a:r>
              <a:rPr lang="en-US" dirty="0" smtClean="0"/>
              <a:t>.</a:t>
            </a:r>
          </a:p>
          <a:p>
            <a:r>
              <a:rPr lang="en-US" dirty="0" smtClean="0"/>
              <a:t> </a:t>
            </a:r>
          </a:p>
          <a:p>
            <a:r>
              <a:rPr lang="en-US" dirty="0" smtClean="0"/>
              <a:t>The </a:t>
            </a:r>
            <a:r>
              <a:rPr lang="en-US" dirty="0"/>
              <a:t>handful of countries that you see listed have begun </a:t>
            </a:r>
            <a:r>
              <a:rPr lang="en-US" dirty="0" smtClean="0"/>
              <a:t>implementing </a:t>
            </a:r>
            <a:r>
              <a:rPr lang="en-US" dirty="0"/>
              <a:t>this into their national airspace system. </a:t>
            </a:r>
            <a:endParaRPr lang="en-US" dirty="0" smtClean="0"/>
          </a:p>
          <a:p>
            <a:r>
              <a:rPr lang="en-US" dirty="0" smtClean="0"/>
              <a:t> </a:t>
            </a:r>
          </a:p>
          <a:p>
            <a:r>
              <a:rPr lang="en-US" dirty="0" smtClean="0"/>
              <a:t>We believe that is good thing, </a:t>
            </a:r>
            <a:r>
              <a:rPr lang="en-US" dirty="0"/>
              <a:t>because this whole process </a:t>
            </a:r>
            <a:r>
              <a:rPr lang="en-US" dirty="0" smtClean="0"/>
              <a:t>will eventually be harmonized globally with all ICAO member states.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62</a:t>
            </a:fld>
            <a:endParaRPr lang="en-US" dirty="0"/>
          </a:p>
        </p:txBody>
      </p:sp>
    </p:spTree>
    <p:extLst>
      <p:ext uri="{BB962C8B-B14F-4D97-AF65-F5344CB8AC3E}">
        <p14:creationId xmlns:p14="http://schemas.microsoft.com/office/powerpoint/2010/main" val="12194057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91250" cy="3482975"/>
          </a:xfrm>
        </p:spPr>
      </p:sp>
      <p:sp>
        <p:nvSpPr>
          <p:cNvPr id="3" name="Notes Placeholder 2"/>
          <p:cNvSpPr>
            <a:spLocks noGrp="1"/>
          </p:cNvSpPr>
          <p:nvPr>
            <p:ph type="body" idx="1"/>
          </p:nvPr>
        </p:nvSpPr>
        <p:spPr>
          <a:xfrm>
            <a:off x="336550" y="4410393"/>
            <a:ext cx="6254750" cy="4177348"/>
          </a:xfrm>
        </p:spPr>
        <p:txBody>
          <a:bodyPr/>
          <a:lstStyle/>
          <a:p>
            <a:r>
              <a:rPr lang="en-US" dirty="0"/>
              <a:t>These are the aviation documents that are being updated, not just from an airport standpoint, but also from a Flight Standards standpoint. </a:t>
            </a:r>
            <a:endParaRPr lang="en-US" dirty="0" smtClean="0"/>
          </a:p>
          <a:p>
            <a:r>
              <a:rPr lang="en-US" dirty="0" smtClean="0"/>
              <a:t> </a:t>
            </a:r>
          </a:p>
          <a:p>
            <a:r>
              <a:rPr lang="en-US" dirty="0" smtClean="0"/>
              <a:t>A </a:t>
            </a:r>
            <a:r>
              <a:rPr lang="en-US" dirty="0"/>
              <a:t>lot of information is being changed and driven by the RCAM and the recommendations provided by the ARC. </a:t>
            </a:r>
          </a:p>
        </p:txBody>
      </p:sp>
      <p:sp>
        <p:nvSpPr>
          <p:cNvPr id="4" name="Slide Number Placeholder 3"/>
          <p:cNvSpPr>
            <a:spLocks noGrp="1"/>
          </p:cNvSpPr>
          <p:nvPr>
            <p:ph type="sldNum" sz="quarter" idx="10"/>
          </p:nvPr>
        </p:nvSpPr>
        <p:spPr/>
        <p:txBody>
          <a:bodyPr/>
          <a:lstStyle/>
          <a:p>
            <a:fld id="{55D68406-F15C-4303-97CE-0E3EE59880C4}" type="slidenum">
              <a:rPr lang="en-US" smtClean="0"/>
              <a:pPr/>
              <a:t>63</a:t>
            </a:fld>
            <a:endParaRPr lang="en-US" dirty="0"/>
          </a:p>
        </p:txBody>
      </p:sp>
    </p:spTree>
    <p:extLst>
      <p:ext uri="{BB962C8B-B14F-4D97-AF65-F5344CB8AC3E}">
        <p14:creationId xmlns:p14="http://schemas.microsoft.com/office/powerpoint/2010/main" val="12194057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91250" cy="3482975"/>
          </a:xfrm>
        </p:spPr>
      </p:sp>
      <p:sp>
        <p:nvSpPr>
          <p:cNvPr id="3" name="Notes Placeholder 2"/>
          <p:cNvSpPr>
            <a:spLocks noGrp="1"/>
          </p:cNvSpPr>
          <p:nvPr>
            <p:ph type="body" idx="1"/>
          </p:nvPr>
        </p:nvSpPr>
        <p:spPr>
          <a:xfrm>
            <a:off x="431800" y="4410393"/>
            <a:ext cx="6172200" cy="4177348"/>
          </a:xfrm>
        </p:spPr>
        <p:txBody>
          <a:bodyPr/>
          <a:lstStyle/>
          <a:p>
            <a:r>
              <a:rPr lang="en-US" dirty="0"/>
              <a:t>Internal FAA documents are also </a:t>
            </a:r>
            <a:r>
              <a:rPr lang="en-US" dirty="0" smtClean="0"/>
              <a:t>be changed or amended.</a:t>
            </a:r>
          </a:p>
          <a:p>
            <a:r>
              <a:rPr lang="en-US" dirty="0" smtClean="0"/>
              <a:t>  </a:t>
            </a:r>
          </a:p>
          <a:p>
            <a:r>
              <a:rPr lang="en-US" dirty="0" smtClean="0"/>
              <a:t>The </a:t>
            </a:r>
            <a:r>
              <a:rPr lang="en-US" dirty="0"/>
              <a:t>ATC order is going to be updated - obviously controllers need to know what to do when you give them a runway condition code. </a:t>
            </a:r>
            <a:endParaRPr lang="en-US" dirty="0" smtClean="0"/>
          </a:p>
          <a:p>
            <a:endParaRPr lang="en-US" dirty="0" smtClean="0"/>
          </a:p>
          <a:p>
            <a:r>
              <a:rPr lang="en-US" dirty="0" smtClean="0"/>
              <a:t>That’s </a:t>
            </a:r>
            <a:r>
              <a:rPr lang="en-US" dirty="0"/>
              <a:t>a new piece of information for them. </a:t>
            </a:r>
            <a:endParaRPr lang="en-US" dirty="0" smtClean="0"/>
          </a:p>
          <a:p>
            <a:r>
              <a:rPr lang="en-US" dirty="0" smtClean="0"/>
              <a:t> </a:t>
            </a:r>
          </a:p>
          <a:p>
            <a:r>
              <a:rPr lang="en-US" dirty="0" smtClean="0"/>
              <a:t>They’re </a:t>
            </a:r>
            <a:r>
              <a:rPr lang="en-US" dirty="0"/>
              <a:t>going to treat it similarly to how they’ve treated Mu reports in the past. </a:t>
            </a:r>
            <a:endParaRPr lang="en-US" dirty="0" smtClean="0"/>
          </a:p>
          <a:p>
            <a:endParaRPr lang="en-US" dirty="0" smtClean="0"/>
          </a:p>
          <a:p>
            <a:r>
              <a:rPr lang="en-US" dirty="0" smtClean="0"/>
              <a:t>Some </a:t>
            </a:r>
            <a:r>
              <a:rPr lang="en-US" dirty="0"/>
              <a:t>of the other orders as well that affect the different parts of the FAA </a:t>
            </a:r>
            <a:r>
              <a:rPr lang="en-US" dirty="0" smtClean="0"/>
              <a:t>are being revised.</a:t>
            </a:r>
          </a:p>
          <a:p>
            <a:r>
              <a:rPr lang="en-US" dirty="0" smtClean="0"/>
              <a:t> </a:t>
            </a:r>
          </a:p>
          <a:p>
            <a:r>
              <a:rPr lang="en-US" dirty="0" smtClean="0"/>
              <a:t>So</a:t>
            </a:r>
            <a:r>
              <a:rPr lang="en-US" dirty="0"/>
              <a:t>, it’s </a:t>
            </a:r>
            <a:r>
              <a:rPr lang="en-US" dirty="0" smtClean="0"/>
              <a:t>required </a:t>
            </a:r>
            <a:r>
              <a:rPr lang="en-US" dirty="0"/>
              <a:t>a </a:t>
            </a:r>
            <a:r>
              <a:rPr lang="en-US" dirty="0" smtClean="0"/>
              <a:t>great deal of </a:t>
            </a:r>
            <a:r>
              <a:rPr lang="en-US" dirty="0"/>
              <a:t>collaboration, both internally and externally.  </a:t>
            </a:r>
            <a:endParaRPr lang="en-US" dirty="0" smtClean="0"/>
          </a:p>
          <a:p>
            <a:endParaRPr lang="en-US" dirty="0"/>
          </a:p>
          <a:p>
            <a:r>
              <a:rPr lang="en-US" dirty="0" smtClean="0"/>
              <a:t>The Air Traffic organization is rolling out their training to their workforce in September on this TALPA initiative.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64</a:t>
            </a:fld>
            <a:endParaRPr lang="en-US" dirty="0"/>
          </a:p>
        </p:txBody>
      </p:sp>
    </p:spTree>
    <p:extLst>
      <p:ext uri="{BB962C8B-B14F-4D97-AF65-F5344CB8AC3E}">
        <p14:creationId xmlns:p14="http://schemas.microsoft.com/office/powerpoint/2010/main" val="12194057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2750" y="4410392"/>
            <a:ext cx="6102350" cy="4454207"/>
          </a:xfrm>
        </p:spPr>
        <p:txBody>
          <a:bodyPr/>
          <a:lstStyle/>
          <a:p>
            <a:r>
              <a:rPr lang="en-US" dirty="0"/>
              <a:t>Here are some resources </a:t>
            </a:r>
            <a:r>
              <a:rPr lang="en-US" dirty="0" smtClean="0"/>
              <a:t>available to aid you in the transition.</a:t>
            </a:r>
          </a:p>
          <a:p>
            <a:r>
              <a:rPr lang="en-US" dirty="0" smtClean="0"/>
              <a:t>  </a:t>
            </a:r>
          </a:p>
          <a:p>
            <a:r>
              <a:rPr lang="en-US" dirty="0" smtClean="0"/>
              <a:t>We have the FAA </a:t>
            </a:r>
            <a:r>
              <a:rPr lang="en-US" dirty="0"/>
              <a:t>website </a:t>
            </a:r>
            <a:r>
              <a:rPr lang="en-US" dirty="0" smtClean="0"/>
              <a:t>for </a:t>
            </a:r>
            <a:r>
              <a:rPr lang="en-US" dirty="0"/>
              <a:t>all things airports, but in this particular case, the FAA Airports section has TALPA information.  </a:t>
            </a:r>
            <a:endParaRPr lang="en-US" dirty="0" smtClean="0"/>
          </a:p>
          <a:p>
            <a:r>
              <a:rPr lang="en-US" dirty="0" smtClean="0"/>
              <a:t>There </a:t>
            </a:r>
            <a:r>
              <a:rPr lang="en-US" dirty="0"/>
              <a:t>is a section where you can get background information, FAQs about the RCAM, and the Snow </a:t>
            </a:r>
            <a:r>
              <a:rPr lang="en-US" dirty="0" smtClean="0"/>
              <a:t>and Ice Control Plan </a:t>
            </a:r>
            <a:r>
              <a:rPr lang="en-US" dirty="0"/>
              <a:t>template. </a:t>
            </a:r>
            <a:endParaRPr lang="en-US" dirty="0" smtClean="0"/>
          </a:p>
          <a:p>
            <a:r>
              <a:rPr lang="en-US" dirty="0" smtClean="0"/>
              <a:t> </a:t>
            </a:r>
          </a:p>
          <a:p>
            <a:r>
              <a:rPr lang="en-US" dirty="0" smtClean="0"/>
              <a:t>There </a:t>
            </a:r>
            <a:r>
              <a:rPr lang="en-US" dirty="0"/>
              <a:t>will be an FAA training aide (a narrated Powerpoint) on </a:t>
            </a:r>
            <a:r>
              <a:rPr lang="en-US" dirty="0" smtClean="0"/>
              <a:t>the RCAM and walking </a:t>
            </a:r>
            <a:r>
              <a:rPr lang="en-US" dirty="0"/>
              <a:t>through field condition NOTAMs somewhat like we did today. </a:t>
            </a:r>
            <a:endParaRPr lang="en-US" dirty="0" smtClean="0"/>
          </a:p>
          <a:p>
            <a:endParaRPr lang="en-US" dirty="0" smtClean="0"/>
          </a:p>
          <a:p>
            <a:r>
              <a:rPr lang="en-US" dirty="0" smtClean="0"/>
              <a:t>Additional </a:t>
            </a:r>
            <a:r>
              <a:rPr lang="en-US" dirty="0"/>
              <a:t>webinars </a:t>
            </a:r>
            <a:r>
              <a:rPr lang="en-US" dirty="0" smtClean="0"/>
              <a:t>for the airport operator will be posted here similar to today’s.</a:t>
            </a:r>
          </a:p>
          <a:p>
            <a:endParaRPr lang="en-US" dirty="0" smtClean="0"/>
          </a:p>
          <a:p>
            <a:r>
              <a:rPr lang="en-US" dirty="0" smtClean="0"/>
              <a:t>And </a:t>
            </a:r>
            <a:r>
              <a:rPr lang="en-US" dirty="0"/>
              <a:t>then for all those </a:t>
            </a:r>
            <a:r>
              <a:rPr lang="en-US" dirty="0" smtClean="0"/>
              <a:t>airports who </a:t>
            </a:r>
            <a:r>
              <a:rPr lang="en-US" dirty="0"/>
              <a:t>are on NOTAM </a:t>
            </a:r>
            <a:r>
              <a:rPr lang="en-US" dirty="0" smtClean="0"/>
              <a:t>manager, there is a </a:t>
            </a:r>
            <a:r>
              <a:rPr lang="en-US" dirty="0"/>
              <a:t>monthly user </a:t>
            </a:r>
            <a:r>
              <a:rPr lang="en-US" dirty="0" smtClean="0"/>
              <a:t>telecon which is a good question and answer exchange forum between airport operators and NOTAM system management personnel.  </a:t>
            </a:r>
          </a:p>
          <a:p>
            <a:r>
              <a:rPr lang="en-US" dirty="0" smtClean="0"/>
              <a:t> </a:t>
            </a:r>
          </a:p>
        </p:txBody>
      </p:sp>
      <p:sp>
        <p:nvSpPr>
          <p:cNvPr id="4" name="Slide Number Placeholder 3"/>
          <p:cNvSpPr>
            <a:spLocks noGrp="1"/>
          </p:cNvSpPr>
          <p:nvPr>
            <p:ph type="sldNum" sz="quarter" idx="10"/>
          </p:nvPr>
        </p:nvSpPr>
        <p:spPr/>
        <p:txBody>
          <a:bodyPr/>
          <a:lstStyle/>
          <a:p>
            <a:fld id="{55D68406-F15C-4303-97CE-0E3EE59880C4}" type="slidenum">
              <a:rPr lang="en-US" smtClean="0"/>
              <a:pPr/>
              <a:t>65</a:t>
            </a:fld>
            <a:endParaRPr lang="en-US" dirty="0"/>
          </a:p>
        </p:txBody>
      </p:sp>
    </p:spTree>
    <p:extLst>
      <p:ext uri="{BB962C8B-B14F-4D97-AF65-F5344CB8AC3E}">
        <p14:creationId xmlns:p14="http://schemas.microsoft.com/office/powerpoint/2010/main" val="28796275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602" y="4410393"/>
            <a:ext cx="6086005" cy="4721115"/>
          </a:xfrm>
        </p:spPr>
        <p:txBody>
          <a:bodyPr/>
          <a:lstStyle/>
          <a:p>
            <a:r>
              <a:rPr lang="en-US" sz="1100" dirty="0"/>
              <a:t>What are the big impacts to </a:t>
            </a:r>
            <a:r>
              <a:rPr lang="en-US" sz="1100" dirty="0" smtClean="0"/>
              <a:t>you?  </a:t>
            </a:r>
            <a:r>
              <a:rPr lang="en-US" sz="1100" dirty="0"/>
              <a:t>That depends on what </a:t>
            </a:r>
            <a:r>
              <a:rPr lang="en-US" sz="1100" dirty="0" smtClean="0"/>
              <a:t>you have </a:t>
            </a:r>
            <a:r>
              <a:rPr lang="en-US" sz="1100" dirty="0"/>
              <a:t>in place today.  </a:t>
            </a:r>
            <a:endParaRPr lang="en-US" sz="1100" dirty="0" smtClean="0"/>
          </a:p>
          <a:p>
            <a:r>
              <a:rPr lang="en-US" sz="1100" dirty="0" smtClean="0"/>
              <a:t>For </a:t>
            </a:r>
            <a:r>
              <a:rPr lang="en-US" sz="1100" dirty="0"/>
              <a:t>example, ACM updates – section 339 needs to be updated, if you’re not already reporting via the NOTAM system. </a:t>
            </a:r>
            <a:endParaRPr lang="en-US" sz="1100" dirty="0" smtClean="0"/>
          </a:p>
          <a:p>
            <a:endParaRPr lang="en-US" sz="1100" dirty="0" smtClean="0"/>
          </a:p>
          <a:p>
            <a:r>
              <a:rPr lang="en-US" sz="1100" dirty="0" smtClean="0"/>
              <a:t>So</a:t>
            </a:r>
            <a:r>
              <a:rPr lang="en-US" sz="1100" dirty="0"/>
              <a:t>, if in section 339 </a:t>
            </a:r>
            <a:r>
              <a:rPr lang="en-US" sz="1100" dirty="0" smtClean="0"/>
              <a:t>you </a:t>
            </a:r>
            <a:r>
              <a:rPr lang="en-US" sz="1100" dirty="0"/>
              <a:t>reference some other methodology for reporting conditions, </a:t>
            </a:r>
            <a:r>
              <a:rPr lang="en-US" sz="1100" dirty="0" smtClean="0"/>
              <a:t>you </a:t>
            </a:r>
            <a:r>
              <a:rPr lang="en-US" sz="1100" dirty="0"/>
              <a:t>will need to change that and the NOTAM system needs to be the primary method.  </a:t>
            </a:r>
            <a:endParaRPr lang="en-US" sz="1100" dirty="0" smtClean="0"/>
          </a:p>
          <a:p>
            <a:endParaRPr lang="en-US" sz="1100" dirty="0" smtClean="0"/>
          </a:p>
          <a:p>
            <a:r>
              <a:rPr lang="en-US" sz="1100" dirty="0" smtClean="0"/>
              <a:t>If </a:t>
            </a:r>
            <a:r>
              <a:rPr lang="en-US" sz="1100" dirty="0" smtClean="0"/>
              <a:t>you </a:t>
            </a:r>
            <a:r>
              <a:rPr lang="en-US" sz="1100" dirty="0"/>
              <a:t>are already providing field condition information through the NOTAM system, obviously this will not be an impact.  </a:t>
            </a:r>
          </a:p>
          <a:p>
            <a:r>
              <a:rPr lang="en-US" sz="1100" dirty="0"/>
              <a:t>Snow and Ice Control </a:t>
            </a:r>
            <a:r>
              <a:rPr lang="en-US" sz="1100" dirty="0" smtClean="0"/>
              <a:t>plan updates </a:t>
            </a:r>
            <a:r>
              <a:rPr lang="en-US" sz="1100" dirty="0"/>
              <a:t>are required.  </a:t>
            </a:r>
            <a:r>
              <a:rPr lang="en-US" sz="1100" dirty="0" smtClean="0"/>
              <a:t>All we are requiring is that you </a:t>
            </a:r>
            <a:r>
              <a:rPr lang="en-US" sz="1100" dirty="0"/>
              <a:t>update the plan already in place with the appropriate information that’s not in there today</a:t>
            </a:r>
            <a:r>
              <a:rPr lang="en-US" sz="1100" dirty="0" smtClean="0"/>
              <a:t>.</a:t>
            </a:r>
          </a:p>
          <a:p>
            <a:endParaRPr lang="en-US" sz="1100" dirty="0"/>
          </a:p>
          <a:p>
            <a:r>
              <a:rPr lang="en-US" sz="1100" dirty="0"/>
              <a:t>With the release of the AC, a template was provided that highlights those areas that are new or changed and how they fit into your SICP. </a:t>
            </a:r>
            <a:endParaRPr lang="en-US" sz="1100" dirty="0" smtClean="0"/>
          </a:p>
          <a:p>
            <a:endParaRPr lang="en-US" sz="1100" dirty="0"/>
          </a:p>
          <a:p>
            <a:r>
              <a:rPr lang="en-US" sz="1100" dirty="0"/>
              <a:t>If there are existing </a:t>
            </a:r>
            <a:r>
              <a:rPr lang="en-US" sz="1100" dirty="0" smtClean="0"/>
              <a:t>Letter Of Agreements </a:t>
            </a:r>
            <a:r>
              <a:rPr lang="en-US" sz="1100" dirty="0"/>
              <a:t>with the tower, </a:t>
            </a:r>
            <a:r>
              <a:rPr lang="en-US" sz="1100" dirty="0" smtClean="0"/>
              <a:t>you </a:t>
            </a:r>
            <a:r>
              <a:rPr lang="en-US" sz="1100" dirty="0"/>
              <a:t>will need to just take a look at those and if any of them specifically reference Mu, they need to be revised.  </a:t>
            </a:r>
            <a:endParaRPr lang="en-US" sz="1100" dirty="0" smtClean="0"/>
          </a:p>
          <a:p>
            <a:endParaRPr lang="en-US" sz="1100" dirty="0"/>
          </a:p>
          <a:p>
            <a:r>
              <a:rPr lang="en-US" sz="1100" dirty="0"/>
              <a:t>The NIL closures, the two Poor PIREPs actions, those have not changed.  That’s all staying the same.  The only piece that we want to remove is that they are no longer providing Mu to anyone because </a:t>
            </a:r>
            <a:r>
              <a:rPr lang="en-US" sz="1100" dirty="0" smtClean="0"/>
              <a:t>now it is used </a:t>
            </a:r>
            <a:r>
              <a:rPr lang="en-US" sz="1100" dirty="0"/>
              <a:t>purely as an assessment </a:t>
            </a:r>
            <a:r>
              <a:rPr lang="en-US" sz="1100" dirty="0" smtClean="0"/>
              <a:t>tool in your toolbox.  </a:t>
            </a:r>
            <a:endParaRPr lang="en-US" sz="1100" dirty="0"/>
          </a:p>
          <a:p>
            <a:endParaRPr lang="en-US" sz="1100" dirty="0" smtClean="0"/>
          </a:p>
          <a:p>
            <a:r>
              <a:rPr lang="en-US" sz="1100" dirty="0" smtClean="0"/>
              <a:t>Lastly</a:t>
            </a:r>
            <a:r>
              <a:rPr lang="en-US" sz="1100" dirty="0"/>
              <a:t>, </a:t>
            </a:r>
            <a:r>
              <a:rPr lang="en-US" sz="1100" dirty="0" smtClean="0"/>
              <a:t>you need </a:t>
            </a:r>
            <a:r>
              <a:rPr lang="en-US" sz="1100" dirty="0"/>
              <a:t>to inform all </a:t>
            </a:r>
            <a:r>
              <a:rPr lang="en-US" sz="1100" dirty="0" smtClean="0"/>
              <a:t>your </a:t>
            </a:r>
            <a:r>
              <a:rPr lang="en-US" sz="1100" dirty="0"/>
              <a:t>carriers and </a:t>
            </a:r>
            <a:r>
              <a:rPr lang="en-US" sz="1100" dirty="0" smtClean="0"/>
              <a:t>your </a:t>
            </a:r>
            <a:r>
              <a:rPr lang="en-US" sz="1100" dirty="0"/>
              <a:t>local tenants that </a:t>
            </a:r>
            <a:r>
              <a:rPr lang="en-US" sz="1100" dirty="0" smtClean="0"/>
              <a:t>as of </a:t>
            </a:r>
            <a:r>
              <a:rPr lang="en-US" sz="1100" dirty="0"/>
              <a:t>October 1st, if </a:t>
            </a:r>
            <a:r>
              <a:rPr lang="en-US" sz="1100" dirty="0" smtClean="0"/>
              <a:t>they </a:t>
            </a:r>
            <a:r>
              <a:rPr lang="en-US" sz="1100" dirty="0"/>
              <a:t>want updated runway conditions, go to the NOTAM site.  That’s where the information will come from if they are not already using the NOTAM system. </a:t>
            </a:r>
          </a:p>
        </p:txBody>
      </p:sp>
      <p:sp>
        <p:nvSpPr>
          <p:cNvPr id="4" name="Slide Number Placeholder 3"/>
          <p:cNvSpPr>
            <a:spLocks noGrp="1"/>
          </p:cNvSpPr>
          <p:nvPr>
            <p:ph type="sldNum" sz="quarter" idx="10"/>
          </p:nvPr>
        </p:nvSpPr>
        <p:spPr/>
        <p:txBody>
          <a:bodyPr/>
          <a:lstStyle/>
          <a:p>
            <a:fld id="{55D68406-F15C-4303-97CE-0E3EE59880C4}" type="slidenum">
              <a:rPr lang="en-US" smtClean="0"/>
              <a:pPr/>
              <a:t>66</a:t>
            </a:fld>
            <a:endParaRPr lang="en-US" dirty="0"/>
          </a:p>
        </p:txBody>
      </p:sp>
    </p:spTree>
    <p:extLst>
      <p:ext uri="{BB962C8B-B14F-4D97-AF65-F5344CB8AC3E}">
        <p14:creationId xmlns:p14="http://schemas.microsoft.com/office/powerpoint/2010/main" val="23358520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concludes the presentation on Airport Condition Reporting and the Runway Condition Assessment Matrix (RCAM)</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67</a:t>
            </a:fld>
            <a:endParaRPr lang="en-US" dirty="0"/>
          </a:p>
        </p:txBody>
      </p:sp>
    </p:spTree>
    <p:extLst>
      <p:ext uri="{BB962C8B-B14F-4D97-AF65-F5344CB8AC3E}">
        <p14:creationId xmlns:p14="http://schemas.microsoft.com/office/powerpoint/2010/main" val="2335852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91250" cy="3482975"/>
          </a:xfrm>
        </p:spPr>
      </p:sp>
      <p:sp>
        <p:nvSpPr>
          <p:cNvPr id="3" name="Notes Placeholder 2"/>
          <p:cNvSpPr>
            <a:spLocks noGrp="1"/>
          </p:cNvSpPr>
          <p:nvPr>
            <p:ph type="body" idx="1"/>
          </p:nvPr>
        </p:nvSpPr>
        <p:spPr>
          <a:xfrm>
            <a:off x="342900" y="4410392"/>
            <a:ext cx="6242050" cy="4435157"/>
          </a:xfrm>
        </p:spPr>
        <p:txBody>
          <a:bodyPr/>
          <a:lstStyle/>
          <a:p>
            <a:r>
              <a:rPr lang="en-US" sz="1100" dirty="0"/>
              <a:t>This is a snapshot of the winter season validation that we did following the devolvement of the RCAM.  Manufacturer data is what drove a lot of components within the RCAM, and so after we had a </a:t>
            </a:r>
            <a:r>
              <a:rPr lang="en-US" sz="1100" dirty="0" smtClean="0"/>
              <a:t>solid </a:t>
            </a:r>
            <a:r>
              <a:rPr lang="en-US" sz="1100" dirty="0"/>
              <a:t>version of the RCAM, we needed to take that and test it out and see if what the manufacturers had provided was going to align with the real world environment</a:t>
            </a:r>
            <a:r>
              <a:rPr lang="en-US" sz="1100" dirty="0" smtClean="0"/>
              <a:t>.</a:t>
            </a:r>
          </a:p>
          <a:p>
            <a:r>
              <a:rPr lang="en-US" sz="1100" dirty="0" smtClean="0"/>
              <a:t>  </a:t>
            </a:r>
            <a:endParaRPr lang="en-US" sz="1100" dirty="0"/>
          </a:p>
          <a:p>
            <a:r>
              <a:rPr lang="en-US" sz="1100" dirty="0"/>
              <a:t>So during the first season, as you see on the left-hand side, we had several  Alaska airports and a few airports in the </a:t>
            </a:r>
            <a:r>
              <a:rPr lang="en-US" sz="1100" dirty="0" smtClean="0"/>
              <a:t>continental United States, </a:t>
            </a:r>
            <a:r>
              <a:rPr lang="en-US" sz="1100" dirty="0"/>
              <a:t>who volunteered to collect data. During that first season we also had Alaska and Pinnacle Airlines, from an aircraft operator side, participate in collecting data from a pilot standpoint</a:t>
            </a:r>
            <a:r>
              <a:rPr lang="en-US" sz="1100" dirty="0" smtClean="0"/>
              <a:t>.</a:t>
            </a:r>
          </a:p>
          <a:p>
            <a:r>
              <a:rPr lang="en-US" sz="1100" dirty="0" smtClean="0"/>
              <a:t> </a:t>
            </a:r>
            <a:endParaRPr lang="en-US" sz="1100" dirty="0"/>
          </a:p>
          <a:p>
            <a:r>
              <a:rPr lang="en-US" sz="1100" dirty="0"/>
              <a:t>Following this testing, we were able to take all these data points and try to align those pilot braking action reports with the airport operator’s assessment using the RCAM.  We took all the data, that aligned closely within the same timeframe, and did comparisons to see if the expected braking performance indicated by the RCAM was actually what was being experienced.  And for the most part, that first season did validate the relationships in the RCAM. There were just some minor </a:t>
            </a:r>
            <a:r>
              <a:rPr lang="en-US" sz="1100" dirty="0" smtClean="0"/>
              <a:t>adjustments</a:t>
            </a:r>
            <a:r>
              <a:rPr lang="en-US" sz="1100" baseline="0" dirty="0" smtClean="0"/>
              <a:t> made</a:t>
            </a:r>
            <a:r>
              <a:rPr lang="en-US" sz="1100" dirty="0" smtClean="0"/>
              <a:t> </a:t>
            </a:r>
            <a:r>
              <a:rPr lang="en-US" sz="1100" dirty="0"/>
              <a:t>based on temperature </a:t>
            </a:r>
            <a:r>
              <a:rPr lang="en-US" sz="1100" dirty="0" smtClean="0"/>
              <a:t>but </a:t>
            </a:r>
            <a:r>
              <a:rPr lang="en-US" sz="1100" dirty="0"/>
              <a:t>for the most part, all of the contaminants that were represented in the particular categories </a:t>
            </a:r>
            <a:r>
              <a:rPr lang="en-US" sz="1100" dirty="0" smtClean="0"/>
              <a:t>had the effect as </a:t>
            </a:r>
            <a:r>
              <a:rPr lang="en-US" sz="1100" dirty="0"/>
              <a:t>anticipated. </a:t>
            </a:r>
            <a:endParaRPr lang="en-US" sz="1100" dirty="0" smtClean="0"/>
          </a:p>
          <a:p>
            <a:r>
              <a:rPr lang="en-US" sz="1100" dirty="0" smtClean="0"/>
              <a:t> </a:t>
            </a:r>
            <a:endParaRPr lang="en-US" sz="1100" dirty="0"/>
          </a:p>
          <a:p>
            <a:r>
              <a:rPr lang="en-US" sz="1100" dirty="0"/>
              <a:t>On the right-hand side you see the second validation that was done.  We expanded the testing to include a significantly larger number of airports in the </a:t>
            </a:r>
            <a:r>
              <a:rPr lang="en-US" sz="1100" dirty="0" smtClean="0"/>
              <a:t>continental</a:t>
            </a:r>
            <a:r>
              <a:rPr lang="en-US" sz="1100" baseline="0" dirty="0" smtClean="0"/>
              <a:t> United </a:t>
            </a:r>
            <a:r>
              <a:rPr lang="en-US" sz="1100" dirty="0" smtClean="0"/>
              <a:t>States </a:t>
            </a:r>
            <a:r>
              <a:rPr lang="en-US" sz="1100" dirty="0"/>
              <a:t>and Alaska, and we were also able to get Pinnacle Airlines as well as Alaska again, to participate in data collection from a pilot standpoint.  Thousands of data points </a:t>
            </a:r>
            <a:r>
              <a:rPr lang="en-US" sz="1100" dirty="0" smtClean="0"/>
              <a:t>were </a:t>
            </a:r>
            <a:r>
              <a:rPr lang="en-US" sz="1100" dirty="0"/>
              <a:t>eventually reviewed by the FAA and further validated what we </a:t>
            </a:r>
            <a:r>
              <a:rPr lang="en-US" sz="1100" dirty="0" smtClean="0"/>
              <a:t>saw </a:t>
            </a:r>
            <a:r>
              <a:rPr lang="en-US" sz="1100" dirty="0"/>
              <a:t>after the first season.  So </a:t>
            </a:r>
            <a:r>
              <a:rPr lang="en-US" sz="1100" dirty="0" smtClean="0"/>
              <a:t>a </a:t>
            </a:r>
            <a:r>
              <a:rPr lang="en-US" sz="1100" dirty="0"/>
              <a:t>lot of work </a:t>
            </a:r>
            <a:r>
              <a:rPr lang="en-US" sz="1100" dirty="0" smtClean="0"/>
              <a:t>has been done </a:t>
            </a:r>
            <a:r>
              <a:rPr lang="en-US" sz="1100" dirty="0"/>
              <a:t>to make sure the associations in the </a:t>
            </a:r>
            <a:r>
              <a:rPr lang="en-US" sz="1100" dirty="0" smtClean="0"/>
              <a:t>RCAM do </a:t>
            </a:r>
            <a:r>
              <a:rPr lang="en-US" sz="1100" dirty="0"/>
              <a:t>work and </a:t>
            </a:r>
            <a:r>
              <a:rPr lang="en-US" sz="1100" dirty="0" smtClean="0"/>
              <a:t>are </a:t>
            </a:r>
            <a:r>
              <a:rPr lang="en-US" sz="1100" dirty="0"/>
              <a:t>relative to what </a:t>
            </a:r>
            <a:r>
              <a:rPr lang="en-US" sz="1100" dirty="0" smtClean="0"/>
              <a:t>was observed and experienced by industry. </a:t>
            </a:r>
            <a:endParaRPr lang="en-US" sz="110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dirty="0"/>
          </a:p>
        </p:txBody>
      </p:sp>
    </p:spTree>
    <p:extLst>
      <p:ext uri="{BB962C8B-B14F-4D97-AF65-F5344CB8AC3E}">
        <p14:creationId xmlns:p14="http://schemas.microsoft.com/office/powerpoint/2010/main" val="1811060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247650"/>
            <a:ext cx="4448175" cy="2501900"/>
          </a:xfrm>
        </p:spPr>
      </p:sp>
      <p:sp>
        <p:nvSpPr>
          <p:cNvPr id="3" name="Notes Placeholder 2"/>
          <p:cNvSpPr>
            <a:spLocks noGrp="1"/>
          </p:cNvSpPr>
          <p:nvPr>
            <p:ph type="body" idx="1"/>
          </p:nvPr>
        </p:nvSpPr>
        <p:spPr>
          <a:xfrm>
            <a:off x="419100" y="2927350"/>
            <a:ext cx="6172200" cy="5660391"/>
          </a:xfrm>
        </p:spPr>
        <p:txBody>
          <a:bodyPr/>
          <a:lstStyle/>
          <a:p>
            <a:r>
              <a:rPr lang="en-US" dirty="0"/>
              <a:t>Some of the changes </a:t>
            </a:r>
            <a:r>
              <a:rPr lang="en-US" dirty="0" smtClean="0"/>
              <a:t>put </a:t>
            </a:r>
            <a:r>
              <a:rPr lang="en-US" dirty="0"/>
              <a:t>into effect  following the ARC </a:t>
            </a:r>
            <a:r>
              <a:rPr lang="en-US" dirty="0" smtClean="0"/>
              <a:t>go </a:t>
            </a:r>
            <a:r>
              <a:rPr lang="en-US" dirty="0"/>
              <a:t>as far back as 2008.  As you recall, we implemented the closure trigger criteria in the </a:t>
            </a:r>
            <a:r>
              <a:rPr lang="en-US" dirty="0" smtClean="0"/>
              <a:t>Winter Operations Advisory </a:t>
            </a:r>
            <a:r>
              <a:rPr lang="en-US" dirty="0"/>
              <a:t>Circular way back in that timeframe ,as well as our start to move away from our reliance on friction testing due to its subjectivity and variability.  Some of these changes were driven by the ARC and we started to </a:t>
            </a:r>
            <a:r>
              <a:rPr lang="en-US" dirty="0" smtClean="0"/>
              <a:t>incrementally change as </a:t>
            </a:r>
            <a:r>
              <a:rPr lang="en-US" dirty="0"/>
              <a:t>much as possible over the </a:t>
            </a:r>
            <a:r>
              <a:rPr lang="en-US" dirty="0" smtClean="0"/>
              <a:t>years following 2008. </a:t>
            </a:r>
          </a:p>
          <a:p>
            <a:r>
              <a:rPr lang="en-US" dirty="0" smtClean="0"/>
              <a:t> </a:t>
            </a:r>
            <a:endParaRPr lang="en-US" dirty="0"/>
          </a:p>
          <a:p>
            <a:r>
              <a:rPr lang="en-US" dirty="0" smtClean="0"/>
              <a:t>We published a standard Reportable </a:t>
            </a:r>
            <a:r>
              <a:rPr lang="en-US" dirty="0"/>
              <a:t>Contaminant List.  </a:t>
            </a:r>
            <a:r>
              <a:rPr lang="en-US" dirty="0" smtClean="0"/>
              <a:t>That list identified those contaminants </a:t>
            </a:r>
            <a:r>
              <a:rPr lang="en-US" dirty="0"/>
              <a:t>that </a:t>
            </a:r>
            <a:r>
              <a:rPr lang="en-US" dirty="0" smtClean="0"/>
              <a:t>had a relationship to airplane performance. There are some </a:t>
            </a:r>
            <a:r>
              <a:rPr lang="en-US" dirty="0"/>
              <a:t>contaminants that don’t have any relationship to performance that require </a:t>
            </a:r>
            <a:r>
              <a:rPr lang="en-US" dirty="0" smtClean="0"/>
              <a:t>assessments </a:t>
            </a:r>
            <a:r>
              <a:rPr lang="en-US" dirty="0"/>
              <a:t>; for example, ash or mud. They can still be reported but obviously do not have any </a:t>
            </a:r>
            <a:r>
              <a:rPr lang="en-US" dirty="0" smtClean="0"/>
              <a:t>available performance </a:t>
            </a:r>
            <a:r>
              <a:rPr lang="en-US" dirty="0"/>
              <a:t>data associated with </a:t>
            </a:r>
            <a:r>
              <a:rPr lang="en-US" dirty="0" smtClean="0"/>
              <a:t>them.</a:t>
            </a:r>
          </a:p>
          <a:p>
            <a:endParaRPr lang="en-US" dirty="0"/>
          </a:p>
          <a:p>
            <a:r>
              <a:rPr lang="en-US" dirty="0"/>
              <a:t>Another component was to standardize terminology and reporting methods.  One complaint of pilots on the ARC was that everyone speaks a different language, and we </a:t>
            </a:r>
            <a:r>
              <a:rPr lang="en-US" dirty="0" smtClean="0"/>
              <a:t>needed </a:t>
            </a:r>
            <a:r>
              <a:rPr lang="en-US" dirty="0"/>
              <a:t>to fix that if the information being provided was going to be useful and functional for pilots. </a:t>
            </a:r>
            <a:endParaRPr lang="en-US" dirty="0" smtClean="0"/>
          </a:p>
          <a:p>
            <a:endParaRPr lang="en-US" dirty="0"/>
          </a:p>
          <a:p>
            <a:r>
              <a:rPr lang="en-US" dirty="0"/>
              <a:t>That’s related to the next bullet - the NOTAM system.  Those enhancements, including the terminology </a:t>
            </a:r>
            <a:r>
              <a:rPr lang="en-US" dirty="0" smtClean="0"/>
              <a:t>changes are being incorporated </a:t>
            </a:r>
            <a:r>
              <a:rPr lang="en-US" dirty="0"/>
              <a:t>into the NOTAM system to help with the ease and efficiency of transmitting that information.  Some of the other enhancements you’ve seen </a:t>
            </a:r>
            <a:r>
              <a:rPr lang="en-US" dirty="0" smtClean="0"/>
              <a:t>since 2008 were </a:t>
            </a:r>
            <a:r>
              <a:rPr lang="en-US" dirty="0"/>
              <a:t>the real time or instantaneous </a:t>
            </a:r>
            <a:r>
              <a:rPr lang="en-US" dirty="0" smtClean="0"/>
              <a:t>reporting.  That </a:t>
            </a:r>
            <a:r>
              <a:rPr lang="en-US" dirty="0"/>
              <a:t>was something </a:t>
            </a:r>
            <a:r>
              <a:rPr lang="en-US" dirty="0" smtClean="0"/>
              <a:t>the ARC asked </a:t>
            </a:r>
            <a:r>
              <a:rPr lang="en-US" dirty="0"/>
              <a:t>for, and we thought it was </a:t>
            </a:r>
            <a:r>
              <a:rPr lang="en-US" dirty="0" smtClean="0"/>
              <a:t>very important.  For NOTAM </a:t>
            </a:r>
            <a:r>
              <a:rPr lang="en-US" dirty="0"/>
              <a:t>manager </a:t>
            </a:r>
            <a:r>
              <a:rPr lang="en-US" dirty="0" smtClean="0"/>
              <a:t>users, you </a:t>
            </a:r>
            <a:r>
              <a:rPr lang="en-US" dirty="0"/>
              <a:t>can instantaneously report without having to deal with a </a:t>
            </a:r>
            <a:r>
              <a:rPr lang="en-US" dirty="0" smtClean="0"/>
              <a:t>intermediary </a:t>
            </a:r>
            <a:r>
              <a:rPr lang="en-US" dirty="0"/>
              <a:t>or Flight Service </a:t>
            </a:r>
            <a:r>
              <a:rPr lang="en-US" dirty="0" smtClean="0"/>
              <a:t> check.  You</a:t>
            </a:r>
            <a:r>
              <a:rPr lang="en-US" baseline="0" dirty="0" smtClean="0"/>
              <a:t> are </a:t>
            </a:r>
            <a:r>
              <a:rPr lang="en-US" dirty="0" smtClean="0"/>
              <a:t>able </a:t>
            </a:r>
            <a:r>
              <a:rPr lang="en-US" dirty="0"/>
              <a:t>to provide updates during rapidly changing </a:t>
            </a:r>
            <a:r>
              <a:rPr lang="en-US" dirty="0" smtClean="0"/>
              <a:t>condition more readily.  </a:t>
            </a:r>
            <a:r>
              <a:rPr lang="en-US" dirty="0"/>
              <a:t>That was a </a:t>
            </a:r>
            <a:r>
              <a:rPr lang="en-US" dirty="0" smtClean="0"/>
              <a:t>big </a:t>
            </a:r>
            <a:r>
              <a:rPr lang="en-US" dirty="0"/>
              <a:t>improvement to the NOTAM system . </a:t>
            </a:r>
            <a:r>
              <a:rPr lang="en-US" dirty="0" smtClean="0"/>
              <a:t>The </a:t>
            </a:r>
            <a:r>
              <a:rPr lang="en-US" dirty="0"/>
              <a:t>other feature that was built in is </a:t>
            </a:r>
            <a:r>
              <a:rPr lang="en-US" dirty="0" smtClean="0"/>
              <a:t>the ability</a:t>
            </a:r>
            <a:r>
              <a:rPr lang="en-US" baseline="0" dirty="0" smtClean="0"/>
              <a:t> for </a:t>
            </a:r>
            <a:r>
              <a:rPr lang="en-US" dirty="0" smtClean="0"/>
              <a:t>end </a:t>
            </a:r>
            <a:r>
              <a:rPr lang="en-US" dirty="0"/>
              <a:t>users, like an airline, a dispatcher, or a flight planning office, </a:t>
            </a:r>
            <a:r>
              <a:rPr lang="en-US" dirty="0" smtClean="0"/>
              <a:t>to </a:t>
            </a:r>
            <a:r>
              <a:rPr lang="en-US" dirty="0"/>
              <a:t>pull raw data out of the NOTAM system and </a:t>
            </a:r>
            <a:r>
              <a:rPr lang="en-US" dirty="0" smtClean="0"/>
              <a:t>load </a:t>
            </a:r>
            <a:r>
              <a:rPr lang="en-US" dirty="0"/>
              <a:t>it into their company system and sort and organize it in a way that is more functional for </a:t>
            </a:r>
            <a:r>
              <a:rPr lang="en-US" dirty="0" smtClean="0"/>
              <a:t>use.  </a:t>
            </a:r>
            <a:r>
              <a:rPr lang="en-US" dirty="0"/>
              <a:t>That was another feature that was also added as a result of the </a:t>
            </a:r>
            <a:r>
              <a:rPr lang="en-US" dirty="0" smtClean="0"/>
              <a:t>ARC.</a:t>
            </a:r>
            <a:endParaRPr lang="en-US" dirty="0"/>
          </a:p>
          <a:p>
            <a:endParaRPr lang="en-US" sz="1000"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557784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5338" y="336550"/>
            <a:ext cx="5397500" cy="3035300"/>
          </a:xfrm>
        </p:spPr>
      </p:sp>
      <p:sp>
        <p:nvSpPr>
          <p:cNvPr id="3" name="Notes Placeholder 2"/>
          <p:cNvSpPr>
            <a:spLocks noGrp="1"/>
          </p:cNvSpPr>
          <p:nvPr>
            <p:ph type="body" idx="1"/>
          </p:nvPr>
        </p:nvSpPr>
        <p:spPr>
          <a:xfrm>
            <a:off x="406400" y="3727450"/>
            <a:ext cx="6184900" cy="4860291"/>
          </a:xfrm>
        </p:spPr>
        <p:txBody>
          <a:bodyPr/>
          <a:lstStyle/>
          <a:p>
            <a:r>
              <a:rPr lang="en-US" dirty="0" smtClean="0"/>
              <a:t>One of the questions on everyone’s mind today is </a:t>
            </a:r>
            <a:r>
              <a:rPr lang="en-US" dirty="0"/>
              <a:t>“</a:t>
            </a:r>
            <a:r>
              <a:rPr lang="en-US" dirty="0" smtClean="0"/>
              <a:t>Will the RCAM be used for every portion of an assessment on the airport?  And </a:t>
            </a:r>
            <a:r>
              <a:rPr lang="en-US" dirty="0"/>
              <a:t>the answer is No.  The RCAM, as indicated by the name, is strictly for runway use.  And, more specifically, paved runways.  We don’t use the RCAM for </a:t>
            </a:r>
            <a:r>
              <a:rPr lang="en-US" dirty="0" smtClean="0"/>
              <a:t>producing RwyCC </a:t>
            </a:r>
            <a:r>
              <a:rPr lang="en-US" dirty="0"/>
              <a:t>on turf runways, dirt runways, </a:t>
            </a:r>
            <a:r>
              <a:rPr lang="en-US" dirty="0" smtClean="0"/>
              <a:t>gravel, or </a:t>
            </a:r>
            <a:r>
              <a:rPr lang="en-US" dirty="0"/>
              <a:t>even on waterways.  It’s strictly for a paved runway </a:t>
            </a:r>
            <a:r>
              <a:rPr lang="en-US" dirty="0" smtClean="0"/>
              <a:t>environment.</a:t>
            </a:r>
          </a:p>
          <a:p>
            <a:endParaRPr lang="en-US" dirty="0"/>
          </a:p>
          <a:p>
            <a:r>
              <a:rPr lang="en-US" dirty="0"/>
              <a:t>What the NOTAM system </a:t>
            </a:r>
            <a:r>
              <a:rPr lang="en-US" dirty="0" smtClean="0"/>
              <a:t>will be able </a:t>
            </a:r>
            <a:r>
              <a:rPr lang="en-US" dirty="0"/>
              <a:t>to do is take an airport’s 5010 data, your Airport Master Record, and populate the NOTAM system with those runways that meet the criteria, as a paved runway, and the NOTAM system already knows what can and can’t receive a </a:t>
            </a:r>
            <a:r>
              <a:rPr lang="en-US" dirty="0" smtClean="0"/>
              <a:t>RwyCC. It’s </a:t>
            </a:r>
            <a:r>
              <a:rPr lang="en-US" dirty="0"/>
              <a:t>all intuitive and built into the NOTAM system.  </a:t>
            </a:r>
            <a:endParaRPr lang="en-US" dirty="0" smtClean="0"/>
          </a:p>
          <a:p>
            <a:endParaRPr lang="en-US" dirty="0"/>
          </a:p>
          <a:p>
            <a:r>
              <a:rPr lang="en-US" dirty="0"/>
              <a:t>RwyCC are also not generated for taxiways or ramps, or </a:t>
            </a:r>
            <a:r>
              <a:rPr lang="en-US" dirty="0" smtClean="0"/>
              <a:t>any </a:t>
            </a:r>
            <a:r>
              <a:rPr lang="en-US" dirty="0"/>
              <a:t>low speed environment.  You still have the ability to report contaminants there, nothing has changed. One thing </a:t>
            </a:r>
            <a:r>
              <a:rPr lang="en-US" dirty="0" smtClean="0"/>
              <a:t>we did </a:t>
            </a:r>
            <a:r>
              <a:rPr lang="en-US" dirty="0"/>
              <a:t>want to point out, related to RwyCC is that they are only generated when more than 25% of your runway is contaminated.  In this case, you will report conditions and contaminants on your runway, but your NOTAM  will not contain </a:t>
            </a:r>
            <a:r>
              <a:rPr lang="en-US" dirty="0" smtClean="0"/>
              <a:t>an </a:t>
            </a:r>
            <a:r>
              <a:rPr lang="en-US" dirty="0"/>
              <a:t>RwyCC </a:t>
            </a:r>
            <a:r>
              <a:rPr lang="en-US" dirty="0" smtClean="0"/>
              <a:t>when </a:t>
            </a:r>
            <a:r>
              <a:rPr lang="en-US" dirty="0"/>
              <a:t>it’s below that threshold. </a:t>
            </a:r>
            <a:endParaRPr lang="en-US" dirty="0" smtClean="0"/>
          </a:p>
          <a:p>
            <a:endParaRPr lang="en-US" dirty="0"/>
          </a:p>
          <a:p>
            <a:r>
              <a:rPr lang="en-US" dirty="0"/>
              <a:t> And the NOTAM system has been designed to know when </a:t>
            </a:r>
            <a:r>
              <a:rPr lang="en-US" dirty="0" smtClean="0"/>
              <a:t>that occurs.  </a:t>
            </a:r>
            <a:r>
              <a:rPr lang="en-US" dirty="0"/>
              <a:t>So, </a:t>
            </a:r>
            <a:r>
              <a:rPr lang="en-US" dirty="0" smtClean="0"/>
              <a:t>an</a:t>
            </a:r>
            <a:r>
              <a:rPr lang="en-US" baseline="0" dirty="0" smtClean="0"/>
              <a:t> airport</a:t>
            </a:r>
            <a:r>
              <a:rPr lang="en-US" dirty="0" smtClean="0"/>
              <a:t> is  </a:t>
            </a:r>
            <a:r>
              <a:rPr lang="en-US" dirty="0"/>
              <a:t>going to collect the data as you do today as far as what contaminants are </a:t>
            </a:r>
            <a:r>
              <a:rPr lang="en-US" dirty="0" smtClean="0"/>
              <a:t>present, </a:t>
            </a:r>
            <a:r>
              <a:rPr lang="en-US" dirty="0"/>
              <a:t>and when you go to enter them into the system, the system’s going to </a:t>
            </a:r>
            <a:r>
              <a:rPr lang="en-US" dirty="0" smtClean="0"/>
              <a:t>determine what is generated, </a:t>
            </a:r>
            <a:r>
              <a:rPr lang="en-US" dirty="0"/>
              <a:t>based on what </a:t>
            </a:r>
            <a:r>
              <a:rPr lang="en-US" dirty="0" smtClean="0"/>
              <a:t>being entered.  If your runway is </a:t>
            </a:r>
            <a:r>
              <a:rPr lang="en-US" dirty="0"/>
              <a:t>not more than 25% covered, </a:t>
            </a:r>
            <a:r>
              <a:rPr lang="en-US" dirty="0" smtClean="0"/>
              <a:t>no </a:t>
            </a:r>
            <a:r>
              <a:rPr lang="en-US" dirty="0"/>
              <a:t>RwyCC is </a:t>
            </a:r>
            <a:r>
              <a:rPr lang="en-US" dirty="0" smtClean="0"/>
              <a:t>generated.  If it is more </a:t>
            </a:r>
            <a:r>
              <a:rPr lang="en-US" dirty="0"/>
              <a:t>than 25% covered </a:t>
            </a:r>
            <a:r>
              <a:rPr lang="en-US" dirty="0" smtClean="0"/>
              <a:t>you’ll </a:t>
            </a:r>
            <a:r>
              <a:rPr lang="en-US" dirty="0"/>
              <a:t>see a RwyCC as part of the NOTAM. </a:t>
            </a:r>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dirty="0"/>
          </a:p>
        </p:txBody>
      </p:sp>
    </p:spTree>
    <p:extLst>
      <p:ext uri="{BB962C8B-B14F-4D97-AF65-F5344CB8AC3E}">
        <p14:creationId xmlns:p14="http://schemas.microsoft.com/office/powerpoint/2010/main" val="1660406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23814" y="1884870"/>
            <a:ext cx="9102852" cy="3250692"/>
          </a:xfrm>
          <a:prstGeom prst="rect">
            <a:avLst/>
          </a:prstGeom>
        </p:spPr>
      </p:pic>
      <p:sp>
        <p:nvSpPr>
          <p:cNvPr id="63490" name="Rectangle 1026"/>
          <p:cNvSpPr>
            <a:spLocks noGrp="1" noChangeArrowheads="1"/>
          </p:cNvSpPr>
          <p:nvPr>
            <p:ph type="ctrTitle"/>
          </p:nvPr>
        </p:nvSpPr>
        <p:spPr>
          <a:xfrm>
            <a:off x="1085029" y="250178"/>
            <a:ext cx="6941611" cy="892831"/>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1085012" y="1156630"/>
            <a:ext cx="6904622" cy="724567"/>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1061017" y="2123306"/>
            <a:ext cx="5746201" cy="1420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spcBef>
                <a:spcPts val="3000"/>
              </a:spcBef>
              <a:buFontTx/>
              <a:buNone/>
            </a:pPr>
            <a:r>
              <a:rPr lang="en-US" sz="1600" dirty="0" smtClean="0">
                <a:solidFill>
                  <a:srgbClr val="1D2F68"/>
                </a:solidFill>
              </a:rPr>
              <a:t>By</a:t>
            </a:r>
            <a:r>
              <a:rPr lang="en-US" sz="1600" dirty="0">
                <a:solidFill>
                  <a:srgbClr val="1D2F68"/>
                </a:solidFill>
              </a:rPr>
              <a:t>:</a:t>
            </a:r>
          </a:p>
          <a:p>
            <a:pPr>
              <a:spcBef>
                <a:spcPts val="1600"/>
              </a:spcBef>
              <a:buFontTx/>
              <a:buNone/>
            </a:pPr>
            <a:r>
              <a:rPr lang="en-US" sz="1600" dirty="0">
                <a:solidFill>
                  <a:srgbClr val="1D2F68"/>
                </a:solidFill>
              </a:rPr>
              <a:t>Date:</a:t>
            </a:r>
          </a:p>
        </p:txBody>
      </p:sp>
      <p:pic>
        <p:nvPicPr>
          <p:cNvPr id="10" name="Picture 9" descr="FAA logo&amp;text_white_d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499" y="3953447"/>
            <a:ext cx="3397250" cy="1190055"/>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7" y="1131101"/>
            <a:ext cx="3948113" cy="32932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131101"/>
            <a:ext cx="3949700" cy="32932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endParaRPr lang="en-US" dirty="0"/>
          </a:p>
        </p:txBody>
      </p:sp>
      <p:sp>
        <p:nvSpPr>
          <p:cNvPr id="6" name="Rectangle 10"/>
          <p:cNvSpPr>
            <a:spLocks noGrp="1" noChangeArrowheads="1"/>
          </p:cNvSpPr>
          <p:nvPr>
            <p:ph type="ftr" sz="quarter" idx="11"/>
          </p:nvPr>
        </p:nvSpPr>
        <p:spPr/>
        <p:txBody>
          <a:bodyPr/>
          <a:lstStyle>
            <a:lvl1pPr fontAlgn="auto">
              <a:spcAft>
                <a:spcPts val="0"/>
              </a:spcAft>
              <a:defRPr/>
            </a:lvl1pPr>
          </a:lstStyle>
          <a:p>
            <a:pPr>
              <a:defRPr/>
            </a:pPr>
            <a:endParaRPr lang="en-US" dirty="0"/>
          </a:p>
        </p:txBody>
      </p:sp>
      <p:sp>
        <p:nvSpPr>
          <p:cNvPr id="7" name="Rectangle 11"/>
          <p:cNvSpPr>
            <a:spLocks noGrp="1" noChangeArrowheads="1"/>
          </p:cNvSpPr>
          <p:nvPr>
            <p:ph type="sldNum" sz="quarter" idx="12"/>
          </p:nvPr>
        </p:nvSpPr>
        <p:spPr/>
        <p:txBody>
          <a:bodyPr/>
          <a:lstStyle>
            <a:lvl1pPr fontAlgn="auto">
              <a:spcAft>
                <a:spcPts val="0"/>
              </a:spcAft>
              <a:defRPr/>
            </a:lvl1pPr>
          </a:lstStyle>
          <a:p>
            <a:pPr>
              <a:defRPr/>
            </a:pPr>
            <a:fld id="{651ED6E9-8839-484D-9457-4CB857D9726A}" type="slidenum">
              <a:rPr lang="en-US"/>
              <a:pPr>
                <a:defRPr/>
              </a:pPr>
              <a:t>‹#›</a:t>
            </a:fld>
            <a:endParaRPr lang="en-US" dirty="0"/>
          </a:p>
        </p:txBody>
      </p:sp>
    </p:spTree>
    <p:extLst>
      <p:ext uri="{BB962C8B-B14F-4D97-AF65-F5344CB8AC3E}">
        <p14:creationId xmlns:p14="http://schemas.microsoft.com/office/powerpoint/2010/main" val="999557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fontAlgn="auto">
              <a:spcAft>
                <a:spcPts val="0"/>
              </a:spcAft>
              <a:defRPr/>
            </a:lvl1pPr>
          </a:lstStyle>
          <a:p>
            <a:pPr>
              <a:defRPr/>
            </a:pPr>
            <a:endParaRPr lang="en-US" dirty="0"/>
          </a:p>
        </p:txBody>
      </p:sp>
      <p:sp>
        <p:nvSpPr>
          <p:cNvPr id="8" name="Rectangle 10"/>
          <p:cNvSpPr>
            <a:spLocks noGrp="1" noChangeArrowheads="1"/>
          </p:cNvSpPr>
          <p:nvPr>
            <p:ph type="ftr" sz="quarter" idx="11"/>
          </p:nvPr>
        </p:nvSpPr>
        <p:spPr/>
        <p:txBody>
          <a:bodyPr/>
          <a:lstStyle>
            <a:lvl1pPr fontAlgn="auto">
              <a:spcAft>
                <a:spcPts val="0"/>
              </a:spcAft>
              <a:defRPr/>
            </a:lvl1pPr>
          </a:lstStyle>
          <a:p>
            <a:pPr>
              <a:defRPr/>
            </a:pPr>
            <a:endParaRPr lang="en-US" dirty="0"/>
          </a:p>
        </p:txBody>
      </p:sp>
      <p:sp>
        <p:nvSpPr>
          <p:cNvPr id="9" name="Rectangle 11"/>
          <p:cNvSpPr>
            <a:spLocks noGrp="1" noChangeArrowheads="1"/>
          </p:cNvSpPr>
          <p:nvPr>
            <p:ph type="sldNum" sz="quarter" idx="12"/>
          </p:nvPr>
        </p:nvSpPr>
        <p:spPr/>
        <p:txBody>
          <a:bodyPr/>
          <a:lstStyle>
            <a:lvl1pPr fontAlgn="auto">
              <a:spcAft>
                <a:spcPts val="0"/>
              </a:spcAft>
              <a:defRPr/>
            </a:lvl1pPr>
          </a:lstStyle>
          <a:p>
            <a:pPr>
              <a:defRPr/>
            </a:pPr>
            <a:fld id="{CB5AE3A2-C363-446F-BEC2-62149E07B2B8}" type="slidenum">
              <a:rPr lang="en-US"/>
              <a:pPr>
                <a:defRPr/>
              </a:pPr>
              <a:t>‹#›</a:t>
            </a:fld>
            <a:endParaRPr lang="en-US" dirty="0"/>
          </a:p>
        </p:txBody>
      </p:sp>
    </p:spTree>
    <p:extLst>
      <p:ext uri="{BB962C8B-B14F-4D97-AF65-F5344CB8AC3E}">
        <p14:creationId xmlns:p14="http://schemas.microsoft.com/office/powerpoint/2010/main" val="1325108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p:txBody>
          <a:bodyPr/>
          <a:lstStyle>
            <a:lvl1pPr fontAlgn="auto">
              <a:spcAft>
                <a:spcPts val="0"/>
              </a:spcAft>
              <a:defRPr/>
            </a:lvl1pPr>
          </a:lstStyle>
          <a:p>
            <a:pPr>
              <a:defRPr/>
            </a:pPr>
            <a:endParaRPr lang="en-US" dirty="0"/>
          </a:p>
        </p:txBody>
      </p:sp>
      <p:sp>
        <p:nvSpPr>
          <p:cNvPr id="4" name="Rectangle 10"/>
          <p:cNvSpPr>
            <a:spLocks noGrp="1" noChangeArrowheads="1"/>
          </p:cNvSpPr>
          <p:nvPr>
            <p:ph type="ftr" sz="quarter" idx="11"/>
          </p:nvPr>
        </p:nvSpPr>
        <p:spPr/>
        <p:txBody>
          <a:bodyPr/>
          <a:lstStyle>
            <a:lvl1pPr fontAlgn="auto">
              <a:spcAft>
                <a:spcPts val="0"/>
              </a:spcAft>
              <a:defRPr/>
            </a:lvl1pPr>
          </a:lstStyle>
          <a:p>
            <a:pPr>
              <a:defRPr/>
            </a:pPr>
            <a:endParaRPr lang="en-US" dirty="0"/>
          </a:p>
        </p:txBody>
      </p:sp>
      <p:sp>
        <p:nvSpPr>
          <p:cNvPr id="5" name="Rectangle 11"/>
          <p:cNvSpPr>
            <a:spLocks noGrp="1" noChangeArrowheads="1"/>
          </p:cNvSpPr>
          <p:nvPr>
            <p:ph type="sldNum" sz="quarter" idx="12"/>
          </p:nvPr>
        </p:nvSpPr>
        <p:spPr/>
        <p:txBody>
          <a:bodyPr/>
          <a:lstStyle>
            <a:lvl1pPr fontAlgn="auto">
              <a:spcAft>
                <a:spcPts val="0"/>
              </a:spcAft>
              <a:defRPr/>
            </a:lvl1pPr>
          </a:lstStyle>
          <a:p>
            <a:pPr>
              <a:defRPr/>
            </a:pPr>
            <a:fld id="{6817B687-EFE5-486B-BF27-07A03E2997E1}" type="slidenum">
              <a:rPr lang="en-US"/>
              <a:pPr>
                <a:defRPr/>
              </a:pPr>
              <a:t>‹#›</a:t>
            </a:fld>
            <a:endParaRPr lang="en-US" dirty="0"/>
          </a:p>
        </p:txBody>
      </p:sp>
    </p:spTree>
    <p:extLst>
      <p:ext uri="{BB962C8B-B14F-4D97-AF65-F5344CB8AC3E}">
        <p14:creationId xmlns:p14="http://schemas.microsoft.com/office/powerpoint/2010/main" val="2237202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fontAlgn="auto">
              <a:spcAft>
                <a:spcPts val="0"/>
              </a:spcAft>
              <a:defRPr/>
            </a:lvl1pPr>
          </a:lstStyle>
          <a:p>
            <a:pPr>
              <a:defRPr/>
            </a:pPr>
            <a:endParaRPr lang="en-US" dirty="0"/>
          </a:p>
        </p:txBody>
      </p:sp>
      <p:sp>
        <p:nvSpPr>
          <p:cNvPr id="3" name="Rectangle 10"/>
          <p:cNvSpPr>
            <a:spLocks noGrp="1" noChangeArrowheads="1"/>
          </p:cNvSpPr>
          <p:nvPr>
            <p:ph type="ftr" sz="quarter" idx="11"/>
          </p:nvPr>
        </p:nvSpPr>
        <p:spPr/>
        <p:txBody>
          <a:bodyPr/>
          <a:lstStyle>
            <a:lvl1pPr fontAlgn="auto">
              <a:spcAft>
                <a:spcPts val="0"/>
              </a:spcAft>
              <a:defRPr/>
            </a:lvl1pPr>
          </a:lstStyle>
          <a:p>
            <a:pPr>
              <a:defRPr/>
            </a:pPr>
            <a:endParaRPr lang="en-US" dirty="0"/>
          </a:p>
        </p:txBody>
      </p:sp>
      <p:sp>
        <p:nvSpPr>
          <p:cNvPr id="4" name="Rectangle 11"/>
          <p:cNvSpPr>
            <a:spLocks noGrp="1" noChangeArrowheads="1"/>
          </p:cNvSpPr>
          <p:nvPr>
            <p:ph type="sldNum" sz="quarter" idx="12"/>
          </p:nvPr>
        </p:nvSpPr>
        <p:spPr/>
        <p:txBody>
          <a:bodyPr/>
          <a:lstStyle>
            <a:lvl1pPr fontAlgn="auto">
              <a:spcAft>
                <a:spcPts val="0"/>
              </a:spcAft>
              <a:defRPr/>
            </a:lvl1pPr>
          </a:lstStyle>
          <a:p>
            <a:pPr>
              <a:defRPr/>
            </a:pPr>
            <a:fld id="{E5C4E335-0F19-4981-8AB9-B8EF98F4B020}" type="slidenum">
              <a:rPr lang="en-US"/>
              <a:pPr>
                <a:defRPr/>
              </a:pPr>
              <a:t>‹#›</a:t>
            </a:fld>
            <a:endParaRPr lang="en-US" dirty="0"/>
          </a:p>
        </p:txBody>
      </p:sp>
    </p:spTree>
    <p:extLst>
      <p:ext uri="{BB962C8B-B14F-4D97-AF65-F5344CB8AC3E}">
        <p14:creationId xmlns:p14="http://schemas.microsoft.com/office/powerpoint/2010/main" val="1505011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endParaRPr lang="en-US" dirty="0"/>
          </a:p>
        </p:txBody>
      </p:sp>
      <p:sp>
        <p:nvSpPr>
          <p:cNvPr id="6" name="Rectangle 10"/>
          <p:cNvSpPr>
            <a:spLocks noGrp="1" noChangeArrowheads="1"/>
          </p:cNvSpPr>
          <p:nvPr>
            <p:ph type="ftr" sz="quarter" idx="11"/>
          </p:nvPr>
        </p:nvSpPr>
        <p:spPr/>
        <p:txBody>
          <a:bodyPr/>
          <a:lstStyle>
            <a:lvl1pPr fontAlgn="auto">
              <a:spcAft>
                <a:spcPts val="0"/>
              </a:spcAft>
              <a:defRPr/>
            </a:lvl1pPr>
          </a:lstStyle>
          <a:p>
            <a:pPr>
              <a:defRPr/>
            </a:pPr>
            <a:endParaRPr lang="en-US" dirty="0"/>
          </a:p>
        </p:txBody>
      </p:sp>
      <p:sp>
        <p:nvSpPr>
          <p:cNvPr id="7" name="Rectangle 11"/>
          <p:cNvSpPr>
            <a:spLocks noGrp="1" noChangeArrowheads="1"/>
          </p:cNvSpPr>
          <p:nvPr>
            <p:ph type="sldNum" sz="quarter" idx="12"/>
          </p:nvPr>
        </p:nvSpPr>
        <p:spPr/>
        <p:txBody>
          <a:bodyPr/>
          <a:lstStyle>
            <a:lvl1pPr fontAlgn="auto">
              <a:spcAft>
                <a:spcPts val="0"/>
              </a:spcAft>
              <a:defRPr/>
            </a:lvl1pPr>
          </a:lstStyle>
          <a:p>
            <a:pPr>
              <a:defRPr/>
            </a:pPr>
            <a:fld id="{1799C5A3-2DC4-45E6-A2CB-A23C0DE64364}" type="slidenum">
              <a:rPr lang="en-US"/>
              <a:pPr>
                <a:defRPr/>
              </a:pPr>
              <a:t>‹#›</a:t>
            </a:fld>
            <a:endParaRPr lang="en-US" dirty="0"/>
          </a:p>
        </p:txBody>
      </p:sp>
    </p:spTree>
    <p:extLst>
      <p:ext uri="{BB962C8B-B14F-4D97-AF65-F5344CB8AC3E}">
        <p14:creationId xmlns:p14="http://schemas.microsoft.com/office/powerpoint/2010/main" val="1824833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endParaRPr lang="en-US" dirty="0"/>
          </a:p>
        </p:txBody>
      </p:sp>
      <p:sp>
        <p:nvSpPr>
          <p:cNvPr id="6" name="Rectangle 10"/>
          <p:cNvSpPr>
            <a:spLocks noGrp="1" noChangeArrowheads="1"/>
          </p:cNvSpPr>
          <p:nvPr>
            <p:ph type="ftr" sz="quarter" idx="11"/>
          </p:nvPr>
        </p:nvSpPr>
        <p:spPr/>
        <p:txBody>
          <a:bodyPr/>
          <a:lstStyle>
            <a:lvl1pPr fontAlgn="auto">
              <a:spcAft>
                <a:spcPts val="0"/>
              </a:spcAft>
              <a:defRPr/>
            </a:lvl1pPr>
          </a:lstStyle>
          <a:p>
            <a:pPr>
              <a:defRPr/>
            </a:pPr>
            <a:endParaRPr lang="en-US" dirty="0"/>
          </a:p>
        </p:txBody>
      </p:sp>
      <p:sp>
        <p:nvSpPr>
          <p:cNvPr id="7" name="Rectangle 11"/>
          <p:cNvSpPr>
            <a:spLocks noGrp="1" noChangeArrowheads="1"/>
          </p:cNvSpPr>
          <p:nvPr>
            <p:ph type="sldNum" sz="quarter" idx="12"/>
          </p:nvPr>
        </p:nvSpPr>
        <p:spPr/>
        <p:txBody>
          <a:bodyPr/>
          <a:lstStyle>
            <a:lvl1pPr fontAlgn="auto">
              <a:spcAft>
                <a:spcPts val="0"/>
              </a:spcAft>
              <a:defRPr/>
            </a:lvl1pPr>
          </a:lstStyle>
          <a:p>
            <a:pPr>
              <a:defRPr/>
            </a:pPr>
            <a:fld id="{42E0F5A4-3BB4-4E50-AF03-EEEA979416D0}" type="slidenum">
              <a:rPr lang="en-US"/>
              <a:pPr>
                <a:defRPr/>
              </a:pPr>
              <a:t>‹#›</a:t>
            </a:fld>
            <a:endParaRPr lang="en-US" dirty="0"/>
          </a:p>
        </p:txBody>
      </p:sp>
    </p:spTree>
    <p:extLst>
      <p:ext uri="{BB962C8B-B14F-4D97-AF65-F5344CB8AC3E}">
        <p14:creationId xmlns:p14="http://schemas.microsoft.com/office/powerpoint/2010/main" val="432404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fontAlgn="auto">
              <a:spcAft>
                <a:spcPts val="0"/>
              </a:spcAft>
              <a:defRPr/>
            </a:lvl1pPr>
          </a:lstStyle>
          <a:p>
            <a:pPr>
              <a:defRPr/>
            </a:pPr>
            <a:endParaRPr lang="en-US" dirty="0"/>
          </a:p>
        </p:txBody>
      </p:sp>
      <p:sp>
        <p:nvSpPr>
          <p:cNvPr id="5" name="Rectangle 10"/>
          <p:cNvSpPr>
            <a:spLocks noGrp="1" noChangeArrowheads="1"/>
          </p:cNvSpPr>
          <p:nvPr>
            <p:ph type="ftr" sz="quarter" idx="11"/>
          </p:nvPr>
        </p:nvSpPr>
        <p:spPr/>
        <p:txBody>
          <a:bodyPr/>
          <a:lstStyle>
            <a:lvl1pPr fontAlgn="auto">
              <a:spcAft>
                <a:spcPts val="0"/>
              </a:spcAft>
              <a:defRPr/>
            </a:lvl1pPr>
          </a:lstStyle>
          <a:p>
            <a:pPr>
              <a:defRPr/>
            </a:pPr>
            <a:endParaRPr lang="en-US" dirty="0"/>
          </a:p>
        </p:txBody>
      </p:sp>
      <p:sp>
        <p:nvSpPr>
          <p:cNvPr id="6" name="Rectangle 11"/>
          <p:cNvSpPr>
            <a:spLocks noGrp="1" noChangeArrowheads="1"/>
          </p:cNvSpPr>
          <p:nvPr>
            <p:ph type="sldNum" sz="quarter" idx="12"/>
          </p:nvPr>
        </p:nvSpPr>
        <p:spPr/>
        <p:txBody>
          <a:bodyPr/>
          <a:lstStyle>
            <a:lvl1pPr fontAlgn="auto">
              <a:spcAft>
                <a:spcPts val="0"/>
              </a:spcAft>
              <a:defRPr/>
            </a:lvl1pPr>
          </a:lstStyle>
          <a:p>
            <a:pPr>
              <a:defRPr/>
            </a:pPr>
            <a:fld id="{788A62CB-E534-4151-AC12-CBE3FC1F3F9E}" type="slidenum">
              <a:rPr lang="en-US"/>
              <a:pPr>
                <a:defRPr/>
              </a:pPr>
              <a:t>‹#›</a:t>
            </a:fld>
            <a:endParaRPr lang="en-US" dirty="0"/>
          </a:p>
        </p:txBody>
      </p:sp>
    </p:spTree>
    <p:extLst>
      <p:ext uri="{BB962C8B-B14F-4D97-AF65-F5344CB8AC3E}">
        <p14:creationId xmlns:p14="http://schemas.microsoft.com/office/powerpoint/2010/main" val="3260234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94" y="258373"/>
            <a:ext cx="2117725" cy="416599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36" y="258373"/>
            <a:ext cx="6202363" cy="416599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fontAlgn="auto">
              <a:spcAft>
                <a:spcPts val="0"/>
              </a:spcAft>
              <a:defRPr/>
            </a:lvl1pPr>
          </a:lstStyle>
          <a:p>
            <a:pPr>
              <a:defRPr/>
            </a:pPr>
            <a:endParaRPr lang="en-US" dirty="0"/>
          </a:p>
        </p:txBody>
      </p:sp>
      <p:sp>
        <p:nvSpPr>
          <p:cNvPr id="5" name="Rectangle 10"/>
          <p:cNvSpPr>
            <a:spLocks noGrp="1" noChangeArrowheads="1"/>
          </p:cNvSpPr>
          <p:nvPr>
            <p:ph type="ftr" sz="quarter" idx="11"/>
          </p:nvPr>
        </p:nvSpPr>
        <p:spPr/>
        <p:txBody>
          <a:bodyPr/>
          <a:lstStyle>
            <a:lvl1pPr fontAlgn="auto">
              <a:spcAft>
                <a:spcPts val="0"/>
              </a:spcAft>
              <a:defRPr/>
            </a:lvl1pPr>
          </a:lstStyle>
          <a:p>
            <a:pPr>
              <a:defRPr/>
            </a:pPr>
            <a:endParaRPr lang="en-US" dirty="0"/>
          </a:p>
        </p:txBody>
      </p:sp>
      <p:sp>
        <p:nvSpPr>
          <p:cNvPr id="6" name="Rectangle 11"/>
          <p:cNvSpPr>
            <a:spLocks noGrp="1" noChangeArrowheads="1"/>
          </p:cNvSpPr>
          <p:nvPr>
            <p:ph type="sldNum" sz="quarter" idx="12"/>
          </p:nvPr>
        </p:nvSpPr>
        <p:spPr/>
        <p:txBody>
          <a:bodyPr/>
          <a:lstStyle>
            <a:lvl1pPr fontAlgn="auto">
              <a:spcAft>
                <a:spcPts val="0"/>
              </a:spcAft>
              <a:defRPr/>
            </a:lvl1pPr>
          </a:lstStyle>
          <a:p>
            <a:pPr>
              <a:defRPr/>
            </a:pPr>
            <a:fld id="{DD314135-B8F7-4E90-8708-8A9D35F86EEA}" type="slidenum">
              <a:rPr lang="en-US"/>
              <a:pPr>
                <a:defRPr/>
              </a:pPr>
              <a:t>‹#›</a:t>
            </a:fld>
            <a:endParaRPr lang="en-US" dirty="0"/>
          </a:p>
        </p:txBody>
      </p:sp>
    </p:spTree>
    <p:extLst>
      <p:ext uri="{BB962C8B-B14F-4D97-AF65-F5344CB8AC3E}">
        <p14:creationId xmlns:p14="http://schemas.microsoft.com/office/powerpoint/2010/main" val="684911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258366"/>
            <a:ext cx="8472488"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7" y="1131101"/>
            <a:ext cx="3948113" cy="32932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131101"/>
            <a:ext cx="3949700" cy="32932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endParaRPr lang="en-US" dirty="0"/>
          </a:p>
        </p:txBody>
      </p:sp>
      <p:sp>
        <p:nvSpPr>
          <p:cNvPr id="6" name="Rectangle 10"/>
          <p:cNvSpPr>
            <a:spLocks noGrp="1" noChangeArrowheads="1"/>
          </p:cNvSpPr>
          <p:nvPr>
            <p:ph type="ftr" sz="quarter" idx="11"/>
          </p:nvPr>
        </p:nvSpPr>
        <p:spPr/>
        <p:txBody>
          <a:bodyPr/>
          <a:lstStyle>
            <a:lvl1pPr fontAlgn="auto">
              <a:spcAft>
                <a:spcPts val="0"/>
              </a:spcAft>
              <a:defRPr/>
            </a:lvl1pPr>
          </a:lstStyle>
          <a:p>
            <a:pPr>
              <a:defRPr/>
            </a:pPr>
            <a:endParaRPr lang="en-US" dirty="0"/>
          </a:p>
        </p:txBody>
      </p:sp>
      <p:sp>
        <p:nvSpPr>
          <p:cNvPr id="7" name="Rectangle 11"/>
          <p:cNvSpPr>
            <a:spLocks noGrp="1" noChangeArrowheads="1"/>
          </p:cNvSpPr>
          <p:nvPr>
            <p:ph type="sldNum" sz="quarter" idx="12"/>
          </p:nvPr>
        </p:nvSpPr>
        <p:spPr/>
        <p:txBody>
          <a:bodyPr/>
          <a:lstStyle>
            <a:lvl1pPr fontAlgn="auto">
              <a:spcAft>
                <a:spcPts val="0"/>
              </a:spcAft>
              <a:defRPr/>
            </a:lvl1pPr>
          </a:lstStyle>
          <a:p>
            <a:pPr>
              <a:defRPr/>
            </a:pPr>
            <a:fld id="{09B8652B-CC53-4092-AACD-91E697F19EDE}" type="slidenum">
              <a:rPr lang="en-US"/>
              <a:pPr>
                <a:defRPr/>
              </a:pPr>
              <a:t>‹#›</a:t>
            </a:fld>
            <a:endParaRPr lang="en-US" dirty="0"/>
          </a:p>
        </p:txBody>
      </p:sp>
    </p:spTree>
    <p:extLst>
      <p:ext uri="{BB962C8B-B14F-4D97-AF65-F5344CB8AC3E}">
        <p14:creationId xmlns:p14="http://schemas.microsoft.com/office/powerpoint/2010/main" val="92003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PPT template photo_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0616" y="0"/>
            <a:ext cx="4813384" cy="5143500"/>
          </a:xfrm>
          <a:prstGeom prst="rect">
            <a:avLst/>
          </a:prstGeom>
        </p:spPr>
      </p:pic>
      <p:sp>
        <p:nvSpPr>
          <p:cNvPr id="63490" name="Rectangle 1026"/>
          <p:cNvSpPr>
            <a:spLocks noGrp="1" noChangeArrowheads="1"/>
          </p:cNvSpPr>
          <p:nvPr>
            <p:ph type="ctrTitle"/>
          </p:nvPr>
        </p:nvSpPr>
        <p:spPr>
          <a:xfrm>
            <a:off x="227485" y="265787"/>
            <a:ext cx="4134369" cy="1046559"/>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60" y="1346873"/>
            <a:ext cx="4108027" cy="800319"/>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2545396"/>
            <a:ext cx="405973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endParaRPr lang="en-US" sz="1600" dirty="0" smtClean="0">
              <a:solidFill>
                <a:srgbClr val="1D2F68"/>
              </a:solidFill>
            </a:endParaRPr>
          </a:p>
          <a:p>
            <a:pPr>
              <a:buFontTx/>
              <a:buNone/>
            </a:pPr>
            <a:r>
              <a:rPr lang="en-US" sz="1600" dirty="0" smtClean="0">
                <a:solidFill>
                  <a:srgbClr val="1D2F68"/>
                </a:solidFill>
              </a:rPr>
              <a:t>By</a:t>
            </a:r>
            <a:r>
              <a:rPr lang="en-US" sz="1600" dirty="0">
                <a:solidFill>
                  <a:srgbClr val="1D2F68"/>
                </a:solidFill>
              </a:rPr>
              <a:t>:</a:t>
            </a:r>
          </a:p>
          <a:p>
            <a:pPr>
              <a:buFontTx/>
              <a:buNone/>
            </a:pPr>
            <a:endParaRPr lang="en-US" sz="1600" dirty="0" smtClean="0">
              <a:solidFill>
                <a:srgbClr val="1D2F68"/>
              </a:solidFill>
            </a:endParaRPr>
          </a:p>
          <a:p>
            <a:pPr>
              <a:buFontTx/>
              <a:buNone/>
            </a:pPr>
            <a:r>
              <a:rPr lang="en-US" sz="1600" dirty="0" smtClean="0">
                <a:solidFill>
                  <a:srgbClr val="1D2F68"/>
                </a:solidFill>
              </a:rPr>
              <a:t>Date</a:t>
            </a:r>
            <a:r>
              <a:rPr lang="en-US" sz="1600" dirty="0">
                <a:solidFill>
                  <a:srgbClr val="1D2F68"/>
                </a:solidFill>
              </a:rPr>
              <a:t>:</a:t>
            </a:r>
          </a:p>
        </p:txBody>
      </p:sp>
      <p:grpSp>
        <p:nvGrpSpPr>
          <p:cNvPr id="63544" name="Group 1080"/>
          <p:cNvGrpSpPr>
            <a:grpSpLocks/>
          </p:cNvGrpSpPr>
          <p:nvPr userDrawn="1"/>
        </p:nvGrpSpPr>
        <p:grpSpPr bwMode="auto">
          <a:xfrm>
            <a:off x="5977852" y="133327"/>
            <a:ext cx="2895600" cy="702470"/>
            <a:chOff x="3700" y="171"/>
            <a:chExt cx="1824" cy="590"/>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FFFFFF"/>
                  </a:solidFill>
                </a:rPr>
                <a:t>Federal Aviation</a:t>
              </a:r>
            </a:p>
            <a:p>
              <a:pPr>
                <a:lnSpc>
                  <a:spcPct val="85000"/>
                </a:lnSpc>
                <a:spcBef>
                  <a:spcPct val="0"/>
                </a:spcBef>
                <a:buFontTx/>
                <a:buNone/>
              </a:pPr>
              <a:r>
                <a:rPr lang="en-US" sz="1800" b="1" dirty="0">
                  <a:solidFill>
                    <a:srgbClr val="FFFFFF"/>
                  </a:solidFill>
                </a:rPr>
                <a:t>Administration</a:t>
              </a:r>
            </a:p>
          </p:txBody>
        </p:sp>
      </p:grpSp>
    </p:spTree>
    <p:extLst>
      <p:ext uri="{BB962C8B-B14F-4D97-AF65-F5344CB8AC3E}">
        <p14:creationId xmlns:p14="http://schemas.microsoft.com/office/powerpoint/2010/main" val="29007711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4686300"/>
            <a:ext cx="1672032" cy="342900"/>
          </a:xfrm>
        </p:spPr>
        <p:txBody>
          <a:bodyPr/>
          <a:lstStyle>
            <a:lvl1pPr>
              <a:defRPr>
                <a:solidFill>
                  <a:schemeClr val="bg1">
                    <a:lumMod val="75000"/>
                  </a:schemeClr>
                </a:solidFill>
              </a:defRPr>
            </a:lvl1pPr>
          </a:lstStyle>
          <a:p>
            <a:endParaRPr lang="en-US" dirty="0"/>
          </a:p>
        </p:txBody>
      </p:sp>
      <p:sp>
        <p:nvSpPr>
          <p:cNvPr id="5" name="Footer Placeholder 4"/>
          <p:cNvSpPr>
            <a:spLocks noGrp="1"/>
          </p:cNvSpPr>
          <p:nvPr>
            <p:ph type="ftr" sz="quarter" idx="11"/>
          </p:nvPr>
        </p:nvSpPr>
        <p:spPr>
          <a:xfrm>
            <a:off x="2196798" y="4686300"/>
            <a:ext cx="2895600" cy="342900"/>
          </a:xfrm>
        </p:spPr>
        <p:txBody>
          <a:bodyPr/>
          <a:lstStyle>
            <a:lvl1pPr>
              <a:defRPr>
                <a:solidFill>
                  <a:schemeClr val="bg1">
                    <a:lumMod val="75000"/>
                  </a:schemeClr>
                </a:solidFill>
              </a:defRPr>
            </a:lvl1pPr>
          </a:lstStyle>
          <a:p>
            <a:endParaRPr lang="en-US" dirty="0"/>
          </a:p>
        </p:txBody>
      </p:sp>
      <p:sp>
        <p:nvSpPr>
          <p:cNvPr id="6" name="Slide Number Placeholder 5"/>
          <p:cNvSpPr>
            <a:spLocks noGrp="1"/>
          </p:cNvSpPr>
          <p:nvPr>
            <p:ph type="sldNum" sz="quarter" idx="12"/>
          </p:nvPr>
        </p:nvSpPr>
        <p:spPr>
          <a:xfrm>
            <a:off x="6834188" y="4686300"/>
            <a:ext cx="1707316" cy="342900"/>
          </a:xfrm>
        </p:spPr>
        <p:txBody>
          <a:bodyPr/>
          <a:lstStyle>
            <a:lvl1pPr>
              <a:defRPr/>
            </a:lvl1pPr>
          </a:lstStyle>
          <a:p>
            <a:fld id="{78D3ABA1-EA94-43C0-B992-7CBCC31144F1}" type="slidenum">
              <a:rPr lang="en-US"/>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509463" y="4686300"/>
            <a:ext cx="173736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8" name="Rectangle 10"/>
          <p:cNvSpPr>
            <a:spLocks noGrp="1" noChangeArrowheads="1"/>
          </p:cNvSpPr>
          <p:nvPr>
            <p:ph type="ftr" sz="quarter" idx="3"/>
          </p:nvPr>
        </p:nvSpPr>
        <p:spPr bwMode="auto">
          <a:xfrm>
            <a:off x="2314356"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9" name="Rectangle 11"/>
          <p:cNvSpPr>
            <a:spLocks noGrp="1" noChangeArrowheads="1"/>
          </p:cNvSpPr>
          <p:nvPr>
            <p:ph type="sldNum" sz="quarter" idx="4"/>
          </p:nvPr>
        </p:nvSpPr>
        <p:spPr bwMode="auto">
          <a:xfrm>
            <a:off x="7454906" y="4686300"/>
            <a:ext cx="110126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420568322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7" y="1131098"/>
            <a:ext cx="3948113" cy="32932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131098"/>
            <a:ext cx="3949700" cy="32932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6925347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90882575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05608057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72887627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Aircraft taking off with clouds in the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0616" y="0"/>
            <a:ext cx="4813384" cy="5143500"/>
          </a:xfrm>
          <a:prstGeom prst="rect">
            <a:avLst/>
          </a:prstGeom>
        </p:spPr>
      </p:pic>
      <p:sp>
        <p:nvSpPr>
          <p:cNvPr id="63490" name="Rectangle 1026"/>
          <p:cNvSpPr>
            <a:spLocks noGrp="1" noChangeArrowheads="1"/>
          </p:cNvSpPr>
          <p:nvPr>
            <p:ph type="ctrTitle"/>
          </p:nvPr>
        </p:nvSpPr>
        <p:spPr>
          <a:xfrm>
            <a:off x="227477" y="265785"/>
            <a:ext cx="4134369" cy="1046559"/>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2" y="1346873"/>
            <a:ext cx="4108027" cy="800319"/>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2545396"/>
            <a:ext cx="405973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endParaRPr lang="en-US" sz="1600" dirty="0" smtClean="0">
              <a:solidFill>
                <a:srgbClr val="1D2F68"/>
              </a:solidFill>
            </a:endParaRPr>
          </a:p>
          <a:p>
            <a:pPr>
              <a:buFontTx/>
              <a:buNone/>
            </a:pPr>
            <a:r>
              <a:rPr lang="en-US" sz="1600" dirty="0" smtClean="0">
                <a:solidFill>
                  <a:srgbClr val="1D2F68"/>
                </a:solidFill>
              </a:rPr>
              <a:t>By</a:t>
            </a:r>
            <a:r>
              <a:rPr lang="en-US" sz="1600" dirty="0">
                <a:solidFill>
                  <a:srgbClr val="1D2F68"/>
                </a:solidFill>
              </a:rPr>
              <a:t>:</a:t>
            </a:r>
          </a:p>
          <a:p>
            <a:pPr>
              <a:buFontTx/>
              <a:buNone/>
            </a:pPr>
            <a:endParaRPr lang="en-US" sz="1600" dirty="0" smtClean="0">
              <a:solidFill>
                <a:srgbClr val="1D2F68"/>
              </a:solidFill>
            </a:endParaRPr>
          </a:p>
          <a:p>
            <a:pPr>
              <a:buFontTx/>
              <a:buNone/>
            </a:pPr>
            <a:r>
              <a:rPr lang="en-US" sz="1600" dirty="0" smtClean="0">
                <a:solidFill>
                  <a:srgbClr val="1D2F68"/>
                </a:solidFill>
              </a:rPr>
              <a:t>Date</a:t>
            </a:r>
            <a:r>
              <a:rPr lang="en-US" sz="1600" dirty="0">
                <a:solidFill>
                  <a:srgbClr val="1D2F68"/>
                </a:solidFill>
              </a:rPr>
              <a:t>:</a:t>
            </a:r>
          </a:p>
        </p:txBody>
      </p:sp>
      <p:grpSp>
        <p:nvGrpSpPr>
          <p:cNvPr id="63544" name="Group 1080"/>
          <p:cNvGrpSpPr>
            <a:grpSpLocks/>
          </p:cNvGrpSpPr>
          <p:nvPr userDrawn="1"/>
        </p:nvGrpSpPr>
        <p:grpSpPr bwMode="auto">
          <a:xfrm>
            <a:off x="6033415" y="180950"/>
            <a:ext cx="2840038" cy="682230"/>
            <a:chOff x="3735" y="211"/>
            <a:chExt cx="1789" cy="573"/>
          </a:xfrm>
        </p:grpSpPr>
        <p:pic>
          <p:nvPicPr>
            <p:cNvPr id="63543" name="Picture 1079" descr="Federal Aviation Administration log"/>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35" y="211"/>
              <a:ext cx="478"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FFFFFF"/>
                  </a:solidFill>
                </a:rPr>
                <a:t>Federal Aviation</a:t>
              </a:r>
            </a:p>
            <a:p>
              <a:pPr>
                <a:lnSpc>
                  <a:spcPct val="85000"/>
                </a:lnSpc>
                <a:spcBef>
                  <a:spcPct val="0"/>
                </a:spcBef>
                <a:buFontTx/>
                <a:buNone/>
              </a:pPr>
              <a:r>
                <a:rPr lang="en-US" sz="1800" b="1" dirty="0">
                  <a:solidFill>
                    <a:srgbClr val="FFFFFF"/>
                  </a:solidFill>
                </a:rPr>
                <a:t>Administration</a:t>
              </a:r>
            </a:p>
          </p:txBody>
        </p:sp>
      </p:grpSp>
    </p:spTree>
    <p:extLst>
      <p:ext uri="{BB962C8B-B14F-4D97-AF65-F5344CB8AC3E}">
        <p14:creationId xmlns:p14="http://schemas.microsoft.com/office/powerpoint/2010/main" val="426478403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509463" y="4686300"/>
            <a:ext cx="173736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8" name="Rectangle 10"/>
          <p:cNvSpPr>
            <a:spLocks noGrp="1" noChangeArrowheads="1"/>
          </p:cNvSpPr>
          <p:nvPr>
            <p:ph type="ftr" sz="quarter" idx="3"/>
          </p:nvPr>
        </p:nvSpPr>
        <p:spPr bwMode="auto">
          <a:xfrm>
            <a:off x="2314356"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9" name="Rectangle 11"/>
          <p:cNvSpPr>
            <a:spLocks noGrp="1" noChangeArrowheads="1"/>
          </p:cNvSpPr>
          <p:nvPr>
            <p:ph type="sldNum" sz="quarter" idx="4"/>
          </p:nvPr>
        </p:nvSpPr>
        <p:spPr bwMode="auto">
          <a:xfrm>
            <a:off x="7454900" y="4686300"/>
            <a:ext cx="110126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38169330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1" y="1131094"/>
            <a:ext cx="3948113" cy="32932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131094"/>
            <a:ext cx="3949700" cy="32932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46292816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42121548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6180523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7" y="1131103"/>
            <a:ext cx="3948113" cy="32932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131103"/>
            <a:ext cx="3949700" cy="32932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8216954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12"/>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90" y="0"/>
            <a:ext cx="3552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51"/>
          <p:cNvSpPr txBox="1">
            <a:spLocks noChangeArrowheads="1"/>
          </p:cNvSpPr>
          <p:nvPr userDrawn="1"/>
        </p:nvSpPr>
        <p:spPr bwMode="auto">
          <a:xfrm>
            <a:off x="427041" y="3373042"/>
            <a:ext cx="48228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buFontTx/>
              <a:buNone/>
              <a:defRPr/>
            </a:pPr>
            <a:r>
              <a:rPr lang="en-US" sz="1600" dirty="0">
                <a:solidFill>
                  <a:srgbClr val="FFFFFF"/>
                </a:solidFill>
                <a:cs typeface="Arial" charset="0"/>
              </a:rPr>
              <a:t>Presented to</a:t>
            </a:r>
            <a:r>
              <a:rPr lang="en-US" sz="1600" dirty="0" smtClean="0">
                <a:solidFill>
                  <a:srgbClr val="FFFFFF"/>
                </a:solidFill>
                <a:cs typeface="Arial" charset="0"/>
              </a:rPr>
              <a:t>:</a:t>
            </a:r>
            <a:endParaRPr lang="en-US" sz="1600" dirty="0">
              <a:solidFill>
                <a:srgbClr val="FFFFFF"/>
              </a:solidFill>
              <a:cs typeface="Arial" charset="0"/>
            </a:endParaRPr>
          </a:p>
          <a:p>
            <a:pPr eaLnBrk="1" hangingPunct="1">
              <a:buFontTx/>
              <a:buNone/>
              <a:defRPr/>
            </a:pPr>
            <a:r>
              <a:rPr lang="en-US" sz="1600" dirty="0">
                <a:solidFill>
                  <a:srgbClr val="FFFFFF"/>
                </a:solidFill>
                <a:cs typeface="Arial" charset="0"/>
              </a:rPr>
              <a:t>By</a:t>
            </a:r>
            <a:r>
              <a:rPr lang="en-US" sz="1600" dirty="0" smtClean="0">
                <a:solidFill>
                  <a:srgbClr val="FFFFFF"/>
                </a:solidFill>
                <a:cs typeface="Arial" charset="0"/>
              </a:rPr>
              <a:t>:</a:t>
            </a:r>
            <a:endParaRPr lang="en-US" sz="1600" dirty="0">
              <a:solidFill>
                <a:srgbClr val="FFFFFF"/>
              </a:solidFill>
              <a:cs typeface="Arial" charset="0"/>
            </a:endParaRPr>
          </a:p>
          <a:p>
            <a:pPr eaLnBrk="1" hangingPunct="1">
              <a:buFontTx/>
              <a:buNone/>
              <a:defRPr/>
            </a:pPr>
            <a:r>
              <a:rPr lang="en-US" sz="1600" dirty="0">
                <a:solidFill>
                  <a:srgbClr val="FFFFFF"/>
                </a:solidFill>
                <a:cs typeface="Arial" charset="0"/>
              </a:rPr>
              <a:t>Date</a:t>
            </a:r>
            <a:r>
              <a:rPr lang="en-US" sz="1600" dirty="0" smtClean="0">
                <a:solidFill>
                  <a:srgbClr val="FFFFFF"/>
                </a:solidFill>
                <a:cs typeface="Arial" charset="0"/>
              </a:rPr>
              <a:t>:</a:t>
            </a:r>
            <a:endParaRPr lang="en-US" sz="1600" dirty="0">
              <a:solidFill>
                <a:srgbClr val="FFFFFF"/>
              </a:solidFill>
              <a:cs typeface="Arial" charset="0"/>
            </a:endParaRPr>
          </a:p>
        </p:txBody>
      </p:sp>
      <p:grpSp>
        <p:nvGrpSpPr>
          <p:cNvPr id="6" name="Group 1080"/>
          <p:cNvGrpSpPr>
            <a:grpSpLocks/>
          </p:cNvGrpSpPr>
          <p:nvPr userDrawn="1"/>
        </p:nvGrpSpPr>
        <p:grpSpPr bwMode="auto">
          <a:xfrm>
            <a:off x="5873750" y="202407"/>
            <a:ext cx="2895600" cy="703660"/>
            <a:chOff x="3700" y="170"/>
            <a:chExt cx="1824" cy="591"/>
          </a:xfrm>
        </p:grpSpPr>
        <p:pic>
          <p:nvPicPr>
            <p:cNvPr id="7" name="Picture 1079" descr="NEW FAA LOGO"/>
            <p:cNvPicPr>
              <a:picLocks noChangeAspect="1" noChangeArrowheads="1"/>
            </p:cNvPicPr>
            <p:nvPr userDrawn="1"/>
          </p:nvPicPr>
          <p:blipFill>
            <a:blip r:embed="rId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1"/>
            <p:cNvSpPr txBox="1">
              <a:spLocks noChangeArrowheads="1"/>
            </p:cNvSpPr>
            <p:nvPr userDrawn="1"/>
          </p:nvSpPr>
          <p:spPr bwMode="ltGray">
            <a:xfrm>
              <a:off x="4288" y="288"/>
              <a:ext cx="1236" cy="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lnSpc>
                  <a:spcPct val="85000"/>
                </a:lnSpc>
                <a:spcBef>
                  <a:spcPct val="0"/>
                </a:spcBef>
                <a:buFontTx/>
                <a:buNone/>
                <a:defRPr/>
              </a:pPr>
              <a:r>
                <a:rPr lang="en-US" sz="1800" b="1" dirty="0">
                  <a:solidFill>
                    <a:srgbClr val="FFFFFF"/>
                  </a:solidFill>
                  <a:cs typeface="Arial" charset="0"/>
                </a:rPr>
                <a:t>Federal Aviation</a:t>
              </a:r>
            </a:p>
            <a:p>
              <a:pPr eaLnBrk="1" hangingPunct="1">
                <a:lnSpc>
                  <a:spcPct val="85000"/>
                </a:lnSpc>
                <a:spcBef>
                  <a:spcPct val="0"/>
                </a:spcBef>
                <a:buFontTx/>
                <a:buNone/>
                <a:defRPr/>
              </a:pPr>
              <a:r>
                <a:rPr lang="en-US" sz="1800" b="1" dirty="0">
                  <a:solidFill>
                    <a:srgbClr val="FFFFFF"/>
                  </a:solidFill>
                  <a:cs typeface="Arial" charset="0"/>
                </a:rPr>
                <a:t>Administration</a:t>
              </a:r>
            </a:p>
          </p:txBody>
        </p:sp>
      </p:grpSp>
      <p:sp>
        <p:nvSpPr>
          <p:cNvPr id="63490" name="Rectangle 1026"/>
          <p:cNvSpPr>
            <a:spLocks noGrp="1" noChangeArrowheads="1"/>
          </p:cNvSpPr>
          <p:nvPr>
            <p:ph type="ctrTitle"/>
          </p:nvPr>
        </p:nvSpPr>
        <p:spPr>
          <a:xfrm>
            <a:off x="446088" y="234554"/>
            <a:ext cx="4983162" cy="1046559"/>
          </a:xfrm>
        </p:spPr>
        <p:txBody>
          <a:bodyPr anchor="t"/>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315641"/>
            <a:ext cx="4951412" cy="131445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597423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0290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p:txBody>
          <a:bodyPr/>
          <a:lstStyle>
            <a:lvl1pPr fontAlgn="auto">
              <a:spcAft>
                <a:spcPts val="0"/>
              </a:spcAft>
              <a:defRPr/>
            </a:lvl1pPr>
          </a:lstStyle>
          <a:p>
            <a:pPr>
              <a:defRPr/>
            </a:pPr>
            <a:endParaRPr lang="en-US" dirty="0"/>
          </a:p>
        </p:txBody>
      </p:sp>
      <p:sp>
        <p:nvSpPr>
          <p:cNvPr id="5" name="Rectangle 10"/>
          <p:cNvSpPr>
            <a:spLocks noGrp="1" noChangeArrowheads="1"/>
          </p:cNvSpPr>
          <p:nvPr>
            <p:ph type="ftr" sz="quarter" idx="11"/>
          </p:nvPr>
        </p:nvSpPr>
        <p:spPr/>
        <p:txBody>
          <a:bodyPr/>
          <a:lstStyle>
            <a:lvl1pPr fontAlgn="auto">
              <a:spcAft>
                <a:spcPts val="0"/>
              </a:spcAft>
              <a:defRPr/>
            </a:lvl1pPr>
          </a:lstStyle>
          <a:p>
            <a:pPr>
              <a:defRPr/>
            </a:pPr>
            <a:endParaRPr lang="en-US" dirty="0"/>
          </a:p>
        </p:txBody>
      </p:sp>
      <p:sp>
        <p:nvSpPr>
          <p:cNvPr id="6" name="Rectangle 11"/>
          <p:cNvSpPr>
            <a:spLocks noGrp="1" noChangeArrowheads="1"/>
          </p:cNvSpPr>
          <p:nvPr>
            <p:ph type="sldNum" sz="quarter" idx="12"/>
          </p:nvPr>
        </p:nvSpPr>
        <p:spPr/>
        <p:txBody>
          <a:bodyPr/>
          <a:lstStyle>
            <a:lvl1pPr fontAlgn="auto">
              <a:spcAft>
                <a:spcPts val="0"/>
              </a:spcAft>
              <a:defRPr/>
            </a:lvl1pPr>
          </a:lstStyle>
          <a:p>
            <a:pPr>
              <a:defRPr/>
            </a:pPr>
            <a:fld id="{94B0F958-5B68-4B79-A4D6-570EE9C530A3}" type="slidenum">
              <a:rPr lang="en-US"/>
              <a:pPr>
                <a:defRPr/>
              </a:pPr>
              <a:t>‹#›</a:t>
            </a:fld>
            <a:endParaRPr lang="en-US" dirty="0"/>
          </a:p>
        </p:txBody>
      </p:sp>
    </p:spTree>
    <p:extLst>
      <p:ext uri="{BB962C8B-B14F-4D97-AF65-F5344CB8AC3E}">
        <p14:creationId xmlns:p14="http://schemas.microsoft.com/office/powerpoint/2010/main" val="2823967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3.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slideLayout" Target="../slideLayouts/slideLayout27.xml"/><Relationship Id="rId7"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4526766"/>
            <a:ext cx="9144000" cy="611981"/>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27" name="Rectangle 7"/>
          <p:cNvSpPr>
            <a:spLocks noGrp="1" noChangeArrowheads="1"/>
          </p:cNvSpPr>
          <p:nvPr>
            <p:ph type="title"/>
          </p:nvPr>
        </p:nvSpPr>
        <p:spPr bwMode="auto">
          <a:xfrm>
            <a:off x="428625" y="258366"/>
            <a:ext cx="847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19" y="1131103"/>
            <a:ext cx="8050213" cy="329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4686300"/>
            <a:ext cx="173736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6969125" y="4686300"/>
            <a:ext cx="158704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
        <p:nvSpPr>
          <p:cNvPr id="56349" name="Text Box 29" hidden="1"/>
          <p:cNvSpPr txBox="1">
            <a:spLocks noChangeArrowheads="1"/>
          </p:cNvSpPr>
          <p:nvPr userDrawn="1"/>
        </p:nvSpPr>
        <p:spPr bwMode="auto">
          <a:xfrm>
            <a:off x="449266" y="4654163"/>
            <a:ext cx="47847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4788703"/>
            <a:ext cx="37401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2" name="Picture 1" descr="Federal Aviation Administration logo and signature"/>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238754" y="4587400"/>
            <a:ext cx="1587500" cy="55610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4526766"/>
            <a:ext cx="9144000" cy="611981"/>
          </a:xfrm>
          <a:prstGeom prst="rect">
            <a:avLst/>
          </a:prstGeom>
          <a:noFill/>
          <a:ln w="9525">
            <a:noFill/>
            <a:miter lim="800000"/>
            <a:headEnd/>
            <a:tailEnd/>
          </a:ln>
          <a:effectLst/>
          <a:extLst/>
        </p:spPr>
        <p:txBody>
          <a:bodyPr wrap="none" anchor="ctr"/>
          <a:lstStyle/>
          <a:p>
            <a:endParaRPr lang="en-US" dirty="0"/>
          </a:p>
        </p:txBody>
      </p:sp>
      <p:sp>
        <p:nvSpPr>
          <p:cNvPr id="56327" name="Rectangle 7"/>
          <p:cNvSpPr>
            <a:spLocks noGrp="1" noChangeArrowheads="1"/>
          </p:cNvSpPr>
          <p:nvPr>
            <p:ph type="title"/>
          </p:nvPr>
        </p:nvSpPr>
        <p:spPr bwMode="auto">
          <a:xfrm>
            <a:off x="428625" y="258366"/>
            <a:ext cx="847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19" y="1131103"/>
            <a:ext cx="8050213" cy="329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4686300"/>
            <a:ext cx="173736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accent6"/>
                </a:solidFill>
                <a:latin typeface="Times New Roman" pitchFamily="18" charset="0"/>
              </a:defRPr>
            </a:lvl1pPr>
          </a:lstStyle>
          <a:p>
            <a:endParaRPr lang="en-US" dirty="0"/>
          </a:p>
        </p:txBody>
      </p:sp>
      <p:sp>
        <p:nvSpPr>
          <p:cNvPr id="56330" name="Rectangle 10"/>
          <p:cNvSpPr>
            <a:spLocks noGrp="1" noChangeArrowheads="1"/>
          </p:cNvSpPr>
          <p:nvPr>
            <p:ph type="ftr" sz="quarter" idx="3"/>
          </p:nvPr>
        </p:nvSpPr>
        <p:spPr bwMode="auto">
          <a:xfrm>
            <a:off x="2314356"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accent6"/>
                </a:solidFill>
                <a:latin typeface="Times New Roman" pitchFamily="18" charset="0"/>
              </a:defRPr>
            </a:lvl1pPr>
          </a:lstStyle>
          <a:p>
            <a:endParaRPr lang="en-US" dirty="0"/>
          </a:p>
        </p:txBody>
      </p:sp>
      <p:sp>
        <p:nvSpPr>
          <p:cNvPr id="56331" name="Rectangle 11"/>
          <p:cNvSpPr>
            <a:spLocks noGrp="1" noChangeArrowheads="1"/>
          </p:cNvSpPr>
          <p:nvPr>
            <p:ph type="sldNum" sz="quarter" idx="4"/>
          </p:nvPr>
        </p:nvSpPr>
        <p:spPr bwMode="auto">
          <a:xfrm>
            <a:off x="6834195" y="4686300"/>
            <a:ext cx="1721977"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accent6"/>
                </a:solidFill>
                <a:latin typeface="Times New Roman" pitchFamily="18" charset="0"/>
              </a:defRPr>
            </a:lvl1pPr>
          </a:lstStyle>
          <a:p>
            <a:fld id="{74438B1A-AF1B-4C8B-993E-1BADE62A2451}" type="slidenum">
              <a:rPr lang="en-US" smtClean="0"/>
              <a:pPr/>
              <a:t>‹#›</a:t>
            </a:fld>
            <a:endParaRPr lang="en-US" dirty="0"/>
          </a:p>
        </p:txBody>
      </p:sp>
      <p:sp>
        <p:nvSpPr>
          <p:cNvPr id="56349" name="Text Box 29" hidden="1"/>
          <p:cNvSpPr txBox="1">
            <a:spLocks noChangeArrowheads="1"/>
          </p:cNvSpPr>
          <p:nvPr userDrawn="1"/>
        </p:nvSpPr>
        <p:spPr bwMode="auto">
          <a:xfrm>
            <a:off x="449266" y="4654163"/>
            <a:ext cx="47847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4788703"/>
            <a:ext cx="37401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4" name="Picture 13" descr="FAA logo&amp;text_white_d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38754" y="4587400"/>
            <a:ext cx="1587500" cy="556100"/>
          </a:xfrm>
          <a:prstGeom prst="rect">
            <a:avLst/>
          </a:prstGeom>
        </p:spPr>
      </p:pic>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258366"/>
            <a:ext cx="847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Select to edit master title</a:t>
            </a:r>
          </a:p>
        </p:txBody>
      </p:sp>
      <p:sp>
        <p:nvSpPr>
          <p:cNvPr id="1027" name="Rectangle 8"/>
          <p:cNvSpPr>
            <a:spLocks noGrp="1" noChangeArrowheads="1"/>
          </p:cNvSpPr>
          <p:nvPr>
            <p:ph type="body" idx="1"/>
          </p:nvPr>
        </p:nvSpPr>
        <p:spPr bwMode="auto">
          <a:xfrm>
            <a:off x="495315" y="1131101"/>
            <a:ext cx="8050213" cy="329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329" name="Rectangle 9"/>
          <p:cNvSpPr>
            <a:spLocks noGrp="1" noChangeArrowheads="1"/>
          </p:cNvSpPr>
          <p:nvPr>
            <p:ph type="dt" sz="half" idx="2"/>
          </p:nvPr>
        </p:nvSpPr>
        <p:spPr bwMode="auto">
          <a:xfrm>
            <a:off x="685800" y="4686300"/>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rgbClr val="000000"/>
                </a:solidFill>
                <a:latin typeface="Times New Roman" pitchFamily="18" charset="0"/>
                <a:cs typeface="+mn-cs"/>
              </a:defRPr>
            </a:lvl1pPr>
          </a:lstStyle>
          <a:p>
            <a:pPr>
              <a:defRPr/>
            </a:pPr>
            <a:endParaRPr lang="en-US" dirty="0"/>
          </a:p>
        </p:txBody>
      </p:sp>
      <p:sp>
        <p:nvSpPr>
          <p:cNvPr id="56330" name="Rectangle 10"/>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cs typeface="+mn-cs"/>
              </a:defRPr>
            </a:lvl1pPr>
          </a:lstStyle>
          <a:p>
            <a:pPr>
              <a:defRPr/>
            </a:pPr>
            <a:endParaRPr lang="en-US" dirty="0"/>
          </a:p>
        </p:txBody>
      </p:sp>
      <p:sp>
        <p:nvSpPr>
          <p:cNvPr id="56331" name="Rectangle 11"/>
          <p:cNvSpPr>
            <a:spLocks noGrp="1" noChangeArrowheads="1"/>
          </p:cNvSpPr>
          <p:nvPr>
            <p:ph type="sldNum" sz="quarter" idx="4"/>
          </p:nvPr>
        </p:nvSpPr>
        <p:spPr bwMode="auto">
          <a:xfrm>
            <a:off x="6553200" y="4686300"/>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solidFill>
                <a:latin typeface="Times New Roman" pitchFamily="18" charset="0"/>
                <a:cs typeface="+mn-cs"/>
              </a:defRPr>
            </a:lvl1pPr>
          </a:lstStyle>
          <a:p>
            <a:pPr>
              <a:defRPr/>
            </a:pPr>
            <a:fld id="{BF373FD8-025D-41D6-B2D3-71F6A7A97082}" type="slidenum">
              <a:rPr lang="en-US"/>
              <a:pPr>
                <a:defRPr/>
              </a:pPr>
              <a:t>‹#›</a:t>
            </a:fld>
            <a:endParaRPr lang="en-US" dirty="0"/>
          </a:p>
        </p:txBody>
      </p:sp>
      <p:sp>
        <p:nvSpPr>
          <p:cNvPr id="1031" name="Rectangle 12"/>
          <p:cNvSpPr>
            <a:spLocks noChangeArrowheads="1"/>
          </p:cNvSpPr>
          <p:nvPr/>
        </p:nvSpPr>
        <p:spPr bwMode="auto">
          <a:xfrm>
            <a:off x="0" y="4526764"/>
            <a:ext cx="9144000" cy="611981"/>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en-US" altLang="en-US" dirty="0" smtClean="0">
              <a:solidFill>
                <a:srgbClr val="000000"/>
              </a:solidFill>
              <a:cs typeface="Arial" charset="0"/>
            </a:endParaRPr>
          </a:p>
        </p:txBody>
      </p:sp>
      <p:sp>
        <p:nvSpPr>
          <p:cNvPr id="1032" name="Rectangle 17"/>
          <p:cNvSpPr>
            <a:spLocks noChangeArrowheads="1"/>
          </p:cNvSpPr>
          <p:nvPr/>
        </p:nvSpPr>
        <p:spPr bwMode="auto">
          <a:xfrm>
            <a:off x="6940550" y="4729163"/>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spcBef>
                <a:spcPct val="0"/>
              </a:spcBef>
              <a:buFontTx/>
              <a:buNone/>
              <a:defRPr/>
            </a:pPr>
            <a:fld id="{19FF0BB3-4769-4A4C-ACDF-13D69DECF9DE}" type="slidenum">
              <a:rPr lang="en-US" altLang="en-US" sz="1200" b="1" smtClean="0">
                <a:solidFill>
                  <a:srgbClr val="FFFFFF"/>
                </a:solidFill>
                <a:cs typeface="Arial" charset="0"/>
              </a:rPr>
              <a:pPr algn="r">
                <a:spcBef>
                  <a:spcPct val="0"/>
                </a:spcBef>
                <a:buFontTx/>
                <a:buNone/>
                <a:defRPr/>
              </a:pPr>
              <a:t>‹#›</a:t>
            </a:fld>
            <a:endParaRPr lang="en-US" altLang="en-US" sz="1200" b="1" dirty="0" smtClean="0">
              <a:solidFill>
                <a:srgbClr val="FFFFFF"/>
              </a:solidFill>
              <a:cs typeface="Arial" charset="0"/>
            </a:endParaRPr>
          </a:p>
        </p:txBody>
      </p:sp>
      <p:grpSp>
        <p:nvGrpSpPr>
          <p:cNvPr id="1033" name="Group 25"/>
          <p:cNvGrpSpPr>
            <a:grpSpLocks/>
          </p:cNvGrpSpPr>
          <p:nvPr userDrawn="1"/>
        </p:nvGrpSpPr>
        <p:grpSpPr bwMode="auto">
          <a:xfrm>
            <a:off x="5708655" y="4593451"/>
            <a:ext cx="2047875" cy="511969"/>
            <a:chOff x="3596" y="3858"/>
            <a:chExt cx="1290" cy="430"/>
          </a:xfrm>
        </p:grpSpPr>
        <p:pic>
          <p:nvPicPr>
            <p:cNvPr id="1036" name="Picture 26" descr="NEW FAA LOGO"/>
            <p:cNvPicPr>
              <a:picLocks noChangeAspect="1" noChangeArrowheads="1"/>
            </p:cNvPicPr>
            <p:nvPr userDrawn="1"/>
          </p:nvPicPr>
          <p:blipFill>
            <a:blip r:embed="rId14"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27"/>
            <p:cNvSpPr txBox="1">
              <a:spLocks noChangeArrowheads="1"/>
            </p:cNvSpPr>
            <p:nvPr userDrawn="1"/>
          </p:nvSpPr>
          <p:spPr bwMode="auto">
            <a:xfrm>
              <a:off x="4023" y="3947"/>
              <a:ext cx="863" cy="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lnSpc>
                  <a:spcPct val="85000"/>
                </a:lnSpc>
                <a:spcBef>
                  <a:spcPct val="0"/>
                </a:spcBef>
                <a:buFontTx/>
                <a:buNone/>
                <a:defRPr/>
              </a:pPr>
              <a:r>
                <a:rPr lang="en-US" sz="1200" b="1" dirty="0">
                  <a:solidFill>
                    <a:srgbClr val="FFFFFF"/>
                  </a:solidFill>
                  <a:cs typeface="Arial" charset="0"/>
                </a:rPr>
                <a:t>Federal Aviation</a:t>
              </a:r>
            </a:p>
            <a:p>
              <a:pPr eaLnBrk="1" hangingPunct="1">
                <a:lnSpc>
                  <a:spcPct val="85000"/>
                </a:lnSpc>
                <a:spcBef>
                  <a:spcPct val="0"/>
                </a:spcBef>
                <a:buFontTx/>
                <a:buNone/>
                <a:defRPr/>
              </a:pPr>
              <a:r>
                <a:rPr lang="en-US" sz="1200" b="1" dirty="0">
                  <a:solidFill>
                    <a:srgbClr val="FFFFFF"/>
                  </a:solidFill>
                  <a:cs typeface="Arial" charset="0"/>
                </a:rPr>
                <a:t>Administration</a:t>
              </a:r>
            </a:p>
          </p:txBody>
        </p:sp>
      </p:grpSp>
      <p:sp>
        <p:nvSpPr>
          <p:cNvPr id="1034" name="Text Box 29"/>
          <p:cNvSpPr txBox="1">
            <a:spLocks noChangeArrowheads="1"/>
          </p:cNvSpPr>
          <p:nvPr userDrawn="1"/>
        </p:nvSpPr>
        <p:spPr bwMode="auto">
          <a:xfrm>
            <a:off x="449266" y="4654161"/>
            <a:ext cx="47847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buFontTx/>
              <a:buNone/>
              <a:defRPr/>
            </a:pPr>
            <a:endParaRPr lang="en-US" sz="1200" dirty="0">
              <a:solidFill>
                <a:srgbClr val="C0C0C0"/>
              </a:solidFill>
              <a:cs typeface="Arial" charset="0"/>
            </a:endParaRPr>
          </a:p>
        </p:txBody>
      </p:sp>
    </p:spTree>
    <p:extLst>
      <p:ext uri="{BB962C8B-B14F-4D97-AF65-F5344CB8AC3E}">
        <p14:creationId xmlns:p14="http://schemas.microsoft.com/office/powerpoint/2010/main" val="26948443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itchFamily="34" charset="0"/>
        </a:defRPr>
      </a:lvl2pPr>
      <a:lvl3pPr algn="l" rtl="0" eaLnBrk="0" fontAlgn="base" hangingPunct="0">
        <a:spcBef>
          <a:spcPct val="0"/>
        </a:spcBef>
        <a:spcAft>
          <a:spcPct val="0"/>
        </a:spcAft>
        <a:defRPr sz="4000" b="1">
          <a:solidFill>
            <a:srgbClr val="1D2F68"/>
          </a:solidFill>
          <a:latin typeface="Arial" pitchFamily="34" charset="0"/>
        </a:defRPr>
      </a:lvl3pPr>
      <a:lvl4pPr algn="l" rtl="0" eaLnBrk="0" fontAlgn="base" hangingPunct="0">
        <a:spcBef>
          <a:spcPct val="0"/>
        </a:spcBef>
        <a:spcAft>
          <a:spcPct val="0"/>
        </a:spcAft>
        <a:defRPr sz="4000" b="1">
          <a:solidFill>
            <a:srgbClr val="1D2F68"/>
          </a:solidFill>
          <a:latin typeface="Arial" pitchFamily="34" charset="0"/>
        </a:defRPr>
      </a:lvl4pPr>
      <a:lvl5pPr algn="l" rtl="0" eaLnBrk="0" fontAlgn="base" hangingPunct="0">
        <a:spcBef>
          <a:spcPct val="0"/>
        </a:spcBef>
        <a:spcAft>
          <a:spcPct val="0"/>
        </a:spcAft>
        <a:defRPr sz="4000" b="1">
          <a:solidFill>
            <a:srgbClr val="1D2F68"/>
          </a:solidFill>
          <a:latin typeface="Arial" pitchFamily="34" charset="0"/>
        </a:defRPr>
      </a:lvl5pPr>
      <a:lvl6pPr marL="457200" algn="l" rtl="0" fontAlgn="base">
        <a:spcBef>
          <a:spcPct val="0"/>
        </a:spcBef>
        <a:spcAft>
          <a:spcPct val="0"/>
        </a:spcAft>
        <a:defRPr sz="4000" b="1">
          <a:solidFill>
            <a:srgbClr val="1D2F68"/>
          </a:solidFill>
          <a:latin typeface="Arial" pitchFamily="34" charset="0"/>
        </a:defRPr>
      </a:lvl6pPr>
      <a:lvl7pPr marL="914400" algn="l" rtl="0" fontAlgn="base">
        <a:spcBef>
          <a:spcPct val="0"/>
        </a:spcBef>
        <a:spcAft>
          <a:spcPct val="0"/>
        </a:spcAft>
        <a:defRPr sz="4000" b="1">
          <a:solidFill>
            <a:srgbClr val="1D2F68"/>
          </a:solidFill>
          <a:latin typeface="Arial" pitchFamily="34" charset="0"/>
        </a:defRPr>
      </a:lvl7pPr>
      <a:lvl8pPr marL="1371600" algn="l" rtl="0" fontAlgn="base">
        <a:spcBef>
          <a:spcPct val="0"/>
        </a:spcBef>
        <a:spcAft>
          <a:spcPct val="0"/>
        </a:spcAft>
        <a:defRPr sz="4000" b="1">
          <a:solidFill>
            <a:srgbClr val="1D2F68"/>
          </a:solidFill>
          <a:latin typeface="Arial" pitchFamily="34" charset="0"/>
        </a:defRPr>
      </a:lvl8pPr>
      <a:lvl9pPr marL="1828800" algn="l" rtl="0" fontAlgn="base">
        <a:spcBef>
          <a:spcPct val="0"/>
        </a:spcBef>
        <a:spcAft>
          <a:spcPct val="0"/>
        </a:spcAft>
        <a:defRPr sz="4000" b="1">
          <a:solidFill>
            <a:srgbClr val="1D2F68"/>
          </a:solidFill>
          <a:latin typeface="Arial" pitchFamily="34"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4526761"/>
            <a:ext cx="9144000" cy="611981"/>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56327" name="Rectangle 7"/>
          <p:cNvSpPr>
            <a:spLocks noGrp="1" noChangeArrowheads="1"/>
          </p:cNvSpPr>
          <p:nvPr>
            <p:ph type="title"/>
          </p:nvPr>
        </p:nvSpPr>
        <p:spPr bwMode="auto">
          <a:xfrm>
            <a:off x="428625" y="258366"/>
            <a:ext cx="847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9" y="1131098"/>
            <a:ext cx="8050213" cy="329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4686300"/>
            <a:ext cx="173736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7454906" y="4686300"/>
            <a:ext cx="110126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403859" y="4594630"/>
            <a:ext cx="2047875" cy="510778"/>
            <a:chOff x="3596" y="3859"/>
            <a:chExt cx="1290" cy="429"/>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rgbClr val="FFFFFF"/>
                  </a:solidFill>
                </a:rPr>
                <a:t>Federal Aviation</a:t>
              </a:r>
            </a:p>
            <a:p>
              <a:pPr>
                <a:lnSpc>
                  <a:spcPct val="85000"/>
                </a:lnSpc>
                <a:spcBef>
                  <a:spcPct val="0"/>
                </a:spcBef>
                <a:buFontTx/>
                <a:buNone/>
              </a:pPr>
              <a:r>
                <a:rPr lang="en-US" sz="1200" b="1" dirty="0">
                  <a:solidFill>
                    <a:srgbClr val="FFFFFF"/>
                  </a:solidFill>
                </a:rPr>
                <a:t>Administration</a:t>
              </a:r>
            </a:p>
          </p:txBody>
        </p:sp>
      </p:grpSp>
      <p:sp>
        <p:nvSpPr>
          <p:cNvPr id="56349" name="Text Box 29" hidden="1"/>
          <p:cNvSpPr txBox="1">
            <a:spLocks noChangeArrowheads="1"/>
          </p:cNvSpPr>
          <p:nvPr userDrawn="1"/>
        </p:nvSpPr>
        <p:spPr bwMode="auto">
          <a:xfrm>
            <a:off x="449266" y="4654158"/>
            <a:ext cx="47847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4788698"/>
            <a:ext cx="37401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55916559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4526757"/>
            <a:ext cx="9144000" cy="611981"/>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56327" name="Rectangle 7"/>
          <p:cNvSpPr>
            <a:spLocks noGrp="1" noChangeArrowheads="1"/>
          </p:cNvSpPr>
          <p:nvPr>
            <p:ph type="title"/>
          </p:nvPr>
        </p:nvSpPr>
        <p:spPr bwMode="auto">
          <a:xfrm>
            <a:off x="428625" y="258366"/>
            <a:ext cx="847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1" y="1131094"/>
            <a:ext cx="8050213" cy="329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4686300"/>
            <a:ext cx="173736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7454900" y="4686300"/>
            <a:ext cx="110126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403851" y="4594618"/>
            <a:ext cx="2047875" cy="510778"/>
            <a:chOff x="3596" y="3859"/>
            <a:chExt cx="1290" cy="429"/>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rgbClr val="FFFFFF"/>
                  </a:solidFill>
                </a:rPr>
                <a:t>Federal Aviation</a:t>
              </a:r>
            </a:p>
            <a:p>
              <a:pPr>
                <a:lnSpc>
                  <a:spcPct val="85000"/>
                </a:lnSpc>
                <a:spcBef>
                  <a:spcPct val="0"/>
                </a:spcBef>
                <a:buFontTx/>
                <a:buNone/>
              </a:pPr>
              <a:r>
                <a:rPr lang="en-US" sz="1200" b="1" dirty="0">
                  <a:solidFill>
                    <a:srgbClr val="FFFFFF"/>
                  </a:solidFill>
                </a:rPr>
                <a:t>Administration</a:t>
              </a:r>
            </a:p>
          </p:txBody>
        </p:sp>
      </p:grpSp>
      <p:sp>
        <p:nvSpPr>
          <p:cNvPr id="56349" name="Text Box 29" hidden="1"/>
          <p:cNvSpPr txBox="1">
            <a:spLocks noChangeArrowheads="1"/>
          </p:cNvSpPr>
          <p:nvPr userDrawn="1"/>
        </p:nvSpPr>
        <p:spPr bwMode="auto">
          <a:xfrm>
            <a:off x="449264" y="4654154"/>
            <a:ext cx="47847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4788694"/>
            <a:ext cx="37401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101338158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171820" y="385051"/>
            <a:ext cx="4082254" cy="1813271"/>
          </a:xfrm>
        </p:spPr>
        <p:txBody>
          <a:bodyPr/>
          <a:lstStyle/>
          <a:p>
            <a:pPr algn="ctr"/>
            <a:r>
              <a:rPr lang="en-US" altLang="en-US" sz="2200" dirty="0" smtClean="0"/>
              <a:t>Airport Condition Reporting and the Runway Condition Assessment Matrix (RCAM)</a:t>
            </a:r>
            <a:endParaRPr lang="en-US" sz="2200" dirty="0"/>
          </a:p>
        </p:txBody>
      </p:sp>
      <p:sp>
        <p:nvSpPr>
          <p:cNvPr id="32785" name="Text Box 17"/>
          <p:cNvSpPr txBox="1">
            <a:spLocks noChangeArrowheads="1"/>
          </p:cNvSpPr>
          <p:nvPr/>
        </p:nvSpPr>
        <p:spPr bwMode="auto">
          <a:xfrm>
            <a:off x="1599402" y="2506930"/>
            <a:ext cx="2678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buFontTx/>
              <a:buNone/>
            </a:pPr>
            <a:r>
              <a:rPr lang="en-US" sz="1400" b="1" dirty="0" smtClean="0">
                <a:solidFill>
                  <a:srgbClr val="000000"/>
                </a:solidFill>
              </a:rPr>
              <a:t>Airport Operators and Stakeholders</a:t>
            </a:r>
            <a:endParaRPr lang="en-US" sz="1400" b="1" dirty="0">
              <a:solidFill>
                <a:srgbClr val="000000"/>
              </a:solidFill>
            </a:endParaRPr>
          </a:p>
        </p:txBody>
      </p:sp>
      <p:sp>
        <p:nvSpPr>
          <p:cNvPr id="32786" name="Text Box 18"/>
          <p:cNvSpPr txBox="1">
            <a:spLocks noChangeArrowheads="1"/>
          </p:cNvSpPr>
          <p:nvPr/>
        </p:nvSpPr>
        <p:spPr bwMode="auto">
          <a:xfrm>
            <a:off x="687772" y="3313588"/>
            <a:ext cx="359003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400" b="1" dirty="0" smtClean="0">
                <a:solidFill>
                  <a:srgbClr val="000000"/>
                </a:solidFill>
              </a:rPr>
              <a:t>HQ FAA/Office of Airports</a:t>
            </a:r>
            <a:endParaRPr lang="en-US" sz="1400" b="1" dirty="0">
              <a:solidFill>
                <a:srgbClr val="000000"/>
              </a:solidFill>
            </a:endParaRPr>
          </a:p>
        </p:txBody>
      </p:sp>
      <p:sp>
        <p:nvSpPr>
          <p:cNvPr id="32787" name="Text Box 19"/>
          <p:cNvSpPr txBox="1">
            <a:spLocks noChangeArrowheads="1"/>
          </p:cNvSpPr>
          <p:nvPr/>
        </p:nvSpPr>
        <p:spPr bwMode="auto">
          <a:xfrm>
            <a:off x="880700" y="4059582"/>
            <a:ext cx="270952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400" b="1" dirty="0" smtClean="0">
                <a:solidFill>
                  <a:srgbClr val="000000"/>
                </a:solidFill>
              </a:rPr>
              <a:t>August/September 2016</a:t>
            </a:r>
            <a:endParaRPr lang="en-US" sz="1400" b="1" dirty="0">
              <a:solidFill>
                <a:srgbClr val="000000"/>
              </a:solidFill>
            </a:endParaRPr>
          </a:p>
        </p:txBody>
      </p:sp>
    </p:spTree>
    <p:extLst>
      <p:ext uri="{BB962C8B-B14F-4D97-AF65-F5344CB8AC3E}">
        <p14:creationId xmlns:p14="http://schemas.microsoft.com/office/powerpoint/2010/main" val="34618809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D3ABA1-EA94-43C0-B992-7CBCC31144F1}" type="slidenum">
              <a:rPr lang="en-US" smtClean="0"/>
              <a:pPr/>
              <a:t>10</a:t>
            </a:fld>
            <a:endParaRPr lang="en-US" dirty="0"/>
          </a:p>
        </p:txBody>
      </p:sp>
      <p:pic>
        <p:nvPicPr>
          <p:cNvPr id="1026" name="Picture 2" descr="Screenshot from N O T A M Manager system"/>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27689" y="638175"/>
            <a:ext cx="7490675" cy="371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0"/>
          <p:cNvSpPr>
            <a:spLocks noGrp="1"/>
          </p:cNvSpPr>
          <p:nvPr>
            <p:ph type="title"/>
          </p:nvPr>
        </p:nvSpPr>
        <p:spPr>
          <a:xfrm>
            <a:off x="538163" y="118829"/>
            <a:ext cx="8605837" cy="457200"/>
          </a:xfrm>
        </p:spPr>
        <p:txBody>
          <a:bodyPr/>
          <a:lstStyle/>
          <a:p>
            <a:pPr algn="ctr"/>
            <a:r>
              <a:rPr lang="en-US" sz="3200" dirty="0">
                <a:solidFill>
                  <a:srgbClr val="002060"/>
                </a:solidFill>
              </a:rPr>
              <a:t>TALPA &amp; NOTAM System(s) Changes </a:t>
            </a:r>
            <a:endParaRPr lang="en-US" sz="3200" dirty="0">
              <a:solidFill>
                <a:srgbClr val="002060"/>
              </a:solidFill>
            </a:endParaRPr>
          </a:p>
        </p:txBody>
      </p:sp>
    </p:spTree>
    <p:extLst>
      <p:ext uri="{BB962C8B-B14F-4D97-AF65-F5344CB8AC3E}">
        <p14:creationId xmlns:p14="http://schemas.microsoft.com/office/powerpoint/2010/main" val="3375896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11</a:t>
            </a:fld>
            <a:endParaRPr lang="en-US" dirty="0"/>
          </a:p>
        </p:txBody>
      </p:sp>
      <p:sp>
        <p:nvSpPr>
          <p:cNvPr id="8" name="Rectangle 7"/>
          <p:cNvSpPr/>
          <p:nvPr/>
        </p:nvSpPr>
        <p:spPr>
          <a:xfrm>
            <a:off x="75767" y="2619201"/>
            <a:ext cx="119616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M</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9" name="Rectangle 8"/>
          <p:cNvSpPr/>
          <p:nvPr/>
        </p:nvSpPr>
        <p:spPr>
          <a:xfrm>
            <a:off x="76294" y="1933054"/>
            <a:ext cx="109350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0" name="Rectangle 9"/>
          <p:cNvSpPr/>
          <p:nvPr/>
        </p:nvSpPr>
        <p:spPr>
          <a:xfrm>
            <a:off x="75884" y="1246902"/>
            <a:ext cx="111921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C</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1" name="Rectangle 10"/>
          <p:cNvSpPr/>
          <p:nvPr/>
        </p:nvSpPr>
        <p:spPr>
          <a:xfrm>
            <a:off x="75885" y="564452"/>
            <a:ext cx="111921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R</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2" name="TextBox 11"/>
          <p:cNvSpPr txBox="1"/>
          <p:nvPr/>
        </p:nvSpPr>
        <p:spPr bwMode="auto">
          <a:xfrm>
            <a:off x="1318420" y="719321"/>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2800" u="sng" dirty="0">
                <a:effectLst>
                  <a:outerShdw blurRad="38100" dist="38100" dir="2700000" algn="tl">
                    <a:srgbClr val="000000">
                      <a:alpha val="43137"/>
                    </a:srgbClr>
                  </a:outerShdw>
                </a:effectLst>
              </a:rPr>
              <a:t>Runway</a:t>
            </a:r>
          </a:p>
        </p:txBody>
      </p:sp>
      <p:sp>
        <p:nvSpPr>
          <p:cNvPr id="13" name="TextBox 12"/>
          <p:cNvSpPr txBox="1"/>
          <p:nvPr/>
        </p:nvSpPr>
        <p:spPr bwMode="auto">
          <a:xfrm>
            <a:off x="1323227" y="1404772"/>
            <a:ext cx="17059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lvl="0">
              <a:buNone/>
            </a:pPr>
            <a:r>
              <a:rPr lang="en-US" sz="2800" u="sng" dirty="0">
                <a:effectLst>
                  <a:outerShdw blurRad="38100" dist="38100" dir="2700000" algn="tl">
                    <a:srgbClr val="000000">
                      <a:alpha val="43137"/>
                    </a:srgbClr>
                  </a:outerShdw>
                </a:effectLst>
              </a:rPr>
              <a:t>Condition</a:t>
            </a:r>
          </a:p>
        </p:txBody>
      </p:sp>
      <p:sp>
        <p:nvSpPr>
          <p:cNvPr id="14" name="TextBox 13"/>
          <p:cNvSpPr txBox="1"/>
          <p:nvPr/>
        </p:nvSpPr>
        <p:spPr bwMode="auto">
          <a:xfrm>
            <a:off x="1348629" y="2086785"/>
            <a:ext cx="21419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lvl="0">
              <a:buNone/>
            </a:pPr>
            <a:r>
              <a:rPr lang="en-US" sz="2800" u="sng" dirty="0" smtClean="0">
                <a:effectLst>
                  <a:outerShdw blurRad="38100" dist="38100" dir="2700000" algn="tl">
                    <a:srgbClr val="000000">
                      <a:alpha val="43137"/>
                    </a:srgbClr>
                  </a:outerShdw>
                </a:effectLst>
              </a:rPr>
              <a:t>Assessment</a:t>
            </a:r>
            <a:endParaRPr lang="en-US" sz="2800" dirty="0"/>
          </a:p>
        </p:txBody>
      </p:sp>
      <p:sp>
        <p:nvSpPr>
          <p:cNvPr id="15" name="TextBox 14"/>
          <p:cNvSpPr txBox="1"/>
          <p:nvPr/>
        </p:nvSpPr>
        <p:spPr bwMode="auto">
          <a:xfrm>
            <a:off x="1316367" y="2773328"/>
            <a:ext cx="11641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lvl="0">
              <a:buNone/>
            </a:pPr>
            <a:r>
              <a:rPr lang="en-US" sz="2800" u="sng" dirty="0" smtClean="0">
                <a:effectLst>
                  <a:outerShdw blurRad="38100" dist="38100" dir="2700000" algn="tl">
                    <a:srgbClr val="000000">
                      <a:alpha val="43137"/>
                    </a:srgbClr>
                  </a:outerShdw>
                </a:effectLst>
              </a:rPr>
              <a:t>Matrix</a:t>
            </a:r>
            <a:endParaRPr lang="en-US" sz="2800" dirty="0"/>
          </a:p>
        </p:txBody>
      </p:sp>
      <p:pic>
        <p:nvPicPr>
          <p:cNvPr id="1026" name="Picture 2" descr="Runway Condition Assessment Matrix, available in Appendix F of AC 150/5200-30D, Airport Field Condition Assessments and Winter Operations Safety. See http://www.faa.gov/airports/resources/advisory_circulars/index.cfm/go/document.current/documentNumber/150_520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9400" y="110404"/>
            <a:ext cx="4946650" cy="4285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tle 10" hidden="1"/>
          <p:cNvSpPr>
            <a:spLocks noGrp="1"/>
          </p:cNvSpPr>
          <p:nvPr>
            <p:ph type="title"/>
          </p:nvPr>
        </p:nvSpPr>
        <p:spPr>
          <a:xfrm>
            <a:off x="538163" y="180975"/>
            <a:ext cx="8472488" cy="457200"/>
          </a:xfrm>
        </p:spPr>
        <p:txBody>
          <a:bodyPr/>
          <a:lstStyle/>
          <a:p>
            <a:r>
              <a:rPr lang="en-US" dirty="0" smtClean="0"/>
              <a:t>RCAM</a:t>
            </a:r>
            <a:endParaRPr lang="en-US" dirty="0"/>
          </a:p>
        </p:txBody>
      </p:sp>
    </p:spTree>
    <p:extLst>
      <p:ext uri="{BB962C8B-B14F-4D97-AF65-F5344CB8AC3E}">
        <p14:creationId xmlns:p14="http://schemas.microsoft.com/office/powerpoint/2010/main" val="3754385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D3ABA1-EA94-43C0-B992-7CBCC31144F1}" type="slidenum">
              <a:rPr lang="en-US" smtClean="0"/>
              <a:pPr/>
              <a:t>12</a:t>
            </a:fld>
            <a:endParaRPr lang="en-US" dirty="0"/>
          </a:p>
        </p:txBody>
      </p:sp>
      <p:pic>
        <p:nvPicPr>
          <p:cNvPr id="8" name="Picture 20" descr="R C A M highlighting the assessment criteria colum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617"/>
          <a:stretch/>
        </p:blipFill>
        <p:spPr bwMode="auto">
          <a:xfrm>
            <a:off x="2286000" y="1380254"/>
            <a:ext cx="2632304" cy="2362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descr="R C A M with Assessment criteria column identified and then highlight of the assessment criteria column"/>
          <p:cNvGrpSpPr/>
          <p:nvPr/>
        </p:nvGrpSpPr>
        <p:grpSpPr>
          <a:xfrm>
            <a:off x="2286000" y="123826"/>
            <a:ext cx="6006042" cy="4386490"/>
            <a:chOff x="1366013" y="17714"/>
            <a:chExt cx="6097937" cy="5125786"/>
          </a:xfrm>
        </p:grpSpPr>
        <p:pic>
          <p:nvPicPr>
            <p:cNvPr id="10" name="Picture 20" descr="assessment criteria column"/>
            <p:cNvPicPr>
              <a:picLocks noChangeAspect="1" noChangeArrowheads="1"/>
            </p:cNvPicPr>
            <p:nvPr/>
          </p:nvPicPr>
          <p:blipFill rotWithShape="1">
            <a:blip r:embed="rId4">
              <a:extLst>
                <a:ext uri="{28A0092B-C50C-407E-A947-70E740481C1C}">
                  <a14:useLocalDpi xmlns:a14="http://schemas.microsoft.com/office/drawing/2010/main" val="0"/>
                </a:ext>
              </a:extLst>
            </a:blip>
            <a:srcRect t="3110" r="45302"/>
            <a:stretch/>
          </p:blipFill>
          <p:spPr bwMode="auto">
            <a:xfrm>
              <a:off x="4526016" y="17714"/>
              <a:ext cx="2937934" cy="5125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Line Callout 1 10"/>
            <p:cNvSpPr/>
            <p:nvPr/>
          </p:nvSpPr>
          <p:spPr bwMode="auto">
            <a:xfrm>
              <a:off x="1366013" y="1485899"/>
              <a:ext cx="1512654" cy="2760654"/>
            </a:xfrm>
            <a:prstGeom prst="borderCallout1">
              <a:avLst>
                <a:gd name="adj1" fmla="val -52402"/>
                <a:gd name="adj2" fmla="val 212198"/>
                <a:gd name="adj3" fmla="val -976"/>
                <a:gd name="adj4" fmla="val 99359"/>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grpSp>
      <p:sp>
        <p:nvSpPr>
          <p:cNvPr id="12" name="Title 10"/>
          <p:cNvSpPr>
            <a:spLocks noGrp="1"/>
          </p:cNvSpPr>
          <p:nvPr>
            <p:ph type="title"/>
          </p:nvPr>
        </p:nvSpPr>
        <p:spPr>
          <a:xfrm>
            <a:off x="244865" y="1311215"/>
            <a:ext cx="1765090" cy="2260121"/>
          </a:xfrm>
        </p:spPr>
        <p:txBody>
          <a:bodyPr/>
          <a:lstStyle/>
          <a:p>
            <a:pPr algn="ctr"/>
            <a:r>
              <a:rPr lang="en-US" sz="3200" dirty="0">
                <a:solidFill>
                  <a:schemeClr val="tx1"/>
                </a:solidFill>
              </a:rPr>
              <a:t>HOW THE RCAM WORKS</a:t>
            </a:r>
            <a:endParaRPr lang="en-US" sz="3200" dirty="0">
              <a:solidFill>
                <a:schemeClr val="tx1"/>
              </a:solidFill>
            </a:endParaRPr>
          </a:p>
        </p:txBody>
      </p:sp>
    </p:spTree>
    <p:extLst>
      <p:ext uri="{BB962C8B-B14F-4D97-AF65-F5344CB8AC3E}">
        <p14:creationId xmlns:p14="http://schemas.microsoft.com/office/powerpoint/2010/main" val="3546722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D3ABA1-EA94-43C0-B992-7CBCC31144F1}" type="slidenum">
              <a:rPr lang="en-US" smtClean="0"/>
              <a:pPr/>
              <a:t>13</a:t>
            </a:fld>
            <a:endParaRPr lang="en-US" dirty="0"/>
          </a:p>
        </p:txBody>
      </p:sp>
      <p:pic>
        <p:nvPicPr>
          <p:cNvPr id="1026" name="Picture 2" descr="R C A M highlighting the runway condition code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48" y="1102777"/>
            <a:ext cx="2633663" cy="261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Runway condition code colum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081" y="0"/>
            <a:ext cx="3255963"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0"/>
          <p:cNvSpPr>
            <a:spLocks noGrp="1"/>
          </p:cNvSpPr>
          <p:nvPr>
            <p:ph type="title"/>
          </p:nvPr>
        </p:nvSpPr>
        <p:spPr>
          <a:xfrm>
            <a:off x="132722" y="1102777"/>
            <a:ext cx="1765090" cy="2260121"/>
          </a:xfrm>
        </p:spPr>
        <p:txBody>
          <a:bodyPr/>
          <a:lstStyle/>
          <a:p>
            <a:pPr algn="ctr"/>
            <a:r>
              <a:rPr lang="en-US" sz="3200" dirty="0">
                <a:solidFill>
                  <a:schemeClr val="tx1"/>
                </a:solidFill>
              </a:rPr>
              <a:t>HOW THE RCAM WORKS</a:t>
            </a:r>
            <a:endParaRPr lang="en-US" sz="3200" dirty="0">
              <a:solidFill>
                <a:schemeClr val="tx1"/>
              </a:solidFill>
            </a:endParaRPr>
          </a:p>
        </p:txBody>
      </p:sp>
    </p:spTree>
    <p:extLst>
      <p:ext uri="{BB962C8B-B14F-4D97-AF65-F5344CB8AC3E}">
        <p14:creationId xmlns:p14="http://schemas.microsoft.com/office/powerpoint/2010/main" val="2140598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D3ABA1-EA94-43C0-B992-7CBCC31144F1}" type="slidenum">
              <a:rPr lang="en-US" smtClean="0"/>
              <a:pPr/>
              <a:t>14</a:t>
            </a:fld>
            <a:endParaRPr lang="en-US" dirty="0"/>
          </a:p>
        </p:txBody>
      </p:sp>
      <p:pic>
        <p:nvPicPr>
          <p:cNvPr id="9" name="Picture 20" descr="R C A M highlighting the downgrade assessment criteria colum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617"/>
          <a:stretch/>
        </p:blipFill>
        <p:spPr bwMode="auto">
          <a:xfrm>
            <a:off x="2105780" y="1314583"/>
            <a:ext cx="2632304" cy="2353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descr=" downgrade assessment criteria column"/>
          <p:cNvGrpSpPr/>
          <p:nvPr/>
        </p:nvGrpSpPr>
        <p:grpSpPr>
          <a:xfrm>
            <a:off x="3550700" y="95251"/>
            <a:ext cx="4588933" cy="4362450"/>
            <a:chOff x="2810933" y="26900"/>
            <a:chExt cx="4588933" cy="5117686"/>
          </a:xfrm>
        </p:grpSpPr>
        <p:pic>
          <p:nvPicPr>
            <p:cNvPr id="11" name="Picture 20" descr="Line connection highlighted area in RCAM with larger version of highlighted column"/>
            <p:cNvPicPr>
              <a:picLocks noChangeAspect="1" noChangeArrowheads="1"/>
            </p:cNvPicPr>
            <p:nvPr/>
          </p:nvPicPr>
          <p:blipFill rotWithShape="1">
            <a:blip r:embed="rId4">
              <a:extLst>
                <a:ext uri="{28A0092B-C50C-407E-A947-70E740481C1C}">
                  <a14:useLocalDpi xmlns:a14="http://schemas.microsoft.com/office/drawing/2010/main" val="0"/>
                </a:ext>
              </a:extLst>
            </a:blip>
            <a:srcRect l="57236" t="7058" r="1626"/>
            <a:stretch/>
          </p:blipFill>
          <p:spPr bwMode="auto">
            <a:xfrm>
              <a:off x="5096932" y="26900"/>
              <a:ext cx="2302934" cy="5117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Line Callout 1 11"/>
            <p:cNvSpPr/>
            <p:nvPr/>
          </p:nvSpPr>
          <p:spPr bwMode="auto">
            <a:xfrm>
              <a:off x="2810933" y="1457324"/>
              <a:ext cx="1187384" cy="2760654"/>
            </a:xfrm>
            <a:prstGeom prst="borderCallout1">
              <a:avLst>
                <a:gd name="adj1" fmla="val -51481"/>
                <a:gd name="adj2" fmla="val 192425"/>
                <a:gd name="adj3" fmla="val -976"/>
                <a:gd name="adj4" fmla="val 99359"/>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grpSp>
      <p:sp>
        <p:nvSpPr>
          <p:cNvPr id="8" name="Title 10"/>
          <p:cNvSpPr>
            <a:spLocks noGrp="1"/>
          </p:cNvSpPr>
          <p:nvPr>
            <p:ph type="title"/>
          </p:nvPr>
        </p:nvSpPr>
        <p:spPr>
          <a:xfrm>
            <a:off x="80963" y="1314582"/>
            <a:ext cx="1765090" cy="2260121"/>
          </a:xfrm>
        </p:spPr>
        <p:txBody>
          <a:bodyPr/>
          <a:lstStyle/>
          <a:p>
            <a:pPr algn="ctr"/>
            <a:r>
              <a:rPr lang="en-US" sz="3200" dirty="0">
                <a:solidFill>
                  <a:schemeClr val="tx1"/>
                </a:solidFill>
              </a:rPr>
              <a:t>HOW THE RCAM WORKS</a:t>
            </a:r>
            <a:endParaRPr lang="en-US" sz="3200" dirty="0">
              <a:solidFill>
                <a:schemeClr val="tx1"/>
              </a:solidFill>
            </a:endParaRPr>
          </a:p>
        </p:txBody>
      </p:sp>
    </p:spTree>
    <p:extLst>
      <p:ext uri="{BB962C8B-B14F-4D97-AF65-F5344CB8AC3E}">
        <p14:creationId xmlns:p14="http://schemas.microsoft.com/office/powerpoint/2010/main" val="1618791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D3ABA1-EA94-43C0-B992-7CBCC31144F1}" type="slidenum">
              <a:rPr lang="en-US" smtClean="0"/>
              <a:pPr/>
              <a:t>15</a:t>
            </a:fld>
            <a:endParaRPr lang="en-US" dirty="0"/>
          </a:p>
        </p:txBody>
      </p:sp>
      <p:pic>
        <p:nvPicPr>
          <p:cNvPr id="5" name="Picture 20" descr="R C A M highlighting the Mu colum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617"/>
          <a:stretch/>
        </p:blipFill>
        <p:spPr bwMode="auto">
          <a:xfrm>
            <a:off x="2051813" y="1238250"/>
            <a:ext cx="2632304" cy="2466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Mu colum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4088" y="66675"/>
            <a:ext cx="2822575"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0"/>
          <p:cNvSpPr>
            <a:spLocks noGrp="1"/>
          </p:cNvSpPr>
          <p:nvPr>
            <p:ph type="title"/>
          </p:nvPr>
        </p:nvSpPr>
        <p:spPr>
          <a:xfrm>
            <a:off x="106843" y="1238250"/>
            <a:ext cx="1765090" cy="2260121"/>
          </a:xfrm>
        </p:spPr>
        <p:txBody>
          <a:bodyPr/>
          <a:lstStyle/>
          <a:p>
            <a:pPr algn="ctr"/>
            <a:r>
              <a:rPr lang="en-US" sz="3200" dirty="0">
                <a:solidFill>
                  <a:schemeClr val="tx1"/>
                </a:solidFill>
              </a:rPr>
              <a:t>HOW THE RCAM WORKS</a:t>
            </a:r>
            <a:endParaRPr lang="en-US" sz="3200" dirty="0">
              <a:solidFill>
                <a:schemeClr val="tx1"/>
              </a:solidFill>
            </a:endParaRPr>
          </a:p>
        </p:txBody>
      </p:sp>
    </p:spTree>
    <p:extLst>
      <p:ext uri="{BB962C8B-B14F-4D97-AF65-F5344CB8AC3E}">
        <p14:creationId xmlns:p14="http://schemas.microsoft.com/office/powerpoint/2010/main" val="1552002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D3ABA1-EA94-43C0-B992-7CBCC31144F1}" type="slidenum">
              <a:rPr lang="en-US" smtClean="0"/>
              <a:pPr/>
              <a:t>16</a:t>
            </a:fld>
            <a:endParaRPr lang="en-US" dirty="0"/>
          </a:p>
        </p:txBody>
      </p:sp>
      <p:pic>
        <p:nvPicPr>
          <p:cNvPr id="6" name="Picture 20" descr="R C A M highlighting the Vehicle Deceleration or Directional Control Observation colum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617"/>
          <a:stretch/>
        </p:blipFill>
        <p:spPr bwMode="auto">
          <a:xfrm>
            <a:off x="2128013" y="1043410"/>
            <a:ext cx="2632304" cy="2703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descr="Vehicle Deceleration or Directional Control Observation column"/>
          <p:cNvGrpSpPr/>
          <p:nvPr/>
        </p:nvGrpSpPr>
        <p:grpSpPr>
          <a:xfrm>
            <a:off x="3866092" y="0"/>
            <a:ext cx="3818465" cy="4533085"/>
            <a:chOff x="3056467" y="181790"/>
            <a:chExt cx="3818465" cy="4962795"/>
          </a:xfrm>
        </p:grpSpPr>
        <p:pic>
          <p:nvPicPr>
            <p:cNvPr id="8" name="Picture 20" descr="Line connection highlighted area in RCAM with larger version of highlighted column"/>
            <p:cNvPicPr>
              <a:picLocks noChangeAspect="1" noChangeArrowheads="1"/>
            </p:cNvPicPr>
            <p:nvPr/>
          </p:nvPicPr>
          <p:blipFill rotWithShape="1">
            <a:blip r:embed="rId4">
              <a:extLst>
                <a:ext uri="{28A0092B-C50C-407E-A947-70E740481C1C}">
                  <a14:useLocalDpi xmlns:a14="http://schemas.microsoft.com/office/drawing/2010/main" val="0"/>
                </a:ext>
              </a:extLst>
            </a:blip>
            <a:srcRect l="65857" t="9871" r="11002"/>
            <a:stretch/>
          </p:blipFill>
          <p:spPr bwMode="auto">
            <a:xfrm>
              <a:off x="5579533" y="181790"/>
              <a:ext cx="1295399" cy="4962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Line Callout 1 8"/>
            <p:cNvSpPr/>
            <p:nvPr/>
          </p:nvSpPr>
          <p:spPr bwMode="auto">
            <a:xfrm>
              <a:off x="3056467" y="1457324"/>
              <a:ext cx="618066" cy="2760654"/>
            </a:xfrm>
            <a:prstGeom prst="borderCallout1">
              <a:avLst>
                <a:gd name="adj1" fmla="val -45040"/>
                <a:gd name="adj2" fmla="val 410845"/>
                <a:gd name="adj3" fmla="val -976"/>
                <a:gd name="adj4" fmla="val 99359"/>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grpSp>
      <p:sp>
        <p:nvSpPr>
          <p:cNvPr id="10" name="Title 10"/>
          <p:cNvSpPr>
            <a:spLocks noGrp="1"/>
          </p:cNvSpPr>
          <p:nvPr>
            <p:ph type="title"/>
          </p:nvPr>
        </p:nvSpPr>
        <p:spPr>
          <a:xfrm>
            <a:off x="149975" y="1136481"/>
            <a:ext cx="1765090" cy="2260121"/>
          </a:xfrm>
        </p:spPr>
        <p:txBody>
          <a:bodyPr/>
          <a:lstStyle/>
          <a:p>
            <a:pPr algn="ctr"/>
            <a:r>
              <a:rPr lang="en-US" sz="3200" dirty="0">
                <a:solidFill>
                  <a:schemeClr val="tx1"/>
                </a:solidFill>
              </a:rPr>
              <a:t>HOW THE RCAM WORKS</a:t>
            </a:r>
            <a:endParaRPr lang="en-US" sz="3200" dirty="0">
              <a:solidFill>
                <a:schemeClr val="tx1"/>
              </a:solidFill>
            </a:endParaRPr>
          </a:p>
        </p:txBody>
      </p:sp>
    </p:spTree>
    <p:extLst>
      <p:ext uri="{BB962C8B-B14F-4D97-AF65-F5344CB8AC3E}">
        <p14:creationId xmlns:p14="http://schemas.microsoft.com/office/powerpoint/2010/main" val="419779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D3ABA1-EA94-43C0-B992-7CBCC31144F1}" type="slidenum">
              <a:rPr lang="en-US" smtClean="0"/>
              <a:pPr/>
              <a:t>17</a:t>
            </a:fld>
            <a:endParaRPr lang="en-US" dirty="0"/>
          </a:p>
        </p:txBody>
      </p:sp>
      <p:pic>
        <p:nvPicPr>
          <p:cNvPr id="5" name="Picture 20" descr="R C A M highlighting the Pilot Reported Braking Acti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617"/>
          <a:stretch/>
        </p:blipFill>
        <p:spPr bwMode="auto">
          <a:xfrm>
            <a:off x="2305879" y="1169453"/>
            <a:ext cx="2632304" cy="2485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descr="Pilot Reported Braking Action"/>
          <p:cNvGrpSpPr/>
          <p:nvPr/>
        </p:nvGrpSpPr>
        <p:grpSpPr>
          <a:xfrm>
            <a:off x="4592108" y="77015"/>
            <a:ext cx="2793964" cy="4399735"/>
            <a:chOff x="3649133" y="181790"/>
            <a:chExt cx="2793964" cy="4962794"/>
          </a:xfrm>
        </p:grpSpPr>
        <p:pic>
          <p:nvPicPr>
            <p:cNvPr id="8" name="Picture 20" descr="Line connection highlighted area in RCAM with larger version of highlighted column"/>
            <p:cNvPicPr>
              <a:picLocks noChangeAspect="1" noChangeArrowheads="1"/>
            </p:cNvPicPr>
            <p:nvPr/>
          </p:nvPicPr>
          <p:blipFill rotWithShape="1">
            <a:blip r:embed="rId4">
              <a:extLst>
                <a:ext uri="{28A0092B-C50C-407E-A947-70E740481C1C}">
                  <a14:useLocalDpi xmlns:a14="http://schemas.microsoft.com/office/drawing/2010/main" val="0"/>
                </a:ext>
              </a:extLst>
            </a:blip>
            <a:srcRect l="87940" t="9871" r="2078"/>
            <a:stretch/>
          </p:blipFill>
          <p:spPr bwMode="auto">
            <a:xfrm>
              <a:off x="5884297" y="181790"/>
              <a:ext cx="558800" cy="4962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Line Callout 1 8"/>
            <p:cNvSpPr/>
            <p:nvPr/>
          </p:nvSpPr>
          <p:spPr bwMode="auto">
            <a:xfrm>
              <a:off x="3649133" y="1457324"/>
              <a:ext cx="279400" cy="2760654"/>
            </a:xfrm>
            <a:prstGeom prst="borderCallout1">
              <a:avLst>
                <a:gd name="adj1" fmla="val -46267"/>
                <a:gd name="adj2" fmla="val 801754"/>
                <a:gd name="adj3" fmla="val -976"/>
                <a:gd name="adj4" fmla="val 99359"/>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grpSp>
      <p:sp>
        <p:nvSpPr>
          <p:cNvPr id="10" name="Title 10"/>
          <p:cNvSpPr>
            <a:spLocks noGrp="1"/>
          </p:cNvSpPr>
          <p:nvPr>
            <p:ph type="title"/>
          </p:nvPr>
        </p:nvSpPr>
        <p:spPr>
          <a:xfrm>
            <a:off x="167227" y="1169453"/>
            <a:ext cx="1765090" cy="2260121"/>
          </a:xfrm>
        </p:spPr>
        <p:txBody>
          <a:bodyPr/>
          <a:lstStyle/>
          <a:p>
            <a:pPr algn="ctr"/>
            <a:r>
              <a:rPr lang="en-US" sz="3200" dirty="0">
                <a:solidFill>
                  <a:schemeClr val="tx1"/>
                </a:solidFill>
              </a:rPr>
              <a:t>HOW THE RCAM WORKS</a:t>
            </a:r>
            <a:endParaRPr lang="en-US" sz="3200" dirty="0">
              <a:solidFill>
                <a:schemeClr val="tx1"/>
              </a:solidFill>
            </a:endParaRPr>
          </a:p>
        </p:txBody>
      </p:sp>
    </p:spTree>
    <p:extLst>
      <p:ext uri="{BB962C8B-B14F-4D97-AF65-F5344CB8AC3E}">
        <p14:creationId xmlns:p14="http://schemas.microsoft.com/office/powerpoint/2010/main" val="2053925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Runway Condition Codes</a:t>
            </a:r>
            <a:endParaRPr lang="en-US" dirty="0"/>
          </a:p>
        </p:txBody>
      </p:sp>
      <p:sp>
        <p:nvSpPr>
          <p:cNvPr id="3" name="Content Placeholder 2"/>
          <p:cNvSpPr>
            <a:spLocks noGrp="1"/>
          </p:cNvSpPr>
          <p:nvPr>
            <p:ph idx="1"/>
          </p:nvPr>
        </p:nvSpPr>
        <p:spPr>
          <a:xfrm>
            <a:off x="591551" y="1009270"/>
            <a:ext cx="8050213" cy="3553105"/>
          </a:xfrm>
        </p:spPr>
        <p:txBody>
          <a:bodyPr/>
          <a:lstStyle/>
          <a:p>
            <a:pPr>
              <a:buFont typeface="Arial" panose="020B0604020202020204" pitchFamily="34" charset="0"/>
              <a:buChar char="•"/>
            </a:pPr>
            <a:r>
              <a:rPr lang="en-US" dirty="0" smtClean="0"/>
              <a:t>Why is it better than Mu?</a:t>
            </a:r>
          </a:p>
          <a:p>
            <a:pPr lvl="1">
              <a:buFont typeface="Arial" panose="020B0604020202020204" pitchFamily="34" charset="0"/>
              <a:buChar char="•"/>
            </a:pPr>
            <a:r>
              <a:rPr lang="en-US" dirty="0" smtClean="0"/>
              <a:t>Less subjective</a:t>
            </a:r>
          </a:p>
          <a:p>
            <a:pPr lvl="1">
              <a:buFont typeface="Arial" panose="020B0604020202020204" pitchFamily="34" charset="0"/>
              <a:buChar char="•"/>
            </a:pPr>
            <a:r>
              <a:rPr lang="en-US" dirty="0" smtClean="0"/>
              <a:t>More substantive</a:t>
            </a:r>
          </a:p>
          <a:p>
            <a:pPr lvl="1">
              <a:buFont typeface="Arial" panose="020B0604020202020204" pitchFamily="34" charset="0"/>
              <a:buChar char="•"/>
            </a:pPr>
            <a:endParaRPr lang="en-US" sz="1200" dirty="0"/>
          </a:p>
          <a:p>
            <a:pPr>
              <a:buFont typeface="Arial" panose="020B0604020202020204" pitchFamily="34" charset="0"/>
              <a:buChar char="•"/>
            </a:pPr>
            <a:r>
              <a:rPr lang="en-US" dirty="0" smtClean="0"/>
              <a:t>What does it mean to the Pilot?</a:t>
            </a:r>
          </a:p>
          <a:p>
            <a:pPr lvl="1">
              <a:buFont typeface="Arial" panose="020B0604020202020204" pitchFamily="34" charset="0"/>
              <a:buChar char="•"/>
            </a:pPr>
            <a:r>
              <a:rPr lang="en-US" dirty="0" smtClean="0"/>
              <a:t>Type and depth of contaminant(s)</a:t>
            </a:r>
          </a:p>
          <a:p>
            <a:pPr lvl="1">
              <a:buFont typeface="Arial" panose="020B0604020202020204" pitchFamily="34" charset="0"/>
              <a:buChar char="•"/>
            </a:pPr>
            <a:r>
              <a:rPr lang="en-US" dirty="0" smtClean="0"/>
              <a:t>Estimated aircraft braking action to be anticipated</a:t>
            </a:r>
          </a:p>
          <a:p>
            <a:pPr lvl="1">
              <a:buFont typeface="Arial" panose="020B0604020202020204" pitchFamily="34" charset="0"/>
              <a:buChar char="•"/>
            </a:pPr>
            <a:r>
              <a:rPr lang="en-US" dirty="0" smtClean="0"/>
              <a:t>Targeted and more computable performance data</a:t>
            </a:r>
            <a:endParaRPr lang="en-US" dirty="0"/>
          </a:p>
        </p:txBody>
      </p:sp>
      <p:sp>
        <p:nvSpPr>
          <p:cNvPr id="4"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18</a:t>
            </a:fld>
            <a:endParaRPr lang="en-US" dirty="0"/>
          </a:p>
        </p:txBody>
      </p:sp>
    </p:spTree>
    <p:extLst>
      <p:ext uri="{BB962C8B-B14F-4D97-AF65-F5344CB8AC3E}">
        <p14:creationId xmlns:p14="http://schemas.microsoft.com/office/powerpoint/2010/main" val="3774982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0203" y="113991"/>
            <a:ext cx="8771466" cy="852884"/>
          </a:xfrm>
        </p:spPr>
        <p:txBody>
          <a:bodyPr/>
          <a:lstStyle/>
          <a:p>
            <a:r>
              <a:rPr lang="en-US" sz="3600" dirty="0" smtClean="0"/>
              <a:t>Related Changes… 2016 - 2017 Season </a:t>
            </a:r>
            <a:endParaRPr lang="en-US" sz="3600" dirty="0"/>
          </a:p>
        </p:txBody>
      </p:sp>
      <p:sp>
        <p:nvSpPr>
          <p:cNvPr id="5" name="Content Placeholder 2"/>
          <p:cNvSpPr>
            <a:spLocks noGrp="1"/>
          </p:cNvSpPr>
          <p:nvPr>
            <p:ph idx="1"/>
          </p:nvPr>
        </p:nvSpPr>
        <p:spPr>
          <a:xfrm>
            <a:off x="538163" y="1098269"/>
            <a:ext cx="8318027" cy="3085279"/>
          </a:xfrm>
        </p:spPr>
        <p:txBody>
          <a:bodyPr/>
          <a:lstStyle/>
          <a:p>
            <a:pPr>
              <a:buClr>
                <a:srgbClr val="002060"/>
              </a:buClr>
              <a:buFont typeface="Arial" panose="020B0604020202020204" pitchFamily="34" charset="0"/>
              <a:buChar char="•"/>
            </a:pPr>
            <a:r>
              <a:rPr lang="en-US" sz="2000" dirty="0"/>
              <a:t>NOTAM System </a:t>
            </a:r>
            <a:r>
              <a:rPr lang="en-US" sz="2000" dirty="0" smtClean="0"/>
              <a:t>will </a:t>
            </a:r>
            <a:r>
              <a:rPr lang="en-US" sz="2000" dirty="0"/>
              <a:t>serve as the primary method for disseminating field condition information / FICON </a:t>
            </a:r>
            <a:r>
              <a:rPr lang="en-US" sz="2000" dirty="0" smtClean="0"/>
              <a:t>NOTAMs</a:t>
            </a:r>
            <a:endParaRPr lang="en-US" sz="2000" dirty="0"/>
          </a:p>
          <a:p>
            <a:pPr>
              <a:lnSpc>
                <a:spcPct val="150000"/>
              </a:lnSpc>
              <a:buFont typeface="Arial" panose="020B0604020202020204" pitchFamily="34" charset="0"/>
              <a:buChar char="•"/>
            </a:pPr>
            <a:r>
              <a:rPr lang="en-US" sz="2000" dirty="0" smtClean="0"/>
              <a:t>No longer reporting friction values (Mu)</a:t>
            </a:r>
          </a:p>
          <a:p>
            <a:pPr>
              <a:buFont typeface="Arial" panose="020B0604020202020204" pitchFamily="34" charset="0"/>
              <a:buChar char="•"/>
            </a:pPr>
            <a:r>
              <a:rPr lang="en-US" sz="2000" dirty="0"/>
              <a:t>No longer reporting </a:t>
            </a:r>
            <a:r>
              <a:rPr lang="en-US" sz="2000" dirty="0" smtClean="0"/>
              <a:t>vehicle braking for runway condition  </a:t>
            </a:r>
            <a:r>
              <a:rPr lang="en-US" sz="2000" b="0" i="1" dirty="0" smtClean="0"/>
              <a:t>Acceptable for low-speed environments (taxiways, ramps etc.)</a:t>
            </a:r>
          </a:p>
          <a:p>
            <a:pPr>
              <a:lnSpc>
                <a:spcPct val="150000"/>
              </a:lnSpc>
              <a:buFont typeface="Arial" panose="020B0604020202020204" pitchFamily="34" charset="0"/>
              <a:buChar char="•"/>
            </a:pPr>
            <a:r>
              <a:rPr lang="en-US" sz="2000" dirty="0"/>
              <a:t>Percentage </a:t>
            </a:r>
            <a:r>
              <a:rPr lang="en-US" sz="2000" dirty="0" smtClean="0"/>
              <a:t>based reporting </a:t>
            </a:r>
          </a:p>
          <a:p>
            <a:pPr>
              <a:lnSpc>
                <a:spcPct val="150000"/>
              </a:lnSpc>
              <a:buFont typeface="Arial" panose="020B0604020202020204" pitchFamily="34" charset="0"/>
              <a:buChar char="•"/>
            </a:pPr>
            <a:r>
              <a:rPr lang="en-US" sz="2000" dirty="0" smtClean="0"/>
              <a:t>Reporting runway conditions in thirds</a:t>
            </a:r>
          </a:p>
          <a:p>
            <a:pPr>
              <a:buFont typeface="Wingdings" panose="05000000000000000000" pitchFamily="2" charset="2"/>
              <a:buChar char="Ø"/>
            </a:pPr>
            <a:endParaRPr lang="en-US" dirty="0"/>
          </a:p>
        </p:txBody>
      </p:sp>
      <p:sp>
        <p:nvSpPr>
          <p:cNvPr id="6"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19</a:t>
            </a:fld>
            <a:endParaRPr lang="en-US" dirty="0"/>
          </a:p>
        </p:txBody>
      </p:sp>
    </p:spTree>
    <p:extLst>
      <p:ext uri="{BB962C8B-B14F-4D97-AF65-F5344CB8AC3E}">
        <p14:creationId xmlns:p14="http://schemas.microsoft.com/office/powerpoint/2010/main" val="10306952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Agenda</a:t>
            </a:r>
            <a:endParaRPr lang="en-US" dirty="0"/>
          </a:p>
        </p:txBody>
      </p:sp>
      <p:sp>
        <p:nvSpPr>
          <p:cNvPr id="3" name="Content Placeholder 2"/>
          <p:cNvSpPr>
            <a:spLocks noGrp="1"/>
          </p:cNvSpPr>
          <p:nvPr>
            <p:ph idx="1"/>
          </p:nvPr>
        </p:nvSpPr>
        <p:spPr>
          <a:xfrm>
            <a:off x="476269" y="950128"/>
            <a:ext cx="8408049" cy="3293269"/>
          </a:xfrm>
        </p:spPr>
        <p:txBody>
          <a:bodyPr/>
          <a:lstStyle/>
          <a:p>
            <a:r>
              <a:rPr lang="en-US" dirty="0" smtClean="0"/>
              <a:t>Background on TALPA &amp; the ARC</a:t>
            </a:r>
          </a:p>
          <a:p>
            <a:r>
              <a:rPr lang="en-US" dirty="0"/>
              <a:t>Runway Condition Assessment Matrix (RCAM</a:t>
            </a:r>
            <a:r>
              <a:rPr lang="en-US" dirty="0" smtClean="0"/>
              <a:t>)</a:t>
            </a:r>
          </a:p>
          <a:p>
            <a:r>
              <a:rPr lang="en-US" dirty="0" smtClean="0"/>
              <a:t>NOTAM System functionality</a:t>
            </a:r>
          </a:p>
          <a:p>
            <a:r>
              <a:rPr lang="en-US" dirty="0" smtClean="0"/>
              <a:t>RCAM and Aircraft Operator relationship</a:t>
            </a:r>
          </a:p>
          <a:p>
            <a:r>
              <a:rPr lang="en-US" dirty="0" smtClean="0"/>
              <a:t>Guidance and Resources available</a:t>
            </a:r>
            <a:endParaRPr lang="en-US" dirty="0"/>
          </a:p>
          <a:p>
            <a:r>
              <a:rPr lang="en-US" dirty="0" smtClean="0"/>
              <a:t>Advisory Changes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2</a:t>
            </a:fld>
            <a:endParaRPr lang="en-US" dirty="0"/>
          </a:p>
        </p:txBody>
      </p:sp>
    </p:spTree>
    <p:extLst>
      <p:ext uri="{BB962C8B-B14F-4D97-AF65-F5344CB8AC3E}">
        <p14:creationId xmlns:p14="http://schemas.microsoft.com/office/powerpoint/2010/main" val="3529564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D3ABA1-EA94-43C0-B992-7CBCC31144F1}" type="slidenum">
              <a:rPr lang="en-US" smtClean="0"/>
              <a:pPr/>
              <a:t>20</a:t>
            </a:fld>
            <a:endParaRPr lang="en-US" dirty="0"/>
          </a:p>
        </p:txBody>
      </p:sp>
      <p:grpSp>
        <p:nvGrpSpPr>
          <p:cNvPr id="44" name="Group 52" descr="Runway divided into thirds and indicating that the reporting should start with the runway end."/>
          <p:cNvGrpSpPr>
            <a:grpSpLocks/>
          </p:cNvGrpSpPr>
          <p:nvPr/>
        </p:nvGrpSpPr>
        <p:grpSpPr bwMode="auto">
          <a:xfrm>
            <a:off x="3799266" y="2000816"/>
            <a:ext cx="4829577" cy="1028700"/>
            <a:chOff x="838200" y="2971800"/>
            <a:chExt cx="7239000" cy="1371600"/>
          </a:xfrm>
        </p:grpSpPr>
        <p:grpSp>
          <p:nvGrpSpPr>
            <p:cNvPr id="45" name="Group 3"/>
            <p:cNvGrpSpPr>
              <a:grpSpLocks/>
            </p:cNvGrpSpPr>
            <p:nvPr/>
          </p:nvGrpSpPr>
          <p:grpSpPr bwMode="auto">
            <a:xfrm>
              <a:off x="838200" y="3200400"/>
              <a:ext cx="7239000" cy="914400"/>
              <a:chOff x="838200" y="3200400"/>
              <a:chExt cx="7239000" cy="914400"/>
            </a:xfrm>
          </p:grpSpPr>
          <p:sp>
            <p:nvSpPr>
              <p:cNvPr id="48" name="Rectangle 47"/>
              <p:cNvSpPr/>
              <p:nvPr/>
            </p:nvSpPr>
            <p:spPr>
              <a:xfrm>
                <a:off x="838200" y="3200400"/>
                <a:ext cx="72390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 name="TextBox 5"/>
              <p:cNvSpPr txBox="1">
                <a:spLocks noChangeArrowheads="1"/>
              </p:cNvSpPr>
              <p:nvPr/>
            </p:nvSpPr>
            <p:spPr bwMode="auto">
              <a:xfrm rot="5400000">
                <a:off x="1505465" y="3407744"/>
                <a:ext cx="45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None/>
                </a:pPr>
                <a:r>
                  <a:rPr lang="en-US" altLang="en-US" sz="2400" b="1" dirty="0" smtClean="0">
                    <a:solidFill>
                      <a:schemeClr val="bg1"/>
                    </a:solidFill>
                  </a:rPr>
                  <a:t>9</a:t>
                </a:r>
                <a:endParaRPr lang="en-US" altLang="en-US" sz="2400" b="1" dirty="0">
                  <a:solidFill>
                    <a:schemeClr val="bg1"/>
                  </a:solidFill>
                </a:endParaRPr>
              </a:p>
            </p:txBody>
          </p:sp>
          <p:sp>
            <p:nvSpPr>
              <p:cNvPr id="50" name="TextBox 6"/>
              <p:cNvSpPr txBox="1">
                <a:spLocks noChangeArrowheads="1"/>
              </p:cNvSpPr>
              <p:nvPr/>
            </p:nvSpPr>
            <p:spPr bwMode="auto">
              <a:xfrm rot="16200000">
                <a:off x="6792812" y="3395404"/>
                <a:ext cx="7294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None/>
                </a:pPr>
                <a:r>
                  <a:rPr lang="en-US" altLang="en-US" sz="2400" b="1" dirty="0" smtClean="0">
                    <a:solidFill>
                      <a:schemeClr val="bg1"/>
                    </a:solidFill>
                  </a:rPr>
                  <a:t>27</a:t>
                </a:r>
                <a:endParaRPr lang="en-US" altLang="en-US" sz="2400" b="1" dirty="0">
                  <a:solidFill>
                    <a:schemeClr val="bg1"/>
                  </a:solidFill>
                </a:endParaRPr>
              </a:p>
            </p:txBody>
          </p:sp>
          <p:grpSp>
            <p:nvGrpSpPr>
              <p:cNvPr id="51" name="Group 7"/>
              <p:cNvGrpSpPr>
                <a:grpSpLocks/>
              </p:cNvGrpSpPr>
              <p:nvPr/>
            </p:nvGrpSpPr>
            <p:grpSpPr bwMode="auto">
              <a:xfrm>
                <a:off x="925976" y="3269910"/>
                <a:ext cx="457200" cy="319954"/>
                <a:chOff x="914390" y="3234187"/>
                <a:chExt cx="457200" cy="319954"/>
              </a:xfrm>
            </p:grpSpPr>
            <p:sp>
              <p:nvSpPr>
                <p:cNvPr id="77" name="Rectangle 76"/>
                <p:cNvSpPr/>
                <p:nvPr/>
              </p:nvSpPr>
              <p:spPr>
                <a:xfrm>
                  <a:off x="913927" y="3234527"/>
                  <a:ext cx="457200" cy="746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8" name="Rectangle 77"/>
                <p:cNvSpPr/>
                <p:nvPr/>
              </p:nvSpPr>
              <p:spPr>
                <a:xfrm>
                  <a:off x="913927" y="3315490"/>
                  <a:ext cx="457200" cy="746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9" name="Rectangle 78"/>
                <p:cNvSpPr/>
                <p:nvPr/>
              </p:nvSpPr>
              <p:spPr>
                <a:xfrm>
                  <a:off x="913927" y="3398040"/>
                  <a:ext cx="457200" cy="746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0" name="Rectangle 79"/>
                <p:cNvSpPr/>
                <p:nvPr/>
              </p:nvSpPr>
              <p:spPr>
                <a:xfrm>
                  <a:off x="913927" y="3479002"/>
                  <a:ext cx="457200" cy="746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52" name="Group 8"/>
              <p:cNvGrpSpPr>
                <a:grpSpLocks/>
              </p:cNvGrpSpPr>
              <p:nvPr/>
            </p:nvGrpSpPr>
            <p:grpSpPr bwMode="auto">
              <a:xfrm>
                <a:off x="925976" y="3695374"/>
                <a:ext cx="457200" cy="319954"/>
                <a:chOff x="914390" y="3234187"/>
                <a:chExt cx="457200" cy="319954"/>
              </a:xfrm>
            </p:grpSpPr>
            <p:sp>
              <p:nvSpPr>
                <p:cNvPr id="73" name="Rectangle 72"/>
                <p:cNvSpPr/>
                <p:nvPr/>
              </p:nvSpPr>
              <p:spPr>
                <a:xfrm>
                  <a:off x="913927" y="3234513"/>
                  <a:ext cx="457200" cy="746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4" name="Rectangle 73"/>
                <p:cNvSpPr/>
                <p:nvPr/>
              </p:nvSpPr>
              <p:spPr>
                <a:xfrm>
                  <a:off x="913927" y="3315476"/>
                  <a:ext cx="457200" cy="746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5" name="Rectangle 74"/>
                <p:cNvSpPr/>
                <p:nvPr/>
              </p:nvSpPr>
              <p:spPr>
                <a:xfrm>
                  <a:off x="913927" y="3398026"/>
                  <a:ext cx="457200" cy="746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6" name="Rectangle 75"/>
                <p:cNvSpPr/>
                <p:nvPr/>
              </p:nvSpPr>
              <p:spPr>
                <a:xfrm>
                  <a:off x="913927" y="3478988"/>
                  <a:ext cx="457200" cy="746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53" name="Group 9"/>
              <p:cNvGrpSpPr>
                <a:grpSpLocks/>
              </p:cNvGrpSpPr>
              <p:nvPr/>
            </p:nvGrpSpPr>
            <p:grpSpPr bwMode="auto">
              <a:xfrm>
                <a:off x="7550150" y="3695374"/>
                <a:ext cx="457200" cy="319954"/>
                <a:chOff x="914390" y="3234187"/>
                <a:chExt cx="457200" cy="319954"/>
              </a:xfrm>
            </p:grpSpPr>
            <p:sp>
              <p:nvSpPr>
                <p:cNvPr id="69" name="Rectangle 68"/>
                <p:cNvSpPr/>
                <p:nvPr/>
              </p:nvSpPr>
              <p:spPr>
                <a:xfrm>
                  <a:off x="914390" y="3234513"/>
                  <a:ext cx="457200" cy="746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0" name="Rectangle 69"/>
                <p:cNvSpPr/>
                <p:nvPr/>
              </p:nvSpPr>
              <p:spPr>
                <a:xfrm>
                  <a:off x="914390" y="3315476"/>
                  <a:ext cx="457200" cy="746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1" name="Rectangle 70"/>
                <p:cNvSpPr/>
                <p:nvPr/>
              </p:nvSpPr>
              <p:spPr>
                <a:xfrm>
                  <a:off x="914390" y="3398026"/>
                  <a:ext cx="457200" cy="746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2" name="Rectangle 71"/>
                <p:cNvSpPr/>
                <p:nvPr/>
              </p:nvSpPr>
              <p:spPr>
                <a:xfrm>
                  <a:off x="914390" y="3478988"/>
                  <a:ext cx="457200" cy="746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54" name="Group 10"/>
              <p:cNvGrpSpPr>
                <a:grpSpLocks/>
              </p:cNvGrpSpPr>
              <p:nvPr/>
            </p:nvGrpSpPr>
            <p:grpSpPr bwMode="auto">
              <a:xfrm>
                <a:off x="7550150" y="3269910"/>
                <a:ext cx="457200" cy="319954"/>
                <a:chOff x="914390" y="3234187"/>
                <a:chExt cx="457200" cy="319954"/>
              </a:xfrm>
            </p:grpSpPr>
            <p:sp>
              <p:nvSpPr>
                <p:cNvPr id="65" name="Rectangle 64"/>
                <p:cNvSpPr/>
                <p:nvPr/>
              </p:nvSpPr>
              <p:spPr>
                <a:xfrm>
                  <a:off x="914390" y="3234527"/>
                  <a:ext cx="457200" cy="746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6" name="Rectangle 65"/>
                <p:cNvSpPr/>
                <p:nvPr/>
              </p:nvSpPr>
              <p:spPr>
                <a:xfrm>
                  <a:off x="914390" y="3315490"/>
                  <a:ext cx="457200" cy="746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7" name="Rectangle 66"/>
                <p:cNvSpPr/>
                <p:nvPr/>
              </p:nvSpPr>
              <p:spPr>
                <a:xfrm>
                  <a:off x="914390" y="3398040"/>
                  <a:ext cx="457200" cy="746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8" name="Rectangle 67"/>
                <p:cNvSpPr/>
                <p:nvPr/>
              </p:nvSpPr>
              <p:spPr>
                <a:xfrm>
                  <a:off x="914390" y="3479002"/>
                  <a:ext cx="457200" cy="746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55" name="Group 11"/>
              <p:cNvGrpSpPr>
                <a:grpSpLocks/>
              </p:cNvGrpSpPr>
              <p:nvPr/>
            </p:nvGrpSpPr>
            <p:grpSpPr bwMode="auto">
              <a:xfrm>
                <a:off x="1850524" y="3613301"/>
                <a:ext cx="5149516" cy="46874"/>
                <a:chOff x="1844842" y="3586423"/>
                <a:chExt cx="5149516" cy="46874"/>
              </a:xfrm>
            </p:grpSpPr>
            <p:sp>
              <p:nvSpPr>
                <p:cNvPr id="56" name="Rectangle 55"/>
                <p:cNvSpPr/>
                <p:nvPr/>
              </p:nvSpPr>
              <p:spPr>
                <a:xfrm>
                  <a:off x="1845343" y="3586272"/>
                  <a:ext cx="365125" cy="47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7" name="Rectangle 56"/>
                <p:cNvSpPr/>
                <p:nvPr/>
              </p:nvSpPr>
              <p:spPr>
                <a:xfrm>
                  <a:off x="4237706" y="3586272"/>
                  <a:ext cx="363537" cy="47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8" name="Rectangle 57"/>
                <p:cNvSpPr/>
                <p:nvPr/>
              </p:nvSpPr>
              <p:spPr>
                <a:xfrm>
                  <a:off x="3639218" y="3586272"/>
                  <a:ext cx="365125" cy="47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9" name="Rectangle 58"/>
                <p:cNvSpPr/>
                <p:nvPr/>
              </p:nvSpPr>
              <p:spPr>
                <a:xfrm>
                  <a:off x="2443831" y="3586272"/>
                  <a:ext cx="363537" cy="47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0" name="Rectangle 59"/>
                <p:cNvSpPr/>
                <p:nvPr/>
              </p:nvSpPr>
              <p:spPr>
                <a:xfrm>
                  <a:off x="3040731" y="3586272"/>
                  <a:ext cx="365125" cy="47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 name="Rectangle 60"/>
                <p:cNvSpPr/>
                <p:nvPr/>
              </p:nvSpPr>
              <p:spPr>
                <a:xfrm>
                  <a:off x="4834606" y="3586272"/>
                  <a:ext cx="365125" cy="47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2" name="Rectangle 61"/>
                <p:cNvSpPr/>
                <p:nvPr/>
              </p:nvSpPr>
              <p:spPr>
                <a:xfrm>
                  <a:off x="6031581" y="3586272"/>
                  <a:ext cx="363537" cy="47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3" name="Rectangle 62"/>
                <p:cNvSpPr/>
                <p:nvPr/>
              </p:nvSpPr>
              <p:spPr>
                <a:xfrm>
                  <a:off x="5433093" y="3586272"/>
                  <a:ext cx="365125" cy="47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4" name="Rectangle 63"/>
                <p:cNvSpPr/>
                <p:nvPr/>
              </p:nvSpPr>
              <p:spPr>
                <a:xfrm>
                  <a:off x="6628481" y="3586272"/>
                  <a:ext cx="365125" cy="47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cxnSp>
          <p:nvCxnSpPr>
            <p:cNvPr id="46" name="Straight Connector 45"/>
            <p:cNvCxnSpPr/>
            <p:nvPr/>
          </p:nvCxnSpPr>
          <p:spPr>
            <a:xfrm>
              <a:off x="3228975" y="2971800"/>
              <a:ext cx="0" cy="1371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621338" y="2971800"/>
              <a:ext cx="0" cy="1371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9" name="Table 8" descr="Table identify what range coverage selection pertains to"/>
          <p:cNvGraphicFramePr>
            <a:graphicFrameLocks noGrp="1" noChangeAspect="1"/>
          </p:cNvGraphicFramePr>
          <p:nvPr>
            <p:extLst>
              <p:ext uri="{D42A27DB-BD31-4B8C-83A1-F6EECF244321}">
                <p14:modId xmlns:p14="http://schemas.microsoft.com/office/powerpoint/2010/main" val="468293465"/>
              </p:ext>
            </p:extLst>
          </p:nvPr>
        </p:nvGraphicFramePr>
        <p:xfrm>
          <a:off x="183703" y="49786"/>
          <a:ext cx="3454149" cy="4461655"/>
        </p:xfrm>
        <a:graphic>
          <a:graphicData uri="http://schemas.openxmlformats.org/drawingml/2006/table">
            <a:tbl>
              <a:tblPr firstRow="1" bandRow="1">
                <a:tableStyleId>{5C22544A-7EE6-4342-B048-85BDC9FD1C3A}</a:tableStyleId>
              </a:tblPr>
              <a:tblGrid>
                <a:gridCol w="1297863"/>
                <a:gridCol w="2156286"/>
              </a:tblGrid>
              <a:tr h="438295">
                <a:tc>
                  <a:txBody>
                    <a:bodyPr/>
                    <a:lstStyle/>
                    <a:p>
                      <a:r>
                        <a:rPr lang="en-US" sz="1800" dirty="0" smtClean="0">
                          <a:solidFill>
                            <a:schemeClr val="tx1"/>
                          </a:solidFill>
                        </a:rPr>
                        <a:t>Coverage</a:t>
                      </a:r>
                      <a:endParaRPr lang="en-US" sz="1800" dirty="0">
                        <a:solidFill>
                          <a:schemeClr val="tx1"/>
                        </a:solidFill>
                      </a:endParaRPr>
                    </a:p>
                  </a:txBody>
                  <a:tcPr/>
                </a:tc>
                <a:tc>
                  <a:txBody>
                    <a:bodyPr/>
                    <a:lstStyle/>
                    <a:p>
                      <a:r>
                        <a:rPr lang="en-US" sz="1800" dirty="0" smtClean="0">
                          <a:solidFill>
                            <a:schemeClr val="tx1"/>
                          </a:solidFill>
                        </a:rPr>
                        <a:t>Range</a:t>
                      </a:r>
                      <a:endParaRPr lang="en-US" sz="1800" dirty="0">
                        <a:solidFill>
                          <a:schemeClr val="tx1"/>
                        </a:solidFill>
                      </a:endParaRPr>
                    </a:p>
                  </a:txBody>
                  <a:tcPr/>
                </a:tc>
              </a:tr>
              <a:tr h="301342">
                <a:tc>
                  <a:txBody>
                    <a:bodyPr/>
                    <a:lstStyle/>
                    <a:p>
                      <a:r>
                        <a:rPr lang="en-US" sz="1600" baseline="0" dirty="0" smtClean="0"/>
                        <a:t>10%</a:t>
                      </a:r>
                      <a:endParaRPr lang="en-US" sz="1600" baseline="0" dirty="0"/>
                    </a:p>
                  </a:txBody>
                  <a:tcPr/>
                </a:tc>
                <a:tc>
                  <a:txBody>
                    <a:bodyPr/>
                    <a:lstStyle/>
                    <a:p>
                      <a:r>
                        <a:rPr lang="en-US" sz="1600" baseline="0" dirty="0" smtClean="0"/>
                        <a:t>10% or less</a:t>
                      </a:r>
                      <a:endParaRPr lang="en-US" sz="1600" baseline="0" dirty="0"/>
                    </a:p>
                  </a:txBody>
                  <a:tcPr/>
                </a:tc>
              </a:tr>
              <a:tr h="307352">
                <a:tc>
                  <a:txBody>
                    <a:bodyPr/>
                    <a:lstStyle/>
                    <a:p>
                      <a:r>
                        <a:rPr lang="en-US" sz="1600" baseline="0" dirty="0" smtClean="0"/>
                        <a:t>20%</a:t>
                      </a:r>
                      <a:endParaRPr lang="en-US" sz="1600" baseline="0" dirty="0"/>
                    </a:p>
                  </a:txBody>
                  <a:tcPr/>
                </a:tc>
                <a:tc>
                  <a:txBody>
                    <a:bodyPr/>
                    <a:lstStyle/>
                    <a:p>
                      <a:r>
                        <a:rPr lang="en-US" sz="1600" baseline="0" dirty="0" smtClean="0"/>
                        <a:t>11% thru 20%</a:t>
                      </a:r>
                      <a:endParaRPr lang="en-US" sz="1600" baseline="0" dirty="0"/>
                    </a:p>
                  </a:txBody>
                  <a:tcPr/>
                </a:tc>
              </a:tr>
              <a:tr h="294044">
                <a:tc>
                  <a:txBody>
                    <a:bodyPr/>
                    <a:lstStyle/>
                    <a:p>
                      <a:r>
                        <a:rPr lang="en-US" sz="1600" baseline="0" dirty="0" smtClean="0"/>
                        <a:t>25%</a:t>
                      </a:r>
                      <a:endParaRPr lang="en-US" sz="1600" baseline="0" dirty="0"/>
                    </a:p>
                  </a:txBody>
                  <a:tcPr/>
                </a:tc>
                <a:tc>
                  <a:txBody>
                    <a:bodyPr/>
                    <a:lstStyle/>
                    <a:p>
                      <a:r>
                        <a:rPr lang="en-US" sz="1600" baseline="0" dirty="0" smtClean="0"/>
                        <a:t>21% thru 25%</a:t>
                      </a:r>
                      <a:endParaRPr lang="en-US" sz="1600" baseline="0" dirty="0"/>
                    </a:p>
                  </a:txBody>
                  <a:tcPr/>
                </a:tc>
              </a:tr>
              <a:tr h="306493">
                <a:tc>
                  <a:txBody>
                    <a:bodyPr/>
                    <a:lstStyle/>
                    <a:p>
                      <a:r>
                        <a:rPr lang="en-US" sz="1600" baseline="0" dirty="0" smtClean="0"/>
                        <a:t>30%</a:t>
                      </a:r>
                      <a:endParaRPr lang="en-US" sz="1600" baseline="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26% thru 30%</a:t>
                      </a:r>
                      <a:endParaRPr lang="en-US" sz="1600" baseline="0" dirty="0"/>
                    </a:p>
                  </a:txBody>
                  <a:tcPr/>
                </a:tc>
              </a:tr>
              <a:tr h="306064">
                <a:tc>
                  <a:txBody>
                    <a:bodyPr/>
                    <a:lstStyle/>
                    <a:p>
                      <a:r>
                        <a:rPr lang="en-US" sz="1600" baseline="0" dirty="0" smtClean="0"/>
                        <a:t>40%</a:t>
                      </a:r>
                      <a:endParaRPr lang="en-US" sz="1600" baseline="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31% thru 40%</a:t>
                      </a:r>
                      <a:endParaRPr lang="en-US" sz="1600" baseline="0" dirty="0"/>
                    </a:p>
                  </a:txBody>
                  <a:tcPr/>
                </a:tc>
              </a:tr>
              <a:tr h="292756">
                <a:tc>
                  <a:txBody>
                    <a:bodyPr/>
                    <a:lstStyle/>
                    <a:p>
                      <a:r>
                        <a:rPr lang="en-US" sz="1600" baseline="0" dirty="0" smtClean="0"/>
                        <a:t>50%</a:t>
                      </a:r>
                      <a:endParaRPr lang="en-US" sz="1600" baseline="0" dirty="0"/>
                    </a:p>
                  </a:txBody>
                  <a:tcPr/>
                </a:tc>
                <a:tc>
                  <a:txBody>
                    <a:bodyPr/>
                    <a:lstStyle/>
                    <a:p>
                      <a:r>
                        <a:rPr lang="en-US" sz="1600" baseline="0" dirty="0" smtClean="0"/>
                        <a:t>41% thru 50%</a:t>
                      </a:r>
                      <a:endParaRPr lang="en-US" sz="1600" baseline="0" dirty="0"/>
                    </a:p>
                  </a:txBody>
                  <a:tcPr/>
                </a:tc>
              </a:tr>
              <a:tr h="292327">
                <a:tc>
                  <a:txBody>
                    <a:bodyPr/>
                    <a:lstStyle/>
                    <a:p>
                      <a:r>
                        <a:rPr lang="en-US" sz="1600" baseline="0" dirty="0" smtClean="0"/>
                        <a:t>60%</a:t>
                      </a:r>
                      <a:endParaRPr lang="en-US" sz="1600" baseline="0" dirty="0"/>
                    </a:p>
                  </a:txBody>
                  <a:tcPr/>
                </a:tc>
                <a:tc>
                  <a:txBody>
                    <a:bodyPr/>
                    <a:lstStyle/>
                    <a:p>
                      <a:r>
                        <a:rPr lang="en-US" sz="1600" baseline="0" dirty="0" smtClean="0"/>
                        <a:t>51% thru 60%</a:t>
                      </a:r>
                      <a:endParaRPr lang="en-US" sz="1600" baseline="0" dirty="0"/>
                    </a:p>
                  </a:txBody>
                  <a:tcPr/>
                </a:tc>
              </a:tr>
              <a:tr h="317249">
                <a:tc>
                  <a:txBody>
                    <a:bodyPr/>
                    <a:lstStyle/>
                    <a:p>
                      <a:r>
                        <a:rPr lang="en-US" sz="1600" baseline="0" dirty="0" smtClean="0"/>
                        <a:t>70%</a:t>
                      </a:r>
                      <a:endParaRPr lang="en-US" sz="1600" baseline="0" dirty="0"/>
                    </a:p>
                  </a:txBody>
                  <a:tcPr/>
                </a:tc>
                <a:tc>
                  <a:txBody>
                    <a:bodyPr/>
                    <a:lstStyle/>
                    <a:p>
                      <a:r>
                        <a:rPr lang="en-US" sz="1600" baseline="0" dirty="0" smtClean="0"/>
                        <a:t>61% thru 70%</a:t>
                      </a:r>
                      <a:endParaRPr lang="en-US" sz="1600" baseline="0" dirty="0"/>
                    </a:p>
                  </a:txBody>
                  <a:tcPr/>
                </a:tc>
              </a:tr>
              <a:tr h="317249">
                <a:tc>
                  <a:txBody>
                    <a:bodyPr/>
                    <a:lstStyle/>
                    <a:p>
                      <a:r>
                        <a:rPr lang="en-US" sz="1600" baseline="0" dirty="0" smtClean="0"/>
                        <a:t>75%</a:t>
                      </a:r>
                      <a:endParaRPr lang="en-US" sz="1600" baseline="0" dirty="0"/>
                    </a:p>
                  </a:txBody>
                  <a:tcPr/>
                </a:tc>
                <a:tc>
                  <a:txBody>
                    <a:bodyPr/>
                    <a:lstStyle/>
                    <a:p>
                      <a:r>
                        <a:rPr lang="en-US" sz="1600" baseline="0" dirty="0" smtClean="0"/>
                        <a:t>71% thru 75%</a:t>
                      </a:r>
                      <a:endParaRPr lang="en-US" sz="1600" baseline="0" dirty="0"/>
                    </a:p>
                  </a:txBody>
                  <a:tcPr/>
                </a:tc>
              </a:tr>
              <a:tr h="323665">
                <a:tc>
                  <a:txBody>
                    <a:bodyPr/>
                    <a:lstStyle/>
                    <a:p>
                      <a:r>
                        <a:rPr lang="en-US" sz="1600" baseline="0" dirty="0" smtClean="0"/>
                        <a:t>80%</a:t>
                      </a:r>
                      <a:endParaRPr lang="en-US" sz="1600" baseline="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76% thru 80%</a:t>
                      </a:r>
                      <a:endParaRPr lang="en-US" sz="1600" baseline="0" dirty="0"/>
                    </a:p>
                  </a:txBody>
                  <a:tcPr/>
                </a:tc>
              </a:tr>
              <a:tr h="284599">
                <a:tc>
                  <a:txBody>
                    <a:bodyPr/>
                    <a:lstStyle/>
                    <a:p>
                      <a:r>
                        <a:rPr lang="en-US" sz="1600" baseline="0" dirty="0" smtClean="0"/>
                        <a:t>90%</a:t>
                      </a:r>
                      <a:endParaRPr lang="en-US" sz="1600" baseline="0" dirty="0"/>
                    </a:p>
                  </a:txBody>
                  <a:tcPr/>
                </a:tc>
                <a:tc>
                  <a:txBody>
                    <a:bodyPr/>
                    <a:lstStyle/>
                    <a:p>
                      <a:r>
                        <a:rPr lang="en-US" sz="1600" baseline="0" dirty="0" smtClean="0"/>
                        <a:t>81% thru 90%</a:t>
                      </a:r>
                      <a:endParaRPr lang="en-US" sz="1600" baseline="0" dirty="0"/>
                    </a:p>
                  </a:txBody>
                  <a:tcPr/>
                </a:tc>
              </a:tr>
              <a:tr h="322807">
                <a:tc>
                  <a:txBody>
                    <a:bodyPr/>
                    <a:lstStyle/>
                    <a:p>
                      <a:r>
                        <a:rPr lang="en-US" sz="1600" baseline="0" dirty="0" smtClean="0"/>
                        <a:t>100%</a:t>
                      </a:r>
                      <a:endParaRPr lang="en-US" sz="1600" baseline="0" dirty="0"/>
                    </a:p>
                  </a:txBody>
                  <a:tcPr/>
                </a:tc>
                <a:tc>
                  <a:txBody>
                    <a:bodyPr/>
                    <a:lstStyle/>
                    <a:p>
                      <a:r>
                        <a:rPr lang="en-US" sz="1600" baseline="0" dirty="0" smtClean="0"/>
                        <a:t>91% thru 100%</a:t>
                      </a:r>
                      <a:endParaRPr lang="en-US" sz="1600" baseline="0" dirty="0"/>
                    </a:p>
                  </a:txBody>
                  <a:tcPr/>
                </a:tc>
              </a:tr>
            </a:tbl>
          </a:graphicData>
        </a:graphic>
      </p:graphicFrame>
      <p:sp>
        <p:nvSpPr>
          <p:cNvPr id="81" name="Right Arrow 80" descr="arrow pointing to the runway end"/>
          <p:cNvSpPr/>
          <p:nvPr/>
        </p:nvSpPr>
        <p:spPr>
          <a:xfrm rot="10800000">
            <a:off x="8596654" y="2400639"/>
            <a:ext cx="457200" cy="205439"/>
          </a:xfrm>
          <a:prstGeom prst="rightArrow">
            <a:avLst>
              <a:gd name="adj1" fmla="val 50000"/>
              <a:gd name="adj2" fmla="val 4276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2" name="Title 10" hidden="1"/>
          <p:cNvSpPr>
            <a:spLocks noGrp="1"/>
          </p:cNvSpPr>
          <p:nvPr>
            <p:ph type="title"/>
          </p:nvPr>
        </p:nvSpPr>
        <p:spPr>
          <a:xfrm>
            <a:off x="3222662" y="215662"/>
            <a:ext cx="5826209" cy="621102"/>
          </a:xfrm>
        </p:spPr>
        <p:txBody>
          <a:bodyPr/>
          <a:lstStyle/>
          <a:p>
            <a:pPr algn="ctr"/>
            <a:r>
              <a:rPr lang="en-US" sz="3200" dirty="0" smtClean="0">
                <a:solidFill>
                  <a:schemeClr val="tx1"/>
                </a:solidFill>
              </a:rPr>
              <a:t>Reporting Runway Conditions in Thirds</a:t>
            </a:r>
            <a:endParaRPr lang="en-US" sz="3200" dirty="0">
              <a:solidFill>
                <a:schemeClr val="tx1"/>
              </a:solidFill>
            </a:endParaRPr>
          </a:p>
        </p:txBody>
      </p:sp>
    </p:spTree>
    <p:extLst>
      <p:ext uri="{BB962C8B-B14F-4D97-AF65-F5344CB8AC3E}">
        <p14:creationId xmlns:p14="http://schemas.microsoft.com/office/powerpoint/2010/main" val="1509012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44379" y="316118"/>
            <a:ext cx="8881862" cy="457200"/>
          </a:xfrm>
        </p:spPr>
        <p:txBody>
          <a:bodyPr/>
          <a:lstStyle/>
          <a:p>
            <a:pPr algn="ctr"/>
            <a:r>
              <a:rPr lang="en-US" altLang="en-US" sz="3400" dirty="0" smtClean="0"/>
              <a:t>Reporting Airport Condition Information</a:t>
            </a:r>
          </a:p>
        </p:txBody>
      </p:sp>
      <p:sp>
        <p:nvSpPr>
          <p:cNvPr id="2" name="Content Placeholder 1"/>
          <p:cNvSpPr>
            <a:spLocks noGrp="1"/>
          </p:cNvSpPr>
          <p:nvPr>
            <p:ph idx="1"/>
          </p:nvPr>
        </p:nvSpPr>
        <p:spPr>
          <a:xfrm>
            <a:off x="495319" y="885524"/>
            <a:ext cx="8050213" cy="3628723"/>
          </a:xfrm>
        </p:spPr>
        <p:txBody>
          <a:bodyPr/>
          <a:lstStyle/>
          <a:p>
            <a:r>
              <a:rPr lang="en-US" kern="1200" dirty="0"/>
              <a:t>Runway Condition Codes are disseminated via </a:t>
            </a:r>
            <a:r>
              <a:rPr lang="en-US" kern="1200" dirty="0" smtClean="0"/>
              <a:t>one or more of the </a:t>
            </a:r>
            <a:r>
              <a:rPr lang="en-US" kern="1200" dirty="0"/>
              <a:t>following </a:t>
            </a:r>
            <a:r>
              <a:rPr lang="en-US" kern="1200" dirty="0" smtClean="0"/>
              <a:t>methods:</a:t>
            </a:r>
          </a:p>
          <a:p>
            <a:pPr lvl="1"/>
            <a:r>
              <a:rPr lang="en-US" sz="2000" kern="1200" dirty="0" smtClean="0"/>
              <a:t>Federal </a:t>
            </a:r>
            <a:r>
              <a:rPr lang="en-US" sz="2000" kern="1200" dirty="0"/>
              <a:t>NOTAM System, preferably through NOTAM Manager or equivalent system(s</a:t>
            </a:r>
            <a:r>
              <a:rPr lang="en-US" sz="2000" kern="1200" dirty="0" smtClean="0"/>
              <a:t>);</a:t>
            </a:r>
          </a:p>
          <a:p>
            <a:pPr lvl="1"/>
            <a:r>
              <a:rPr lang="en-US" sz="2000" kern="1200" dirty="0" smtClean="0"/>
              <a:t>Air </a:t>
            </a:r>
            <a:r>
              <a:rPr lang="en-US" sz="2000" kern="1200" dirty="0"/>
              <a:t>Traffic Control Facility (corresponding Tower, Center, Tracon, etc</a:t>
            </a:r>
            <a:r>
              <a:rPr lang="en-US" sz="2000" kern="1200" dirty="0" smtClean="0"/>
              <a:t>.);</a:t>
            </a:r>
          </a:p>
          <a:p>
            <a:pPr lvl="1"/>
            <a:r>
              <a:rPr lang="en-US" sz="2000" kern="1200" dirty="0" smtClean="0"/>
              <a:t>Flight </a:t>
            </a:r>
            <a:r>
              <a:rPr lang="en-US" sz="2000" kern="1200" dirty="0"/>
              <a:t>Service Station (FSS) (as applicable); </a:t>
            </a:r>
            <a:r>
              <a:rPr lang="en-US" sz="2000" kern="1200" dirty="0" smtClean="0"/>
              <a:t>and</a:t>
            </a:r>
          </a:p>
          <a:p>
            <a:pPr lvl="1"/>
            <a:r>
              <a:rPr lang="en-US" sz="2000" kern="1200" dirty="0" smtClean="0"/>
              <a:t>Directly </a:t>
            </a:r>
            <a:r>
              <a:rPr lang="en-US" sz="2000" kern="1200" dirty="0"/>
              <a:t>from airport operator via Common Traffic Advisory Frequency (as applicable</a:t>
            </a:r>
            <a:r>
              <a:rPr lang="en-US" sz="2000" kern="1200" dirty="0" smtClean="0"/>
              <a:t>)</a:t>
            </a:r>
            <a:endParaRPr lang="en-US" sz="2000" kern="1200" dirty="0"/>
          </a:p>
          <a:p>
            <a:endParaRPr lang="en-US" sz="2000" dirty="0"/>
          </a:p>
        </p:txBody>
      </p:sp>
      <p:sp>
        <p:nvSpPr>
          <p:cNvPr id="4"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21</a:t>
            </a:fld>
            <a:endParaRPr lang="en-US" dirty="0"/>
          </a:p>
        </p:txBody>
      </p:sp>
    </p:spTree>
    <p:extLst>
      <p:ext uri="{BB962C8B-B14F-4D97-AF65-F5344CB8AC3E}">
        <p14:creationId xmlns:p14="http://schemas.microsoft.com/office/powerpoint/2010/main" val="4126501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D3ABA1-EA94-43C0-B992-7CBCC31144F1}" type="slidenum">
              <a:rPr lang="en-US" smtClean="0"/>
              <a:pPr/>
              <a:t>22</a:t>
            </a:fld>
            <a:endParaRPr lang="en-US" dirty="0"/>
          </a:p>
        </p:txBody>
      </p:sp>
      <p:pic>
        <p:nvPicPr>
          <p:cNvPr id="1033" name="Picture 9" descr="Screenshot of N O T A M Manager before October 1, 20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031" y="662516"/>
            <a:ext cx="4615120" cy="3794283"/>
          </a:xfrm>
          <a:prstGeom prst="rect">
            <a:avLst/>
          </a:prstGeom>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Screenshot of N O T A M Manager after October 1, 20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1509" y="662516"/>
            <a:ext cx="4367653" cy="3802235"/>
          </a:xfrm>
          <a:prstGeom prst="rect">
            <a:avLst/>
          </a:prstGeom>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23870" y="101441"/>
            <a:ext cx="8549163" cy="457200"/>
          </a:xfrm>
        </p:spPr>
        <p:txBody>
          <a:bodyPr/>
          <a:lstStyle/>
          <a:p>
            <a:pPr algn="ctr"/>
            <a:r>
              <a:rPr lang="en-US" altLang="en-US" sz="3200" dirty="0" smtClean="0"/>
              <a:t> </a:t>
            </a:r>
            <a:r>
              <a:rPr lang="en-US" altLang="en-US" sz="3200" u="sng" dirty="0" smtClean="0"/>
              <a:t>CURRENT SYSTEM</a:t>
            </a:r>
            <a:r>
              <a:rPr lang="en-US" altLang="en-US" sz="3200" dirty="0" smtClean="0"/>
              <a:t> -  </a:t>
            </a:r>
            <a:r>
              <a:rPr lang="en-US" altLang="en-US" sz="3200" u="sng" dirty="0" smtClean="0"/>
              <a:t>FUTURE SYSTEM </a:t>
            </a:r>
          </a:p>
        </p:txBody>
      </p:sp>
    </p:spTree>
    <p:extLst>
      <p:ext uri="{BB962C8B-B14F-4D97-AF65-F5344CB8AC3E}">
        <p14:creationId xmlns:p14="http://schemas.microsoft.com/office/powerpoint/2010/main" val="1051995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8366"/>
            <a:ext cx="9144000" cy="457200"/>
          </a:xfrm>
        </p:spPr>
        <p:txBody>
          <a:bodyPr/>
          <a:lstStyle/>
          <a:p>
            <a:pPr algn="ctr"/>
            <a:r>
              <a:rPr lang="en-US" dirty="0" smtClean="0"/>
              <a:t>NOTAM Manager</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23</a:t>
            </a:fld>
            <a:endParaRPr lang="en-US" dirty="0"/>
          </a:p>
        </p:txBody>
      </p:sp>
      <p:pic>
        <p:nvPicPr>
          <p:cNvPr id="1026" name="Picture 2" descr="Screenshot of N O T A M Manager after October 1, 2016, showing the window to report conditions for each runway thi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3" y="790575"/>
            <a:ext cx="8474075"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979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50"/>
            <a:ext cx="9144000" cy="409575"/>
          </a:xfrm>
        </p:spPr>
        <p:txBody>
          <a:bodyPr/>
          <a:lstStyle/>
          <a:p>
            <a:pPr algn="ctr"/>
            <a:r>
              <a:rPr lang="en-US" dirty="0" smtClean="0"/>
              <a:t>E-NOTAM II</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24</a:t>
            </a:fld>
            <a:endParaRPr lang="en-US" dirty="0"/>
          </a:p>
        </p:txBody>
      </p:sp>
      <p:pic>
        <p:nvPicPr>
          <p:cNvPr id="2052" name="Picture 4" descr="Screenshot of E-N O T A M II showing how to report conditions for each runway third in that syste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225" y="638174"/>
            <a:ext cx="7296150"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88142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D3ABA1-EA94-43C0-B992-7CBCC31144F1}" type="slidenum">
              <a:rPr lang="en-US" smtClean="0"/>
              <a:pPr/>
              <a:t>25</a:t>
            </a:fld>
            <a:endParaRPr lang="en-US" dirty="0"/>
          </a:p>
        </p:txBody>
      </p:sp>
      <p:pic>
        <p:nvPicPr>
          <p:cNvPr id="2050" name="Picture 2" descr="Initial login screen for N O T A M Mana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86" y="1117831"/>
            <a:ext cx="8717332" cy="2496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p:nvPr>
        </p:nvSpPr>
        <p:spPr>
          <a:xfrm>
            <a:off x="0" y="174659"/>
            <a:ext cx="9144000" cy="457200"/>
          </a:xfrm>
        </p:spPr>
        <p:txBody>
          <a:bodyPr/>
          <a:lstStyle/>
          <a:p>
            <a:pPr algn="ctr"/>
            <a:r>
              <a:rPr lang="en-US" sz="2800" dirty="0" smtClean="0"/>
              <a:t>Let’s Issue a NOTAM using the RCAM Rules </a:t>
            </a:r>
            <a:endParaRPr lang="en-US" sz="2800" dirty="0"/>
          </a:p>
        </p:txBody>
      </p:sp>
    </p:spTree>
    <p:extLst>
      <p:ext uri="{BB962C8B-B14F-4D97-AF65-F5344CB8AC3E}">
        <p14:creationId xmlns:p14="http://schemas.microsoft.com/office/powerpoint/2010/main" val="1582022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33375" y="0"/>
            <a:ext cx="8472488" cy="457200"/>
          </a:xfrm>
        </p:spPr>
        <p:txBody>
          <a:bodyPr/>
          <a:lstStyle/>
          <a:p>
            <a:pPr algn="ctr"/>
            <a:r>
              <a:rPr lang="en-US" altLang="en-US" sz="3200" dirty="0" smtClean="0"/>
              <a:t>Changes to NOTAM Manager</a:t>
            </a:r>
          </a:p>
        </p:txBody>
      </p:sp>
      <p:pic>
        <p:nvPicPr>
          <p:cNvPr id="14340" name="Picture 2" descr="Scenario screen for N O T A M Manager with entire runway selected. No S F C condition option appe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0772"/>
            <a:ext cx="9170988" cy="4032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4341" name="Rounded Rectangular Callout 1"/>
          <p:cNvSpPr>
            <a:spLocks noChangeArrowheads="1"/>
          </p:cNvSpPr>
          <p:nvPr/>
        </p:nvSpPr>
        <p:spPr bwMode="auto">
          <a:xfrm>
            <a:off x="8308976" y="1058467"/>
            <a:ext cx="862013" cy="612934"/>
          </a:xfrm>
          <a:prstGeom prst="wedgeRoundRectCallout">
            <a:avLst>
              <a:gd name="adj1" fmla="val -91944"/>
              <a:gd name="adj2" fmla="val -13394"/>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No SFC Condition Option</a:t>
            </a:r>
          </a:p>
        </p:txBody>
      </p:sp>
      <p:sp>
        <p:nvSpPr>
          <p:cNvPr id="14342" name="Rounded Rectangular Callout 1"/>
          <p:cNvSpPr>
            <a:spLocks noChangeArrowheads="1"/>
          </p:cNvSpPr>
          <p:nvPr/>
        </p:nvSpPr>
        <p:spPr bwMode="auto">
          <a:xfrm>
            <a:off x="1085850" y="654844"/>
            <a:ext cx="862013" cy="442674"/>
          </a:xfrm>
          <a:prstGeom prst="wedgeRoundRectCallout">
            <a:avLst>
              <a:gd name="adj1" fmla="val 75875"/>
              <a:gd name="adj2" fmla="val 9861"/>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Entire Runway</a:t>
            </a:r>
          </a:p>
        </p:txBody>
      </p:sp>
      <p:sp>
        <p:nvSpPr>
          <p:cNvPr id="7"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26</a:t>
            </a:fld>
            <a:endParaRPr lang="en-US" dirty="0"/>
          </a:p>
        </p:txBody>
      </p:sp>
    </p:spTree>
    <p:extLst>
      <p:ext uri="{BB962C8B-B14F-4D97-AF65-F5344CB8AC3E}">
        <p14:creationId xmlns:p14="http://schemas.microsoft.com/office/powerpoint/2010/main" val="222802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33375" y="0"/>
            <a:ext cx="8472488" cy="457200"/>
          </a:xfrm>
        </p:spPr>
        <p:txBody>
          <a:bodyPr/>
          <a:lstStyle/>
          <a:p>
            <a:pPr algn="ctr"/>
            <a:r>
              <a:rPr lang="en-US" altLang="en-US" sz="3200" dirty="0" smtClean="0"/>
              <a:t>Changes to NOTAM Manager</a:t>
            </a:r>
          </a:p>
        </p:txBody>
      </p:sp>
      <p:pic>
        <p:nvPicPr>
          <p:cNvPr id="15364" name="Picture 2" descr="Scenario screen for N O T A M Manager with directional runway selected. S F C condition option appears in scenario select me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4110"/>
            <a:ext cx="914400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5365" name="Rounded Rectangular Callout 1"/>
          <p:cNvSpPr>
            <a:spLocks noChangeArrowheads="1"/>
          </p:cNvSpPr>
          <p:nvPr/>
        </p:nvSpPr>
        <p:spPr bwMode="auto">
          <a:xfrm>
            <a:off x="8308976" y="1058467"/>
            <a:ext cx="862013" cy="612934"/>
          </a:xfrm>
          <a:prstGeom prst="wedgeRoundRectCallout">
            <a:avLst>
              <a:gd name="adj1" fmla="val -99861"/>
              <a:gd name="adj2" fmla="val -52259"/>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SFC Condition Option</a:t>
            </a:r>
          </a:p>
        </p:txBody>
      </p:sp>
      <p:sp>
        <p:nvSpPr>
          <p:cNvPr id="15366" name="Rounded Rectangular Callout 1"/>
          <p:cNvSpPr>
            <a:spLocks noChangeArrowheads="1"/>
          </p:cNvSpPr>
          <p:nvPr/>
        </p:nvSpPr>
        <p:spPr bwMode="auto">
          <a:xfrm>
            <a:off x="1038226" y="1001316"/>
            <a:ext cx="862013" cy="442674"/>
          </a:xfrm>
          <a:prstGeom prst="wedgeRoundRectCallout">
            <a:avLst>
              <a:gd name="adj1" fmla="val 72713"/>
              <a:gd name="adj2" fmla="val 25472"/>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Directional Runway</a:t>
            </a:r>
          </a:p>
        </p:txBody>
      </p:sp>
      <p:sp>
        <p:nvSpPr>
          <p:cNvPr id="7"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27</a:t>
            </a:fld>
            <a:endParaRPr lang="en-US" dirty="0"/>
          </a:p>
        </p:txBody>
      </p:sp>
    </p:spTree>
    <p:extLst>
      <p:ext uri="{BB962C8B-B14F-4D97-AF65-F5344CB8AC3E}">
        <p14:creationId xmlns:p14="http://schemas.microsoft.com/office/powerpoint/2010/main" val="132660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33375" y="0"/>
            <a:ext cx="8472488" cy="457200"/>
          </a:xfrm>
        </p:spPr>
        <p:txBody>
          <a:bodyPr/>
          <a:lstStyle/>
          <a:p>
            <a:pPr algn="ctr"/>
            <a:r>
              <a:rPr lang="en-US" altLang="en-US" sz="3200" dirty="0" smtClean="0"/>
              <a:t>Changes to NOTAM Manager</a:t>
            </a:r>
          </a:p>
        </p:txBody>
      </p:sp>
      <p:pic>
        <p:nvPicPr>
          <p:cNvPr id="16388" name="Picture 6" descr="N O T A M editor screen for Surface Condition scenario in N O T A M Manager. This screen allows you to input condition by runway third. Entries are similar to those used previously and you must select percent cover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 y="481013"/>
            <a:ext cx="9137650" cy="4207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6389" name="Rounded Rectangular Callout 1"/>
          <p:cNvSpPr>
            <a:spLocks noChangeArrowheads="1"/>
          </p:cNvSpPr>
          <p:nvPr/>
        </p:nvSpPr>
        <p:spPr bwMode="auto">
          <a:xfrm>
            <a:off x="5962650" y="2031207"/>
            <a:ext cx="1925638" cy="612934"/>
          </a:xfrm>
          <a:prstGeom prst="wedgeRoundRectCallout">
            <a:avLst>
              <a:gd name="adj1" fmla="val -91944"/>
              <a:gd name="adj2" fmla="val -13394"/>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Similar entries except 3 parts of RWY, and must select % coverage</a:t>
            </a:r>
          </a:p>
        </p:txBody>
      </p:sp>
      <p:pic>
        <p:nvPicPr>
          <p:cNvPr id="16390" name="Picture 7" descr="Pilot reported braking action se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00" y="4251716"/>
            <a:ext cx="6404216" cy="436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7"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28</a:t>
            </a:fld>
            <a:endParaRPr lang="en-US" dirty="0"/>
          </a:p>
        </p:txBody>
      </p:sp>
    </p:spTree>
    <p:extLst>
      <p:ext uri="{BB962C8B-B14F-4D97-AF65-F5344CB8AC3E}">
        <p14:creationId xmlns:p14="http://schemas.microsoft.com/office/powerpoint/2010/main" val="224475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33375" y="0"/>
            <a:ext cx="8472488" cy="457200"/>
          </a:xfrm>
        </p:spPr>
        <p:txBody>
          <a:bodyPr/>
          <a:lstStyle/>
          <a:p>
            <a:pPr algn="ctr"/>
            <a:r>
              <a:rPr lang="en-US" altLang="en-US" sz="3200" dirty="0" smtClean="0"/>
              <a:t>Changes to NOTAM Manager</a:t>
            </a:r>
          </a:p>
        </p:txBody>
      </p:sp>
      <p:pic>
        <p:nvPicPr>
          <p:cNvPr id="17412" name="Picture 4" descr="N O T A M editor screen for Surface Condition scenario in N O T A M Manager. This shows the options in the % coverage menu (10% or less, 20%, and increements of 10 up to 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7916"/>
            <a:ext cx="9190038" cy="403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7413" name="Rounded Rectangular Callout 1"/>
          <p:cNvSpPr>
            <a:spLocks noChangeArrowheads="1"/>
          </p:cNvSpPr>
          <p:nvPr/>
        </p:nvSpPr>
        <p:spPr bwMode="auto">
          <a:xfrm>
            <a:off x="258764" y="3576638"/>
            <a:ext cx="1189037" cy="612934"/>
          </a:xfrm>
          <a:prstGeom prst="wedgeRoundRectCallout">
            <a:avLst>
              <a:gd name="adj1" fmla="val 138519"/>
              <a:gd name="adj2" fmla="val -236866"/>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 Coverage table for each 1/3</a:t>
            </a:r>
            <a:r>
              <a:rPr lang="en-US" altLang="en-US" sz="1000" baseline="30000" dirty="0"/>
              <a:t>rd</a:t>
            </a:r>
            <a:r>
              <a:rPr lang="en-US" altLang="en-US" sz="1000" dirty="0"/>
              <a:t> RWY</a:t>
            </a:r>
          </a:p>
        </p:txBody>
      </p:sp>
      <p:sp>
        <p:nvSpPr>
          <p:cNvPr id="6"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29</a:t>
            </a:fld>
            <a:endParaRPr lang="en-US" dirty="0"/>
          </a:p>
        </p:txBody>
      </p:sp>
    </p:spTree>
    <p:extLst>
      <p:ext uri="{BB962C8B-B14F-4D97-AF65-F5344CB8AC3E}">
        <p14:creationId xmlns:p14="http://schemas.microsoft.com/office/powerpoint/2010/main" val="674981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hidden="1"/>
          <p:cNvSpPr>
            <a:spLocks noGrp="1"/>
          </p:cNvSpPr>
          <p:nvPr>
            <p:ph type="title"/>
          </p:nvPr>
        </p:nvSpPr>
        <p:spPr/>
        <p:txBody>
          <a:bodyPr/>
          <a:lstStyle/>
          <a:p>
            <a:r>
              <a:rPr lang="en-US" dirty="0"/>
              <a:t>Southwest Airlines </a:t>
            </a:r>
            <a:r>
              <a:rPr lang="en-US" dirty="0" smtClean="0"/>
              <a:t>Accident at Midway</a:t>
            </a:r>
            <a:endParaRPr lang="en-US" dirty="0"/>
          </a:p>
        </p:txBody>
      </p:sp>
      <p:pic>
        <p:nvPicPr>
          <p:cNvPr id="7" name="Content Placeholder 6" descr="The Boeing-737 in the roadway intersection near Midwa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8700" y="371475"/>
            <a:ext cx="6696802" cy="3899027"/>
          </a:xfrm>
        </p:spPr>
      </p:pic>
      <p:sp>
        <p:nvSpPr>
          <p:cNvPr id="4" name="Slide Number Placeholder 3"/>
          <p:cNvSpPr>
            <a:spLocks noGrp="1"/>
          </p:cNvSpPr>
          <p:nvPr>
            <p:ph type="sldNum" sz="quarter" idx="12"/>
          </p:nvPr>
        </p:nvSpPr>
        <p:spPr/>
        <p:txBody>
          <a:bodyPr/>
          <a:lstStyle/>
          <a:p>
            <a:fld id="{78D3ABA1-EA94-43C0-B992-7CBCC31144F1}" type="slidenum">
              <a:rPr lang="en-US" smtClean="0"/>
              <a:pPr/>
              <a:t>3</a:t>
            </a:fld>
            <a:endParaRPr lang="en-US" dirty="0"/>
          </a:p>
        </p:txBody>
      </p:sp>
      <p:sp>
        <p:nvSpPr>
          <p:cNvPr id="8" name="TextBox 7"/>
          <p:cNvSpPr txBox="1"/>
          <p:nvPr/>
        </p:nvSpPr>
        <p:spPr bwMode="auto">
          <a:xfrm>
            <a:off x="923028" y="4216879"/>
            <a:ext cx="65733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dirty="0" smtClean="0"/>
              <a:t>Source: NTSB </a:t>
            </a:r>
            <a:endParaRPr lang="en-US" sz="1200" dirty="0"/>
          </a:p>
        </p:txBody>
      </p:sp>
    </p:spTree>
    <p:extLst>
      <p:ext uri="{BB962C8B-B14F-4D97-AF65-F5344CB8AC3E}">
        <p14:creationId xmlns:p14="http://schemas.microsoft.com/office/powerpoint/2010/main" val="34396568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33375" y="0"/>
            <a:ext cx="8472488" cy="457200"/>
          </a:xfrm>
        </p:spPr>
        <p:txBody>
          <a:bodyPr/>
          <a:lstStyle/>
          <a:p>
            <a:pPr algn="ctr"/>
            <a:r>
              <a:rPr lang="en-US" altLang="en-US" sz="3200" dirty="0" smtClean="0"/>
              <a:t>Changes to NOTAM Manager</a:t>
            </a:r>
          </a:p>
        </p:txBody>
      </p:sp>
      <p:sp>
        <p:nvSpPr>
          <p:cNvPr id="18436" name="Rounded Rectangular Callout 1"/>
          <p:cNvSpPr>
            <a:spLocks noChangeArrowheads="1"/>
          </p:cNvSpPr>
          <p:nvPr/>
        </p:nvSpPr>
        <p:spPr bwMode="auto">
          <a:xfrm>
            <a:off x="6003926" y="3613548"/>
            <a:ext cx="1338263" cy="561856"/>
          </a:xfrm>
          <a:prstGeom prst="wedgeRoundRectCallout">
            <a:avLst>
              <a:gd name="adj1" fmla="val -82773"/>
              <a:gd name="adj2" fmla="val 47028"/>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900" dirty="0"/>
              <a:t>Automatically assigns RwyCC for each 1/3 RWY</a:t>
            </a:r>
          </a:p>
        </p:txBody>
      </p:sp>
      <p:sp>
        <p:nvSpPr>
          <p:cNvPr id="18437" name="Rounded Rectangular Callout 1"/>
          <p:cNvSpPr>
            <a:spLocks noChangeArrowheads="1"/>
          </p:cNvSpPr>
          <p:nvPr/>
        </p:nvSpPr>
        <p:spPr bwMode="auto">
          <a:xfrm>
            <a:off x="7369175" y="2546747"/>
            <a:ext cx="1339850" cy="715089"/>
          </a:xfrm>
          <a:prstGeom prst="wedgeRoundRectCallout">
            <a:avLst>
              <a:gd name="adj1" fmla="val -5324"/>
              <a:gd name="adj2" fmla="val -163431"/>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900" dirty="0"/>
              <a:t>Note RwyCC in NOTAM &amp; conditions for each 1/3 of RWY</a:t>
            </a:r>
          </a:p>
        </p:txBody>
      </p:sp>
      <p:pic>
        <p:nvPicPr>
          <p:cNvPr id="18438" name="Picture 8" descr="N O T A M editor screen for Surface Condition scenario in N O T A M Manager. This shows how to add a contaminant for each runway third. You must select Add Contaminate to populate the field and can select multiple contaminants. If the next third contains the same contaminant you can just selc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6491"/>
            <a:ext cx="9144000" cy="397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439" name="Rounded Rectangular Callout 1"/>
          <p:cNvSpPr>
            <a:spLocks noChangeArrowheads="1"/>
          </p:cNvSpPr>
          <p:nvPr/>
        </p:nvSpPr>
        <p:spPr bwMode="auto">
          <a:xfrm>
            <a:off x="6645275" y="2643188"/>
            <a:ext cx="1187450" cy="1282660"/>
          </a:xfrm>
          <a:prstGeom prst="wedgeRoundRectCallout">
            <a:avLst>
              <a:gd name="adj1" fmla="val -186644"/>
              <a:gd name="adj2" fmla="val -90171"/>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If the next 1/3 of the RWY contains the same Contaminant, you can just select Copy</a:t>
            </a:r>
          </a:p>
        </p:txBody>
      </p:sp>
      <p:sp>
        <p:nvSpPr>
          <p:cNvPr id="18440" name="Rounded Rectangular Callout 1"/>
          <p:cNvSpPr>
            <a:spLocks noChangeArrowheads="1"/>
          </p:cNvSpPr>
          <p:nvPr/>
        </p:nvSpPr>
        <p:spPr bwMode="auto">
          <a:xfrm>
            <a:off x="3195638" y="945356"/>
            <a:ext cx="1187450" cy="1282660"/>
          </a:xfrm>
          <a:prstGeom prst="wedgeRoundRectCallout">
            <a:avLst>
              <a:gd name="adj1" fmla="val 114389"/>
              <a:gd name="adj2" fmla="val 74000"/>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You must select Add Contaminant to populate in NOTAM  --  Can add multiples</a:t>
            </a:r>
          </a:p>
        </p:txBody>
      </p:sp>
      <p:sp>
        <p:nvSpPr>
          <p:cNvPr id="9"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30</a:t>
            </a:fld>
            <a:endParaRPr lang="en-US" dirty="0"/>
          </a:p>
        </p:txBody>
      </p:sp>
    </p:spTree>
    <p:extLst>
      <p:ext uri="{BB962C8B-B14F-4D97-AF65-F5344CB8AC3E}">
        <p14:creationId xmlns:p14="http://schemas.microsoft.com/office/powerpoint/2010/main" val="29893632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33375" y="0"/>
            <a:ext cx="8472488" cy="457200"/>
          </a:xfrm>
        </p:spPr>
        <p:txBody>
          <a:bodyPr/>
          <a:lstStyle/>
          <a:p>
            <a:pPr algn="ctr"/>
            <a:r>
              <a:rPr lang="en-US" altLang="en-US" sz="3200" dirty="0" smtClean="0"/>
              <a:t>Changes to NOTAM Manager</a:t>
            </a:r>
          </a:p>
        </p:txBody>
      </p:sp>
      <p:sp>
        <p:nvSpPr>
          <p:cNvPr id="19460" name="Rounded Rectangular Callout 1"/>
          <p:cNvSpPr>
            <a:spLocks noChangeArrowheads="1"/>
          </p:cNvSpPr>
          <p:nvPr/>
        </p:nvSpPr>
        <p:spPr bwMode="auto">
          <a:xfrm>
            <a:off x="6003926" y="3613548"/>
            <a:ext cx="1338263" cy="561856"/>
          </a:xfrm>
          <a:prstGeom prst="wedgeRoundRectCallout">
            <a:avLst>
              <a:gd name="adj1" fmla="val -82773"/>
              <a:gd name="adj2" fmla="val 47028"/>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900" dirty="0"/>
              <a:t>Automatically assigns RwyCC for each 1/3 RWY</a:t>
            </a:r>
          </a:p>
        </p:txBody>
      </p:sp>
      <p:sp>
        <p:nvSpPr>
          <p:cNvPr id="19461" name="Rounded Rectangular Callout 1"/>
          <p:cNvSpPr>
            <a:spLocks noChangeArrowheads="1"/>
          </p:cNvSpPr>
          <p:nvPr/>
        </p:nvSpPr>
        <p:spPr bwMode="auto">
          <a:xfrm>
            <a:off x="7369175" y="2546747"/>
            <a:ext cx="1339850" cy="715089"/>
          </a:xfrm>
          <a:prstGeom prst="wedgeRoundRectCallout">
            <a:avLst>
              <a:gd name="adj1" fmla="val -5324"/>
              <a:gd name="adj2" fmla="val -163431"/>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900" dirty="0"/>
              <a:t>Note RwyCC in NOTAM &amp; conditions for each 1/3 of RWY</a:t>
            </a:r>
          </a:p>
        </p:txBody>
      </p:sp>
      <p:pic>
        <p:nvPicPr>
          <p:cNvPr id="19462" name="Picture 8" descr="N O T A M editor screen for Surface Condition scenario in N O T A M Manager. This shows that if the overall length and width of the runway has less than 25%  coverage (average of 3 sections is 25% or less), no RwyCC will be generated (as shown at the bottom of the page). To the right, users can see the N O T A M text, which reports conditions without RwyCC if coverage is less than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6491"/>
            <a:ext cx="9144000" cy="397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9463" name="Rounded Rectangular Callout 1"/>
          <p:cNvSpPr>
            <a:spLocks noChangeArrowheads="1"/>
          </p:cNvSpPr>
          <p:nvPr/>
        </p:nvSpPr>
        <p:spPr bwMode="auto">
          <a:xfrm>
            <a:off x="6513513" y="2285199"/>
            <a:ext cx="1189037" cy="1741646"/>
          </a:xfrm>
          <a:prstGeom prst="wedgeRoundRectCallout">
            <a:avLst>
              <a:gd name="adj1" fmla="val -378989"/>
              <a:gd name="adj2" fmla="val -43790"/>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If overall length and width of RWY has less than 25% coverage, no RwyCC will be generated (average of 3 sections =25% or less</a:t>
            </a:r>
            <a:r>
              <a:rPr lang="en-US" altLang="en-US" sz="900" dirty="0"/>
              <a:t>)</a:t>
            </a:r>
          </a:p>
        </p:txBody>
      </p:sp>
      <p:sp>
        <p:nvSpPr>
          <p:cNvPr id="19464" name="Rounded Rectangular Callout 1"/>
          <p:cNvSpPr>
            <a:spLocks noChangeArrowheads="1"/>
          </p:cNvSpPr>
          <p:nvPr/>
        </p:nvSpPr>
        <p:spPr bwMode="auto">
          <a:xfrm>
            <a:off x="7824190" y="2126457"/>
            <a:ext cx="1187450" cy="612934"/>
          </a:xfrm>
          <a:prstGeom prst="wedgeRoundRectCallout">
            <a:avLst>
              <a:gd name="adj1" fmla="val -78800"/>
              <a:gd name="adj2" fmla="val -99797"/>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Conditions reported without RwyCC</a:t>
            </a:r>
          </a:p>
        </p:txBody>
      </p:sp>
      <p:sp>
        <p:nvSpPr>
          <p:cNvPr id="19465" name="Rounded Rectangular Callout 1"/>
          <p:cNvSpPr>
            <a:spLocks noChangeArrowheads="1"/>
          </p:cNvSpPr>
          <p:nvPr/>
        </p:nvSpPr>
        <p:spPr bwMode="auto">
          <a:xfrm>
            <a:off x="7824190" y="4026694"/>
            <a:ext cx="1187450" cy="442674"/>
          </a:xfrm>
          <a:prstGeom prst="wedgeRoundRectCallout">
            <a:avLst>
              <a:gd name="adj1" fmla="val -201602"/>
              <a:gd name="adj2" fmla="val -55853"/>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No RwyCC Calculated</a:t>
            </a:r>
          </a:p>
        </p:txBody>
      </p:sp>
      <p:sp>
        <p:nvSpPr>
          <p:cNvPr id="10"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31</a:t>
            </a:fld>
            <a:endParaRPr lang="en-US" dirty="0"/>
          </a:p>
        </p:txBody>
      </p:sp>
    </p:spTree>
    <p:extLst>
      <p:ext uri="{BB962C8B-B14F-4D97-AF65-F5344CB8AC3E}">
        <p14:creationId xmlns:p14="http://schemas.microsoft.com/office/powerpoint/2010/main" val="24653677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33375" y="0"/>
            <a:ext cx="8472488" cy="457200"/>
          </a:xfrm>
        </p:spPr>
        <p:txBody>
          <a:bodyPr/>
          <a:lstStyle/>
          <a:p>
            <a:pPr algn="ctr"/>
            <a:r>
              <a:rPr lang="en-US" altLang="en-US" sz="3200" dirty="0" smtClean="0"/>
              <a:t>Changes to NOTAM Manager</a:t>
            </a:r>
          </a:p>
        </p:txBody>
      </p:sp>
      <p:pic>
        <p:nvPicPr>
          <p:cNvPr id="20484" name="Picture 7" descr="N O T A M editor screen for Surface Condition scenario in N O T A M Manager. This shows that if the average of 3 sections is greater than 25%, N O T A M manager automatically generates RwyCC for each runway third (as shown at the bottom of the page). The RwyCC can be downgraded by using data in the R C A M table and airport operator judgment. To the right, users can see the N O T A M text, which reports conditions with RwyCC if coverage is greaterthan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7441"/>
            <a:ext cx="9158288" cy="4138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485" name="Rounded Rectangular Callout 1"/>
          <p:cNvSpPr>
            <a:spLocks noChangeArrowheads="1"/>
          </p:cNvSpPr>
          <p:nvPr/>
        </p:nvSpPr>
        <p:spPr bwMode="auto">
          <a:xfrm>
            <a:off x="5851526" y="2534070"/>
            <a:ext cx="1338263" cy="1293971"/>
          </a:xfrm>
          <a:prstGeom prst="wedgeRoundRectCallout">
            <a:avLst>
              <a:gd name="adj1" fmla="val -387385"/>
              <a:gd name="adj2" fmla="val 44148"/>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When average of 3 sections is &gt;25%, NM automatically generates RwyCC for each 1/3 RWY</a:t>
            </a:r>
          </a:p>
        </p:txBody>
      </p:sp>
      <p:sp>
        <p:nvSpPr>
          <p:cNvPr id="20486" name="Rounded Rectangular Callout 1"/>
          <p:cNvSpPr>
            <a:spLocks noChangeArrowheads="1"/>
          </p:cNvSpPr>
          <p:nvPr/>
        </p:nvSpPr>
        <p:spPr bwMode="auto">
          <a:xfrm>
            <a:off x="7245350" y="2252663"/>
            <a:ext cx="1339850" cy="783193"/>
          </a:xfrm>
          <a:prstGeom prst="wedgeRoundRectCallout">
            <a:avLst>
              <a:gd name="adj1" fmla="val 9954"/>
              <a:gd name="adj2" fmla="val -119866"/>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900" dirty="0"/>
              <a:t> </a:t>
            </a:r>
            <a:r>
              <a:rPr lang="en-US" altLang="en-US" sz="1000" dirty="0"/>
              <a:t>RwyCC is in NOTAM &amp; conditions for each 1/3 of RWY</a:t>
            </a:r>
          </a:p>
        </p:txBody>
      </p:sp>
      <p:sp>
        <p:nvSpPr>
          <p:cNvPr id="20487" name="Rounded Rectangular Callout 1"/>
          <p:cNvSpPr>
            <a:spLocks noChangeArrowheads="1"/>
          </p:cNvSpPr>
          <p:nvPr/>
        </p:nvSpPr>
        <p:spPr bwMode="auto">
          <a:xfrm>
            <a:off x="6167439" y="3900488"/>
            <a:ext cx="1747837" cy="953453"/>
          </a:xfrm>
          <a:prstGeom prst="wedgeRoundRectCallout">
            <a:avLst>
              <a:gd name="adj1" fmla="val -77375"/>
              <a:gd name="adj2" fmla="val -24111"/>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RwyCC can be downgraded by using data in RCAM Table and Airport Operator Judgment</a:t>
            </a:r>
          </a:p>
        </p:txBody>
      </p:sp>
      <p:sp>
        <p:nvSpPr>
          <p:cNvPr id="8"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32</a:t>
            </a:fld>
            <a:endParaRPr lang="en-US" dirty="0"/>
          </a:p>
        </p:txBody>
      </p:sp>
    </p:spTree>
    <p:extLst>
      <p:ext uri="{BB962C8B-B14F-4D97-AF65-F5344CB8AC3E}">
        <p14:creationId xmlns:p14="http://schemas.microsoft.com/office/powerpoint/2010/main" val="22362005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33375" y="0"/>
            <a:ext cx="8472488" cy="457200"/>
          </a:xfrm>
        </p:spPr>
        <p:txBody>
          <a:bodyPr/>
          <a:lstStyle/>
          <a:p>
            <a:pPr algn="ctr"/>
            <a:r>
              <a:rPr lang="en-US" altLang="en-US" sz="3200" dirty="0" smtClean="0"/>
              <a:t>Changes to NOTAM Manager</a:t>
            </a:r>
          </a:p>
        </p:txBody>
      </p:sp>
      <p:pic>
        <p:nvPicPr>
          <p:cNvPr id="21508" name="Picture 2" descr="N O T A M editor screen for Surface Condition scenario in N O T A M Manager. When RwyCC is a 0 or a 1, they can be upgraded (not higher than 3) if specific circumstances exist involving ice or compacted snow (a 2 cannot be upgraded since the only contaminants that generate a 2 are water and slush.)&#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1728"/>
            <a:ext cx="9144000" cy="418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1509" name="Rounded Rectangular Callout 1"/>
          <p:cNvSpPr>
            <a:spLocks noChangeArrowheads="1"/>
          </p:cNvSpPr>
          <p:nvPr/>
        </p:nvSpPr>
        <p:spPr bwMode="auto">
          <a:xfrm>
            <a:off x="7497763" y="2194323"/>
            <a:ext cx="1244600" cy="2973050"/>
          </a:xfrm>
          <a:prstGeom prst="wedgeRoundRectCallout">
            <a:avLst>
              <a:gd name="adj1" fmla="val -156167"/>
              <a:gd name="adj2" fmla="val 34389"/>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When RwyCC is a 0 or a 1, they can be upgraded (not higher than 3) if specific circumstances exist involving ice or compacted snow (a 2 cannot be upgraded since the only contaminants that generate a 2 are water and slush.)</a:t>
            </a:r>
          </a:p>
        </p:txBody>
      </p:sp>
      <p:sp>
        <p:nvSpPr>
          <p:cNvPr id="6" name="Slide Number Placeholder 3"/>
          <p:cNvSpPr>
            <a:spLocks noGrp="1"/>
          </p:cNvSpPr>
          <p:nvPr>
            <p:ph type="sldNum" sz="quarter" idx="4294967295"/>
          </p:nvPr>
        </p:nvSpPr>
        <p:spPr>
          <a:xfrm>
            <a:off x="6396498" y="4707732"/>
            <a:ext cx="1101265" cy="342900"/>
          </a:xfrm>
          <a:prstGeom prst="rect">
            <a:avLst/>
          </a:prstGeom>
        </p:spPr>
        <p:txBody>
          <a:bodyPr/>
          <a:lstStyle/>
          <a:p>
            <a:fld id="{74438B1A-AF1B-4C8B-993E-1BADE62A2451}" type="slidenum">
              <a:rPr lang="en-US" smtClean="0"/>
              <a:pPr/>
              <a:t>33</a:t>
            </a:fld>
            <a:endParaRPr lang="en-US" dirty="0"/>
          </a:p>
        </p:txBody>
      </p:sp>
    </p:spTree>
    <p:extLst>
      <p:ext uri="{BB962C8B-B14F-4D97-AF65-F5344CB8AC3E}">
        <p14:creationId xmlns:p14="http://schemas.microsoft.com/office/powerpoint/2010/main" val="18980254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33375" y="0"/>
            <a:ext cx="8472488" cy="457200"/>
          </a:xfrm>
        </p:spPr>
        <p:txBody>
          <a:bodyPr/>
          <a:lstStyle/>
          <a:p>
            <a:pPr algn="ctr"/>
            <a:r>
              <a:rPr lang="en-US" altLang="en-US" sz="3200" dirty="0" smtClean="0"/>
              <a:t>Changes to NOTAM Manager</a:t>
            </a:r>
          </a:p>
        </p:txBody>
      </p:sp>
      <p:pic>
        <p:nvPicPr>
          <p:cNvPr id="22532" name="Picture 2" descr="N O T A M editor screen for Surface Condition scenario in N O T A M Manager. The airport operator can upgrade the RwyCC for each runway thrid at the bottom of the screen. After the changes, the operator will receive an alert to verify the conditions required to upgrade the cod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1728"/>
            <a:ext cx="9144000" cy="4042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2533" name="Rounded Rectangular Callout 1"/>
          <p:cNvSpPr>
            <a:spLocks noChangeArrowheads="1"/>
          </p:cNvSpPr>
          <p:nvPr/>
        </p:nvSpPr>
        <p:spPr bwMode="auto">
          <a:xfrm>
            <a:off x="7629525" y="2091929"/>
            <a:ext cx="1377950" cy="783193"/>
          </a:xfrm>
          <a:prstGeom prst="wedgeRoundRectCallout">
            <a:avLst>
              <a:gd name="adj1" fmla="val -221773"/>
              <a:gd name="adj2" fmla="val -8537"/>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2.  Verify conditions required to upgrade RwyCC</a:t>
            </a:r>
          </a:p>
        </p:txBody>
      </p:sp>
      <p:pic>
        <p:nvPicPr>
          <p:cNvPr id="22535" name="Picture 13" descr="Pilot reported braking action se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550" y="3936206"/>
            <a:ext cx="4640263" cy="496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2536" name="Rounded Rectangular Callout 1"/>
          <p:cNvSpPr>
            <a:spLocks noChangeArrowheads="1"/>
          </p:cNvSpPr>
          <p:nvPr/>
        </p:nvSpPr>
        <p:spPr bwMode="auto">
          <a:xfrm>
            <a:off x="5365750" y="3781426"/>
            <a:ext cx="1625600" cy="612934"/>
          </a:xfrm>
          <a:prstGeom prst="wedgeRoundRectCallout">
            <a:avLst>
              <a:gd name="adj1" fmla="val -76741"/>
              <a:gd name="adj2" fmla="val -108125"/>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1.  Enter desired upgraded Code, not above 3</a:t>
            </a:r>
          </a:p>
        </p:txBody>
      </p:sp>
      <p:sp>
        <p:nvSpPr>
          <p:cNvPr id="9"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34</a:t>
            </a:fld>
            <a:endParaRPr lang="en-US" dirty="0"/>
          </a:p>
        </p:txBody>
      </p:sp>
    </p:spTree>
    <p:extLst>
      <p:ext uri="{BB962C8B-B14F-4D97-AF65-F5344CB8AC3E}">
        <p14:creationId xmlns:p14="http://schemas.microsoft.com/office/powerpoint/2010/main" val="37123406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33375" y="0"/>
            <a:ext cx="8472488" cy="457200"/>
          </a:xfrm>
        </p:spPr>
        <p:txBody>
          <a:bodyPr/>
          <a:lstStyle/>
          <a:p>
            <a:pPr algn="ctr"/>
            <a:r>
              <a:rPr lang="en-US" altLang="en-US" sz="3200" dirty="0" smtClean="0"/>
              <a:t>Changes to NOTAM Manager</a:t>
            </a:r>
          </a:p>
        </p:txBody>
      </p:sp>
      <p:pic>
        <p:nvPicPr>
          <p:cNvPr id="23556" name="Picture 2" descr="N O T A M editor screen for Surface Condition scenario in N O T A M Manager showing the alert to verify the conditions required to upgrade the code. Once verified, select 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5769"/>
            <a:ext cx="9144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3557" name="Rounded Rectangular Callout 1"/>
          <p:cNvSpPr>
            <a:spLocks noChangeArrowheads="1"/>
          </p:cNvSpPr>
          <p:nvPr/>
        </p:nvSpPr>
        <p:spPr bwMode="auto">
          <a:xfrm>
            <a:off x="6208714" y="2863454"/>
            <a:ext cx="1774825" cy="442674"/>
          </a:xfrm>
          <a:prstGeom prst="wedgeRoundRectCallout">
            <a:avLst>
              <a:gd name="adj1" fmla="val -91944"/>
              <a:gd name="adj2" fmla="val -13394"/>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Once conditions are verified, select OK </a:t>
            </a:r>
          </a:p>
        </p:txBody>
      </p:sp>
      <p:pic>
        <p:nvPicPr>
          <p:cNvPr id="23558" name="Picture 7" descr="Pilot reported braking action se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550" y="3961210"/>
            <a:ext cx="4640263"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7"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35</a:t>
            </a:fld>
            <a:endParaRPr lang="en-US" dirty="0"/>
          </a:p>
        </p:txBody>
      </p:sp>
    </p:spTree>
    <p:extLst>
      <p:ext uri="{BB962C8B-B14F-4D97-AF65-F5344CB8AC3E}">
        <p14:creationId xmlns:p14="http://schemas.microsoft.com/office/powerpoint/2010/main" val="9561890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33375" y="0"/>
            <a:ext cx="8472488" cy="457200"/>
          </a:xfrm>
        </p:spPr>
        <p:txBody>
          <a:bodyPr/>
          <a:lstStyle/>
          <a:p>
            <a:pPr algn="ctr"/>
            <a:r>
              <a:rPr lang="en-US" altLang="en-US" sz="3200" dirty="0" smtClean="0"/>
              <a:t>Changes to NOTAM Manager</a:t>
            </a:r>
          </a:p>
        </p:txBody>
      </p:sp>
      <p:pic>
        <p:nvPicPr>
          <p:cNvPr id="24580" name="Picture 3" descr="N O T A M editor screen for Surface Condition scenario in N O T A M Manager. After verifying the conditions required to upgrade the RwyCC, the upgraded RwyCC will appear in the N O T A M text on the 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0531"/>
            <a:ext cx="9144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4581" name="Rounded Rectangular Callout 1"/>
          <p:cNvSpPr>
            <a:spLocks noChangeArrowheads="1"/>
          </p:cNvSpPr>
          <p:nvPr/>
        </p:nvSpPr>
        <p:spPr bwMode="auto">
          <a:xfrm>
            <a:off x="7735888" y="2497932"/>
            <a:ext cx="862012" cy="612934"/>
          </a:xfrm>
          <a:prstGeom prst="wedgeRoundRectCallout">
            <a:avLst>
              <a:gd name="adj1" fmla="val -31782"/>
              <a:gd name="adj2" fmla="val -191755"/>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Upgraded RwyCC in NOTAM</a:t>
            </a:r>
          </a:p>
        </p:txBody>
      </p:sp>
      <p:sp>
        <p:nvSpPr>
          <p:cNvPr id="6"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36</a:t>
            </a:fld>
            <a:endParaRPr lang="en-US" dirty="0"/>
          </a:p>
        </p:txBody>
      </p:sp>
    </p:spTree>
    <p:extLst>
      <p:ext uri="{BB962C8B-B14F-4D97-AF65-F5344CB8AC3E}">
        <p14:creationId xmlns:p14="http://schemas.microsoft.com/office/powerpoint/2010/main" val="19740192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33375" y="0"/>
            <a:ext cx="8472488" cy="457200"/>
          </a:xfrm>
        </p:spPr>
        <p:txBody>
          <a:bodyPr/>
          <a:lstStyle/>
          <a:p>
            <a:pPr algn="ctr"/>
            <a:r>
              <a:rPr lang="en-US" altLang="en-US" sz="3200" dirty="0" smtClean="0"/>
              <a:t>Center Portion of RWY DRY</a:t>
            </a:r>
          </a:p>
        </p:txBody>
      </p:sp>
      <p:sp>
        <p:nvSpPr>
          <p:cNvPr id="25604" name="Rounded Rectangular Callout 1"/>
          <p:cNvSpPr>
            <a:spLocks noChangeArrowheads="1"/>
          </p:cNvSpPr>
          <p:nvPr/>
        </p:nvSpPr>
        <p:spPr bwMode="auto">
          <a:xfrm>
            <a:off x="7735888" y="2497932"/>
            <a:ext cx="862012" cy="715089"/>
          </a:xfrm>
          <a:prstGeom prst="wedgeRoundRectCallout">
            <a:avLst>
              <a:gd name="adj1" fmla="val -31782"/>
              <a:gd name="adj2" fmla="val -191755"/>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900" dirty="0"/>
              <a:t>Note upgraded RwyCC in NOTAM</a:t>
            </a:r>
          </a:p>
        </p:txBody>
      </p:sp>
      <p:pic>
        <p:nvPicPr>
          <p:cNvPr id="25605" name="Picture 2" descr="N O T A M editor screen for Surface Condition scenario in N O T A M Manager in which the center portion of the runway is dry and the remainder has contamin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6979"/>
            <a:ext cx="9144000" cy="397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5606" name="Rounded Rectangular Callout 1"/>
          <p:cNvSpPr>
            <a:spLocks noChangeArrowheads="1"/>
          </p:cNvSpPr>
          <p:nvPr/>
        </p:nvSpPr>
        <p:spPr bwMode="auto">
          <a:xfrm>
            <a:off x="103188" y="3611166"/>
            <a:ext cx="1377950" cy="868323"/>
          </a:xfrm>
          <a:prstGeom prst="wedgeRoundRectCallout">
            <a:avLst>
              <a:gd name="adj1" fmla="val 83282"/>
              <a:gd name="adj2" fmla="val -225634"/>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If center portion of RWY is DRY:</a:t>
            </a:r>
          </a:p>
          <a:p>
            <a:pPr algn="ctr" eaLnBrk="1" hangingPunct="1">
              <a:spcBef>
                <a:spcPct val="50000"/>
              </a:spcBef>
              <a:buFontTx/>
              <a:buNone/>
            </a:pPr>
            <a:r>
              <a:rPr lang="en-US" altLang="en-US" sz="1000" dirty="0"/>
              <a:t>1.  Enter each 1/3</a:t>
            </a:r>
            <a:r>
              <a:rPr lang="en-US" altLang="en-US" sz="1000" baseline="30000" dirty="0"/>
              <a:t>rd</a:t>
            </a:r>
            <a:r>
              <a:rPr lang="en-US" altLang="en-US" sz="1000" dirty="0"/>
              <a:t> as 100% DRY </a:t>
            </a:r>
          </a:p>
        </p:txBody>
      </p:sp>
      <p:sp>
        <p:nvSpPr>
          <p:cNvPr id="7"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37</a:t>
            </a:fld>
            <a:endParaRPr lang="en-US" dirty="0"/>
          </a:p>
        </p:txBody>
      </p:sp>
    </p:spTree>
    <p:extLst>
      <p:ext uri="{BB962C8B-B14F-4D97-AF65-F5344CB8AC3E}">
        <p14:creationId xmlns:p14="http://schemas.microsoft.com/office/powerpoint/2010/main" val="16347547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33375" y="0"/>
            <a:ext cx="8472488" cy="457200"/>
          </a:xfrm>
        </p:spPr>
        <p:txBody>
          <a:bodyPr/>
          <a:lstStyle/>
          <a:p>
            <a:pPr algn="ctr"/>
            <a:r>
              <a:rPr lang="en-US" altLang="en-US" sz="3200" dirty="0" smtClean="0"/>
              <a:t>Center Portion of RWY DRY</a:t>
            </a:r>
          </a:p>
        </p:txBody>
      </p:sp>
      <p:pic>
        <p:nvPicPr>
          <p:cNvPr id="26628" name="Picture 2" descr="N O T A M editor screen for Surface Condition scenario in N O T A M Manager in which the center portion of the runway is dry and the remainder has contaminants. This is a two part process. In the second part, the operator must enter the width in feet of the Dry portion, the enter the condition of the remainder of the runway, and then review the N O T A M language for accur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967"/>
            <a:ext cx="9144000" cy="400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6629" name="Rounded Rectangular Callout 1"/>
          <p:cNvSpPr>
            <a:spLocks noChangeArrowheads="1"/>
          </p:cNvSpPr>
          <p:nvPr/>
        </p:nvSpPr>
        <p:spPr bwMode="auto">
          <a:xfrm>
            <a:off x="7369175" y="3818335"/>
            <a:ext cx="1379538" cy="612934"/>
          </a:xfrm>
          <a:prstGeom prst="wedgeRoundRectCallout">
            <a:avLst>
              <a:gd name="adj1" fmla="val -165907"/>
              <a:gd name="adj2" fmla="val -104343"/>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3.  Enter condition of remainder of RWY</a:t>
            </a:r>
          </a:p>
        </p:txBody>
      </p:sp>
      <p:sp>
        <p:nvSpPr>
          <p:cNvPr id="26630" name="Rounded Rectangular Callout 1"/>
          <p:cNvSpPr>
            <a:spLocks noChangeArrowheads="1"/>
          </p:cNvSpPr>
          <p:nvPr/>
        </p:nvSpPr>
        <p:spPr bwMode="auto">
          <a:xfrm>
            <a:off x="6488114" y="2382441"/>
            <a:ext cx="1571625" cy="442674"/>
          </a:xfrm>
          <a:prstGeom prst="wedgeRoundRectCallout">
            <a:avLst>
              <a:gd name="adj1" fmla="val 12014"/>
              <a:gd name="adj2" fmla="val -359231"/>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4.  Review NOTAM language for accuracy</a:t>
            </a:r>
          </a:p>
        </p:txBody>
      </p:sp>
      <p:pic>
        <p:nvPicPr>
          <p:cNvPr id="26631" name="Picture 7" descr="Pilot reported braking action se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550" y="1638301"/>
            <a:ext cx="4311650" cy="850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6632" name="Picture 8" descr="Pilot reported braking action se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3550" y="1638301"/>
            <a:ext cx="4311650" cy="850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6633" name="Rounded Rectangular Callout 1"/>
          <p:cNvSpPr>
            <a:spLocks noChangeArrowheads="1"/>
          </p:cNvSpPr>
          <p:nvPr/>
        </p:nvSpPr>
        <p:spPr bwMode="auto">
          <a:xfrm>
            <a:off x="4665664" y="1795462"/>
            <a:ext cx="1379537" cy="783193"/>
          </a:xfrm>
          <a:prstGeom prst="wedgeRoundRectCallout">
            <a:avLst>
              <a:gd name="adj1" fmla="val -165907"/>
              <a:gd name="adj2" fmla="val -95630"/>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2.  Enter the width in feet of the DRY portion of the RWY</a:t>
            </a:r>
          </a:p>
        </p:txBody>
      </p:sp>
      <p:sp>
        <p:nvSpPr>
          <p:cNvPr id="10"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38</a:t>
            </a:fld>
            <a:endParaRPr lang="en-US" dirty="0"/>
          </a:p>
        </p:txBody>
      </p:sp>
    </p:spTree>
    <p:extLst>
      <p:ext uri="{BB962C8B-B14F-4D97-AF65-F5344CB8AC3E}">
        <p14:creationId xmlns:p14="http://schemas.microsoft.com/office/powerpoint/2010/main" val="23793383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33375" y="0"/>
            <a:ext cx="8472488" cy="457200"/>
          </a:xfrm>
        </p:spPr>
        <p:txBody>
          <a:bodyPr/>
          <a:lstStyle/>
          <a:p>
            <a:pPr algn="ctr"/>
            <a:r>
              <a:rPr lang="en-US" altLang="en-US" sz="3200" dirty="0" smtClean="0"/>
              <a:t>Rest of NOTAM Editor Unchanged</a:t>
            </a:r>
          </a:p>
        </p:txBody>
      </p:sp>
      <p:pic>
        <p:nvPicPr>
          <p:cNvPr id="27652" name="Picture 2" descr="N O T A M editor screen for Surface Condition scenario in N O T A M Manager in which the center portion of the runway is dry and the remainder has contaminants. The treatment, remainder, and snowbanks/drifts/windrows/berms section of NOTAM manager was unchange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3647"/>
            <a:ext cx="9158288" cy="3910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7653" name="Rounded Rectangular Callout 1"/>
          <p:cNvSpPr>
            <a:spLocks noChangeArrowheads="1"/>
          </p:cNvSpPr>
          <p:nvPr/>
        </p:nvSpPr>
        <p:spPr bwMode="auto">
          <a:xfrm>
            <a:off x="5843589" y="1795463"/>
            <a:ext cx="2371725" cy="715089"/>
          </a:xfrm>
          <a:prstGeom prst="wedgeRoundRectCallout">
            <a:avLst>
              <a:gd name="adj1" fmla="val -24458"/>
              <a:gd name="adj2" fmla="val 38472"/>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200" dirty="0"/>
              <a:t>This portion of the NOTAM Editor page remains unchanged</a:t>
            </a:r>
          </a:p>
        </p:txBody>
      </p:sp>
      <p:pic>
        <p:nvPicPr>
          <p:cNvPr id="27654" name="Picture 6" descr="Observation details se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500" y="1147763"/>
            <a:ext cx="5168900" cy="350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7"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39</a:t>
            </a:fld>
            <a:endParaRPr lang="en-US" dirty="0"/>
          </a:p>
        </p:txBody>
      </p:sp>
    </p:spTree>
    <p:extLst>
      <p:ext uri="{BB962C8B-B14F-4D97-AF65-F5344CB8AC3E}">
        <p14:creationId xmlns:p14="http://schemas.microsoft.com/office/powerpoint/2010/main" val="1554172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 Box 13"/>
          <p:cNvSpPr txBox="1">
            <a:spLocks noChangeArrowheads="1"/>
          </p:cNvSpPr>
          <p:nvPr/>
        </p:nvSpPr>
        <p:spPr bwMode="auto">
          <a:xfrm>
            <a:off x="6392067" y="280112"/>
            <a:ext cx="2217737" cy="2391424"/>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80000"/>
              </a:lnSpc>
              <a:spcBef>
                <a:spcPct val="50000"/>
              </a:spcBef>
              <a:buNone/>
            </a:pPr>
            <a:r>
              <a:rPr lang="en-US" altLang="en-US" sz="1400" b="1" u="sng" dirty="0">
                <a:solidFill>
                  <a:srgbClr val="000000"/>
                </a:solidFill>
              </a:rPr>
              <a:t>Airplane Operators</a:t>
            </a:r>
          </a:p>
          <a:p>
            <a:pPr>
              <a:lnSpc>
                <a:spcPct val="80000"/>
              </a:lnSpc>
              <a:spcBef>
                <a:spcPct val="50000"/>
              </a:spcBef>
              <a:buNone/>
            </a:pPr>
            <a:r>
              <a:rPr lang="en-US" altLang="en-US" sz="1400" b="1" i="1" dirty="0">
                <a:solidFill>
                  <a:srgbClr val="000000"/>
                </a:solidFill>
              </a:rPr>
              <a:t>Part 91-K/125/135</a:t>
            </a:r>
          </a:p>
          <a:p>
            <a:pPr marL="171450" indent="-171450">
              <a:lnSpc>
                <a:spcPct val="75000"/>
              </a:lnSpc>
              <a:spcBef>
                <a:spcPct val="50000"/>
              </a:spcBef>
              <a:buFont typeface="Wingdings" panose="05000000000000000000" pitchFamily="2" charset="2"/>
              <a:buChar char="§"/>
            </a:pPr>
            <a:r>
              <a:rPr lang="en-US" altLang="en-US" sz="1200" dirty="0">
                <a:solidFill>
                  <a:srgbClr val="000000"/>
                </a:solidFill>
              </a:rPr>
              <a:t>Alpha Flying, Inc</a:t>
            </a:r>
          </a:p>
          <a:p>
            <a:pPr marL="171450" indent="-171450">
              <a:lnSpc>
                <a:spcPct val="75000"/>
              </a:lnSpc>
              <a:spcBef>
                <a:spcPct val="50000"/>
              </a:spcBef>
              <a:buFont typeface="Wingdings" panose="05000000000000000000" pitchFamily="2" charset="2"/>
              <a:buChar char="§"/>
            </a:pPr>
            <a:r>
              <a:rPr lang="en-US" altLang="en-US" sz="1200" dirty="0">
                <a:solidFill>
                  <a:srgbClr val="000000"/>
                </a:solidFill>
              </a:rPr>
              <a:t>Bombardier Flexjet</a:t>
            </a:r>
          </a:p>
          <a:p>
            <a:pPr marL="171450" indent="-171450">
              <a:lnSpc>
                <a:spcPct val="75000"/>
              </a:lnSpc>
              <a:spcBef>
                <a:spcPct val="50000"/>
              </a:spcBef>
              <a:buFont typeface="Wingdings" panose="05000000000000000000" pitchFamily="2" charset="2"/>
              <a:buChar char="§"/>
            </a:pPr>
            <a:r>
              <a:rPr lang="en-US" altLang="en-US" sz="1200" dirty="0">
                <a:solidFill>
                  <a:srgbClr val="000000"/>
                </a:solidFill>
              </a:rPr>
              <a:t>Chantilly Air</a:t>
            </a:r>
          </a:p>
          <a:p>
            <a:pPr marL="171450" indent="-171450">
              <a:lnSpc>
                <a:spcPct val="75000"/>
              </a:lnSpc>
              <a:spcBef>
                <a:spcPct val="50000"/>
              </a:spcBef>
              <a:buFont typeface="Wingdings" panose="05000000000000000000" pitchFamily="2" charset="2"/>
              <a:buChar char="§"/>
            </a:pPr>
            <a:r>
              <a:rPr lang="en-US" altLang="en-US" sz="1200" dirty="0">
                <a:solidFill>
                  <a:srgbClr val="000000"/>
                </a:solidFill>
              </a:rPr>
              <a:t>Flight Works</a:t>
            </a:r>
          </a:p>
          <a:p>
            <a:pPr marL="171450" indent="-171450">
              <a:lnSpc>
                <a:spcPct val="75000"/>
              </a:lnSpc>
              <a:spcBef>
                <a:spcPct val="50000"/>
              </a:spcBef>
              <a:buFont typeface="Wingdings" panose="05000000000000000000" pitchFamily="2" charset="2"/>
              <a:buChar char="§"/>
            </a:pPr>
            <a:r>
              <a:rPr lang="en-US" altLang="en-US" sz="1200" dirty="0">
                <a:solidFill>
                  <a:srgbClr val="000000"/>
                </a:solidFill>
              </a:rPr>
              <a:t>Jet Solutions</a:t>
            </a:r>
          </a:p>
          <a:p>
            <a:pPr marL="171450" indent="-171450">
              <a:lnSpc>
                <a:spcPct val="75000"/>
              </a:lnSpc>
              <a:spcBef>
                <a:spcPct val="50000"/>
              </a:spcBef>
              <a:buFont typeface="Wingdings" panose="05000000000000000000" pitchFamily="2" charset="2"/>
              <a:buChar char="§"/>
            </a:pPr>
            <a:r>
              <a:rPr lang="en-US" altLang="en-US" sz="1200" dirty="0">
                <a:solidFill>
                  <a:srgbClr val="000000"/>
                </a:solidFill>
              </a:rPr>
              <a:t>Conoco Phillips Alaska</a:t>
            </a:r>
          </a:p>
          <a:p>
            <a:pPr marL="171450" indent="-171450">
              <a:lnSpc>
                <a:spcPct val="75000"/>
              </a:lnSpc>
              <a:spcBef>
                <a:spcPct val="50000"/>
              </a:spcBef>
              <a:buFont typeface="Wingdings" panose="05000000000000000000" pitchFamily="2" charset="2"/>
              <a:buChar char="§"/>
            </a:pPr>
            <a:r>
              <a:rPr lang="en-US" altLang="en-US" sz="1200" dirty="0">
                <a:solidFill>
                  <a:srgbClr val="000000"/>
                </a:solidFill>
              </a:rPr>
              <a:t>Net Jets</a:t>
            </a:r>
          </a:p>
          <a:p>
            <a:pPr marL="171450" indent="-171450">
              <a:lnSpc>
                <a:spcPct val="75000"/>
              </a:lnSpc>
              <a:spcBef>
                <a:spcPct val="50000"/>
              </a:spcBef>
              <a:buFont typeface="Wingdings" panose="05000000000000000000" pitchFamily="2" charset="2"/>
              <a:buChar char="§"/>
            </a:pPr>
            <a:r>
              <a:rPr lang="en-US" altLang="en-US" sz="1200" dirty="0">
                <a:solidFill>
                  <a:srgbClr val="000000"/>
                </a:solidFill>
              </a:rPr>
              <a:t>Pogo Jet, Inc</a:t>
            </a:r>
          </a:p>
        </p:txBody>
      </p:sp>
      <p:sp>
        <p:nvSpPr>
          <p:cNvPr id="12" name="Text Box 14"/>
          <p:cNvSpPr txBox="1">
            <a:spLocks noChangeArrowheads="1"/>
          </p:cNvSpPr>
          <p:nvPr/>
        </p:nvSpPr>
        <p:spPr bwMode="auto">
          <a:xfrm>
            <a:off x="4118644" y="113516"/>
            <a:ext cx="2012351" cy="3517886"/>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80000"/>
              </a:lnSpc>
              <a:spcBef>
                <a:spcPct val="50000"/>
              </a:spcBef>
              <a:buNone/>
            </a:pPr>
            <a:r>
              <a:rPr lang="en-US" altLang="en-US" sz="1400" b="1" u="sng" dirty="0">
                <a:solidFill>
                  <a:srgbClr val="000000"/>
                </a:solidFill>
              </a:rPr>
              <a:t>Airplane </a:t>
            </a:r>
            <a:r>
              <a:rPr lang="en-US" altLang="en-US" sz="1400" b="1" u="sng" dirty="0" smtClean="0">
                <a:solidFill>
                  <a:srgbClr val="000000"/>
                </a:solidFill>
              </a:rPr>
              <a:t>Operators</a:t>
            </a:r>
          </a:p>
          <a:p>
            <a:pPr>
              <a:lnSpc>
                <a:spcPct val="80000"/>
              </a:lnSpc>
              <a:spcBef>
                <a:spcPct val="50000"/>
              </a:spcBef>
              <a:buNone/>
            </a:pPr>
            <a:r>
              <a:rPr lang="en-US" altLang="en-US" sz="1400" b="1" i="1" dirty="0" smtClean="0">
                <a:solidFill>
                  <a:srgbClr val="000000"/>
                </a:solidFill>
              </a:rPr>
              <a:t>Part 121</a:t>
            </a:r>
            <a:endParaRPr lang="en-US" altLang="en-US" sz="1400" b="1" i="1" dirty="0">
              <a:solidFill>
                <a:srgbClr val="000000"/>
              </a:solidFill>
            </a:endParaRPr>
          </a:p>
          <a:p>
            <a:pPr marL="171450" indent="-171450">
              <a:lnSpc>
                <a:spcPct val="65000"/>
              </a:lnSpc>
              <a:spcBef>
                <a:spcPct val="50000"/>
              </a:spcBef>
              <a:buFont typeface="Wingdings" panose="05000000000000000000" pitchFamily="2" charset="2"/>
              <a:buChar char="§"/>
            </a:pPr>
            <a:r>
              <a:rPr lang="en-US" altLang="en-US" sz="1200" dirty="0" smtClean="0">
                <a:solidFill>
                  <a:srgbClr val="000000"/>
                </a:solidFill>
              </a:rPr>
              <a:t> </a:t>
            </a:r>
            <a:r>
              <a:rPr lang="en-US" altLang="en-US" sz="1200" dirty="0">
                <a:solidFill>
                  <a:srgbClr val="000000"/>
                </a:solidFill>
              </a:rPr>
              <a:t>ABX Air</a:t>
            </a:r>
          </a:p>
          <a:p>
            <a:pPr marL="171450" indent="-171450">
              <a:lnSpc>
                <a:spcPct val="65000"/>
              </a:lnSpc>
              <a:spcBef>
                <a:spcPct val="50000"/>
              </a:spcBef>
              <a:buFont typeface="Wingdings" panose="05000000000000000000" pitchFamily="2" charset="2"/>
              <a:buChar char="§"/>
            </a:pPr>
            <a:r>
              <a:rPr lang="en-US" altLang="en-US" sz="1200" dirty="0">
                <a:solidFill>
                  <a:srgbClr val="000000"/>
                </a:solidFill>
              </a:rPr>
              <a:t> Alaska</a:t>
            </a:r>
          </a:p>
          <a:p>
            <a:pPr marL="171450" indent="-171450">
              <a:lnSpc>
                <a:spcPct val="65000"/>
              </a:lnSpc>
              <a:spcBef>
                <a:spcPct val="50000"/>
              </a:spcBef>
              <a:buFont typeface="Wingdings" panose="05000000000000000000" pitchFamily="2" charset="2"/>
              <a:buChar char="§"/>
            </a:pPr>
            <a:r>
              <a:rPr lang="en-US" altLang="en-US" sz="1200" dirty="0">
                <a:solidFill>
                  <a:srgbClr val="000000"/>
                </a:solidFill>
              </a:rPr>
              <a:t> American Eagle</a:t>
            </a:r>
          </a:p>
          <a:p>
            <a:pPr marL="171450" indent="-171450">
              <a:lnSpc>
                <a:spcPct val="65000"/>
              </a:lnSpc>
              <a:spcBef>
                <a:spcPct val="50000"/>
              </a:spcBef>
              <a:buFont typeface="Wingdings" panose="05000000000000000000" pitchFamily="2" charset="2"/>
              <a:buChar char="§"/>
            </a:pPr>
            <a:r>
              <a:rPr lang="en-US" altLang="en-US" sz="1200" dirty="0">
                <a:solidFill>
                  <a:srgbClr val="000000"/>
                </a:solidFill>
              </a:rPr>
              <a:t> American	</a:t>
            </a:r>
          </a:p>
          <a:p>
            <a:pPr marL="171450" indent="-171450">
              <a:lnSpc>
                <a:spcPct val="65000"/>
              </a:lnSpc>
              <a:spcBef>
                <a:spcPct val="50000"/>
              </a:spcBef>
              <a:buFont typeface="Wingdings" panose="05000000000000000000" pitchFamily="2" charset="2"/>
              <a:buChar char="§"/>
            </a:pPr>
            <a:r>
              <a:rPr lang="en-US" altLang="en-US" sz="1200" dirty="0">
                <a:solidFill>
                  <a:srgbClr val="000000"/>
                </a:solidFill>
              </a:rPr>
              <a:t> Continental</a:t>
            </a:r>
          </a:p>
          <a:p>
            <a:pPr marL="171450" indent="-171450">
              <a:lnSpc>
                <a:spcPct val="65000"/>
              </a:lnSpc>
              <a:spcBef>
                <a:spcPct val="50000"/>
              </a:spcBef>
              <a:buFont typeface="Wingdings" panose="05000000000000000000" pitchFamily="2" charset="2"/>
              <a:buChar char="§"/>
            </a:pPr>
            <a:r>
              <a:rPr lang="en-US" altLang="en-US" sz="1200" dirty="0">
                <a:solidFill>
                  <a:srgbClr val="000000"/>
                </a:solidFill>
              </a:rPr>
              <a:t> Delta</a:t>
            </a:r>
          </a:p>
          <a:p>
            <a:pPr marL="171450" indent="-171450">
              <a:lnSpc>
                <a:spcPct val="65000"/>
              </a:lnSpc>
              <a:spcBef>
                <a:spcPct val="50000"/>
              </a:spcBef>
              <a:buFont typeface="Wingdings" panose="05000000000000000000" pitchFamily="2" charset="2"/>
              <a:buChar char="§"/>
            </a:pPr>
            <a:r>
              <a:rPr lang="en-US" altLang="en-US" sz="1200" dirty="0">
                <a:solidFill>
                  <a:srgbClr val="000000"/>
                </a:solidFill>
              </a:rPr>
              <a:t> Express Jet</a:t>
            </a:r>
          </a:p>
          <a:p>
            <a:pPr marL="171450" indent="-171450">
              <a:lnSpc>
                <a:spcPct val="65000"/>
              </a:lnSpc>
              <a:spcBef>
                <a:spcPct val="50000"/>
              </a:spcBef>
              <a:buFont typeface="Wingdings" panose="05000000000000000000" pitchFamily="2" charset="2"/>
              <a:buChar char="§"/>
            </a:pPr>
            <a:r>
              <a:rPr lang="en-US" altLang="en-US" sz="1200" dirty="0">
                <a:solidFill>
                  <a:srgbClr val="000000"/>
                </a:solidFill>
              </a:rPr>
              <a:t> Federal Express</a:t>
            </a:r>
          </a:p>
          <a:p>
            <a:pPr marL="171450" indent="-171450">
              <a:lnSpc>
                <a:spcPct val="65000"/>
              </a:lnSpc>
              <a:spcBef>
                <a:spcPct val="50000"/>
              </a:spcBef>
              <a:buFont typeface="Wingdings" panose="05000000000000000000" pitchFamily="2" charset="2"/>
              <a:buChar char="§"/>
            </a:pPr>
            <a:r>
              <a:rPr lang="en-US" altLang="en-US" sz="1200" dirty="0">
                <a:solidFill>
                  <a:srgbClr val="000000"/>
                </a:solidFill>
              </a:rPr>
              <a:t> Northwest</a:t>
            </a:r>
          </a:p>
          <a:p>
            <a:pPr marL="171450" indent="-171450">
              <a:lnSpc>
                <a:spcPct val="65000"/>
              </a:lnSpc>
              <a:spcBef>
                <a:spcPct val="50000"/>
              </a:spcBef>
              <a:buFont typeface="Wingdings" panose="05000000000000000000" pitchFamily="2" charset="2"/>
              <a:buChar char="§"/>
            </a:pPr>
            <a:r>
              <a:rPr lang="en-US" altLang="en-US" sz="1200" dirty="0">
                <a:solidFill>
                  <a:srgbClr val="000000"/>
                </a:solidFill>
              </a:rPr>
              <a:t> Pinnacle</a:t>
            </a:r>
          </a:p>
          <a:p>
            <a:pPr marL="171450" indent="-171450">
              <a:lnSpc>
                <a:spcPct val="65000"/>
              </a:lnSpc>
              <a:spcBef>
                <a:spcPct val="50000"/>
              </a:spcBef>
              <a:buFont typeface="Wingdings" panose="05000000000000000000" pitchFamily="2" charset="2"/>
              <a:buChar char="§"/>
            </a:pPr>
            <a:r>
              <a:rPr lang="en-US" altLang="en-US" sz="1200" dirty="0">
                <a:solidFill>
                  <a:srgbClr val="000000"/>
                </a:solidFill>
              </a:rPr>
              <a:t> Southwest</a:t>
            </a:r>
          </a:p>
          <a:p>
            <a:pPr marL="171450" indent="-171450">
              <a:lnSpc>
                <a:spcPct val="65000"/>
              </a:lnSpc>
              <a:spcBef>
                <a:spcPct val="50000"/>
              </a:spcBef>
              <a:buFont typeface="Wingdings" panose="05000000000000000000" pitchFamily="2" charset="2"/>
              <a:buChar char="§"/>
            </a:pPr>
            <a:r>
              <a:rPr lang="en-US" altLang="en-US" sz="1200" dirty="0">
                <a:solidFill>
                  <a:srgbClr val="000000"/>
                </a:solidFill>
              </a:rPr>
              <a:t> United</a:t>
            </a:r>
          </a:p>
          <a:p>
            <a:pPr marL="171450" indent="-171450">
              <a:lnSpc>
                <a:spcPct val="65000"/>
              </a:lnSpc>
              <a:spcBef>
                <a:spcPct val="50000"/>
              </a:spcBef>
              <a:buFont typeface="Wingdings" panose="05000000000000000000" pitchFamily="2" charset="2"/>
              <a:buChar char="§"/>
            </a:pPr>
            <a:r>
              <a:rPr lang="en-US" altLang="en-US" sz="1200" dirty="0">
                <a:solidFill>
                  <a:srgbClr val="000000"/>
                </a:solidFill>
              </a:rPr>
              <a:t> UPS</a:t>
            </a:r>
          </a:p>
          <a:p>
            <a:pPr marL="171450" indent="-171450">
              <a:lnSpc>
                <a:spcPct val="65000"/>
              </a:lnSpc>
              <a:spcBef>
                <a:spcPct val="50000"/>
              </a:spcBef>
              <a:buFont typeface="Wingdings" panose="05000000000000000000" pitchFamily="2" charset="2"/>
              <a:buChar char="§"/>
            </a:pPr>
            <a:r>
              <a:rPr lang="en-US" altLang="en-US" sz="1200" dirty="0">
                <a:solidFill>
                  <a:srgbClr val="000000"/>
                </a:solidFill>
                <a:sym typeface="Wingdings" pitchFamily="2" charset="2"/>
              </a:rPr>
              <a:t></a:t>
            </a:r>
            <a:r>
              <a:rPr lang="en-US" altLang="en-US" sz="1200" dirty="0">
                <a:solidFill>
                  <a:srgbClr val="000000"/>
                </a:solidFill>
              </a:rPr>
              <a:t> US Airways</a:t>
            </a:r>
          </a:p>
        </p:txBody>
      </p:sp>
      <p:sp>
        <p:nvSpPr>
          <p:cNvPr id="13" name="Text Box 9"/>
          <p:cNvSpPr txBox="1">
            <a:spLocks noChangeArrowheads="1"/>
          </p:cNvSpPr>
          <p:nvPr/>
        </p:nvSpPr>
        <p:spPr bwMode="auto">
          <a:xfrm>
            <a:off x="392707" y="1944518"/>
            <a:ext cx="3062288" cy="284693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buNone/>
            </a:pPr>
            <a:r>
              <a:rPr lang="en-US" altLang="en-US" sz="1400" b="1" u="sng" dirty="0">
                <a:solidFill>
                  <a:srgbClr val="000000"/>
                </a:solidFill>
              </a:rPr>
              <a:t>Other Organizations</a:t>
            </a:r>
          </a:p>
          <a:p>
            <a:pPr marL="171450" indent="-171450">
              <a:lnSpc>
                <a:spcPct val="75000"/>
              </a:lnSpc>
              <a:spcBef>
                <a:spcPct val="50000"/>
              </a:spcBef>
              <a:buFont typeface="Wingdings" panose="05000000000000000000" pitchFamily="2" charset="2"/>
              <a:buChar char="§"/>
            </a:pPr>
            <a:r>
              <a:rPr lang="en-US" altLang="en-US" sz="1200" dirty="0">
                <a:solidFill>
                  <a:srgbClr val="000000"/>
                </a:solidFill>
              </a:rPr>
              <a:t>Air Transport Association</a:t>
            </a:r>
          </a:p>
          <a:p>
            <a:pPr marL="171450" indent="-171450">
              <a:lnSpc>
                <a:spcPct val="75000"/>
              </a:lnSpc>
              <a:spcBef>
                <a:spcPct val="50000"/>
              </a:spcBef>
              <a:buFont typeface="Wingdings" panose="05000000000000000000" pitchFamily="2" charset="2"/>
              <a:buChar char="§"/>
            </a:pPr>
            <a:r>
              <a:rPr lang="en-US" altLang="en-US" sz="1200" dirty="0">
                <a:solidFill>
                  <a:srgbClr val="000000"/>
                </a:solidFill>
              </a:rPr>
              <a:t>Airline Pilots Association	</a:t>
            </a:r>
          </a:p>
          <a:p>
            <a:pPr marL="171450" indent="-171450">
              <a:lnSpc>
                <a:spcPct val="75000"/>
              </a:lnSpc>
              <a:spcBef>
                <a:spcPct val="50000"/>
              </a:spcBef>
              <a:buFont typeface="Wingdings" panose="05000000000000000000" pitchFamily="2" charset="2"/>
              <a:buChar char="§"/>
            </a:pPr>
            <a:r>
              <a:rPr lang="en-US" altLang="en-US" sz="1200" dirty="0">
                <a:solidFill>
                  <a:srgbClr val="000000"/>
                </a:solidFill>
              </a:rPr>
              <a:t>Airports Council International</a:t>
            </a:r>
          </a:p>
          <a:p>
            <a:pPr marL="171450" indent="-171450">
              <a:lnSpc>
                <a:spcPct val="75000"/>
              </a:lnSpc>
              <a:spcBef>
                <a:spcPct val="50000"/>
              </a:spcBef>
              <a:buFont typeface="Wingdings" panose="05000000000000000000" pitchFamily="2" charset="2"/>
              <a:buChar char="§"/>
            </a:pPr>
            <a:r>
              <a:rPr lang="en-US" altLang="en-US" sz="1200" dirty="0">
                <a:solidFill>
                  <a:srgbClr val="000000"/>
                </a:solidFill>
              </a:rPr>
              <a:t>Allied Pilots Association</a:t>
            </a:r>
          </a:p>
          <a:p>
            <a:pPr marL="171450" indent="-171450">
              <a:lnSpc>
                <a:spcPct val="75000"/>
              </a:lnSpc>
              <a:spcBef>
                <a:spcPct val="50000"/>
              </a:spcBef>
              <a:buFont typeface="Wingdings" panose="05000000000000000000" pitchFamily="2" charset="2"/>
              <a:buChar char="§"/>
            </a:pPr>
            <a:r>
              <a:rPr lang="en-US" altLang="en-US" sz="1200" dirty="0">
                <a:solidFill>
                  <a:srgbClr val="000000"/>
                </a:solidFill>
              </a:rPr>
              <a:t>National Air Carrier Association</a:t>
            </a:r>
            <a:endParaRPr lang="en-US" altLang="en-US" sz="1200" u="sng" dirty="0">
              <a:solidFill>
                <a:srgbClr val="000000"/>
              </a:solidFill>
            </a:endParaRPr>
          </a:p>
          <a:p>
            <a:pPr marL="171450" indent="-171450">
              <a:lnSpc>
                <a:spcPct val="75000"/>
              </a:lnSpc>
              <a:spcBef>
                <a:spcPct val="50000"/>
              </a:spcBef>
              <a:buFont typeface="Wingdings" panose="05000000000000000000" pitchFamily="2" charset="2"/>
              <a:buChar char="§"/>
            </a:pPr>
            <a:r>
              <a:rPr lang="en-US" altLang="en-US" sz="1200" dirty="0">
                <a:solidFill>
                  <a:srgbClr val="000000"/>
                </a:solidFill>
              </a:rPr>
              <a:t>National Business Aviation Association</a:t>
            </a:r>
          </a:p>
          <a:p>
            <a:pPr marL="171450" indent="-171450">
              <a:lnSpc>
                <a:spcPct val="75000"/>
              </a:lnSpc>
              <a:spcBef>
                <a:spcPct val="50000"/>
              </a:spcBef>
              <a:buFont typeface="Wingdings" panose="05000000000000000000" pitchFamily="2" charset="2"/>
              <a:buChar char="§"/>
            </a:pPr>
            <a:r>
              <a:rPr lang="en-US" altLang="en-US" sz="1200" dirty="0">
                <a:solidFill>
                  <a:srgbClr val="000000"/>
                </a:solidFill>
              </a:rPr>
              <a:t>National Transportation Safety Board</a:t>
            </a:r>
          </a:p>
          <a:p>
            <a:pPr marL="171450" indent="-171450">
              <a:lnSpc>
                <a:spcPct val="75000"/>
              </a:lnSpc>
              <a:spcBef>
                <a:spcPct val="50000"/>
              </a:spcBef>
              <a:buFont typeface="Wingdings" panose="05000000000000000000" pitchFamily="2" charset="2"/>
              <a:buChar char="§"/>
            </a:pPr>
            <a:r>
              <a:rPr lang="en-US" altLang="en-US" sz="1200" dirty="0">
                <a:solidFill>
                  <a:srgbClr val="000000"/>
                </a:solidFill>
              </a:rPr>
              <a:t>Neubert Aero Corporation</a:t>
            </a:r>
          </a:p>
          <a:p>
            <a:pPr marL="171450" indent="-171450">
              <a:lnSpc>
                <a:spcPct val="75000"/>
              </a:lnSpc>
              <a:spcBef>
                <a:spcPct val="50000"/>
              </a:spcBef>
              <a:buFont typeface="Wingdings" panose="05000000000000000000" pitchFamily="2" charset="2"/>
              <a:buChar char="§"/>
            </a:pPr>
            <a:r>
              <a:rPr lang="en-US" altLang="en-US" sz="1200" dirty="0">
                <a:solidFill>
                  <a:srgbClr val="000000"/>
                </a:solidFill>
              </a:rPr>
              <a:t>Regional Airline Association	</a:t>
            </a:r>
          </a:p>
          <a:p>
            <a:pPr marL="171450" indent="-171450">
              <a:lnSpc>
                <a:spcPct val="75000"/>
              </a:lnSpc>
              <a:spcBef>
                <a:spcPct val="50000"/>
              </a:spcBef>
              <a:buFont typeface="Wingdings" panose="05000000000000000000" pitchFamily="2" charset="2"/>
              <a:buChar char="§"/>
            </a:pPr>
            <a:r>
              <a:rPr lang="en-US" altLang="en-US" sz="1200" dirty="0">
                <a:solidFill>
                  <a:srgbClr val="000000"/>
                </a:solidFill>
              </a:rPr>
              <a:t>Southwest Airlines Pilot Association</a:t>
            </a:r>
          </a:p>
          <a:p>
            <a:pPr marL="171450" indent="-171450">
              <a:lnSpc>
                <a:spcPct val="75000"/>
              </a:lnSpc>
              <a:spcBef>
                <a:spcPct val="50000"/>
              </a:spcBef>
              <a:buFont typeface="Wingdings" panose="05000000000000000000" pitchFamily="2" charset="2"/>
              <a:buChar char="§"/>
            </a:pPr>
            <a:r>
              <a:rPr lang="en-US" altLang="en-US" sz="1200" dirty="0">
                <a:solidFill>
                  <a:srgbClr val="000000"/>
                </a:solidFill>
              </a:rPr>
              <a:t>Allied Pilots Association</a:t>
            </a:r>
          </a:p>
        </p:txBody>
      </p:sp>
      <p:sp>
        <p:nvSpPr>
          <p:cNvPr id="14" name="Text Box 10"/>
          <p:cNvSpPr txBox="1">
            <a:spLocks noChangeArrowheads="1"/>
          </p:cNvSpPr>
          <p:nvPr/>
        </p:nvSpPr>
        <p:spPr bwMode="auto">
          <a:xfrm>
            <a:off x="392707" y="341329"/>
            <a:ext cx="3373950" cy="1425005"/>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buNone/>
            </a:pPr>
            <a:r>
              <a:rPr lang="en-US" altLang="en-US" sz="1400" b="1" u="sng" dirty="0">
                <a:solidFill>
                  <a:srgbClr val="000000"/>
                </a:solidFill>
              </a:rPr>
              <a:t>Regulatory Authorities</a:t>
            </a:r>
          </a:p>
          <a:p>
            <a:pPr marL="171450" indent="-171450">
              <a:lnSpc>
                <a:spcPct val="90000"/>
              </a:lnSpc>
              <a:spcBef>
                <a:spcPct val="50000"/>
              </a:spcBef>
              <a:buFont typeface="Wingdings" panose="05000000000000000000" pitchFamily="2" charset="2"/>
              <a:buChar char="§"/>
            </a:pPr>
            <a:r>
              <a:rPr lang="en-US" altLang="en-US" sz="1200" dirty="0">
                <a:solidFill>
                  <a:srgbClr val="000000"/>
                </a:solidFill>
              </a:rPr>
              <a:t>FAA (Airports, Flight Standards, Certification, NOTAMS, Rulemaking, Legal)</a:t>
            </a:r>
          </a:p>
          <a:p>
            <a:pPr marL="171450" indent="-171450">
              <a:lnSpc>
                <a:spcPct val="75000"/>
              </a:lnSpc>
              <a:spcBef>
                <a:spcPct val="50000"/>
              </a:spcBef>
              <a:buFont typeface="Wingdings" panose="05000000000000000000" pitchFamily="2" charset="2"/>
              <a:buChar char="§"/>
            </a:pPr>
            <a:r>
              <a:rPr lang="en-US" altLang="en-US" sz="1200" dirty="0">
                <a:solidFill>
                  <a:srgbClr val="000000"/>
                </a:solidFill>
              </a:rPr>
              <a:t>Transport Canada</a:t>
            </a:r>
          </a:p>
          <a:p>
            <a:pPr marL="171450" indent="-171450">
              <a:lnSpc>
                <a:spcPct val="75000"/>
              </a:lnSpc>
              <a:spcBef>
                <a:spcPct val="50000"/>
              </a:spcBef>
              <a:buFont typeface="Wingdings" panose="05000000000000000000" pitchFamily="2" charset="2"/>
              <a:buChar char="§"/>
            </a:pPr>
            <a:r>
              <a:rPr lang="en-US" altLang="en-US" sz="1200" dirty="0">
                <a:solidFill>
                  <a:srgbClr val="000000"/>
                </a:solidFill>
              </a:rPr>
              <a:t>Brazilian Certification Authority</a:t>
            </a:r>
          </a:p>
          <a:p>
            <a:pPr marL="171450" indent="-171450">
              <a:lnSpc>
                <a:spcPct val="75000"/>
              </a:lnSpc>
              <a:spcBef>
                <a:spcPct val="50000"/>
              </a:spcBef>
              <a:buFont typeface="Wingdings" panose="05000000000000000000" pitchFamily="2" charset="2"/>
              <a:buChar char="§"/>
            </a:pPr>
            <a:r>
              <a:rPr lang="en-US" altLang="en-US" sz="1200" dirty="0">
                <a:solidFill>
                  <a:srgbClr val="000000"/>
                </a:solidFill>
              </a:rPr>
              <a:t>EASA (Limited Participation)</a:t>
            </a:r>
          </a:p>
        </p:txBody>
      </p:sp>
      <p:sp>
        <p:nvSpPr>
          <p:cNvPr id="15" name="Text Box 11"/>
          <p:cNvSpPr txBox="1">
            <a:spLocks noChangeArrowheads="1"/>
          </p:cNvSpPr>
          <p:nvPr/>
        </p:nvSpPr>
        <p:spPr bwMode="auto">
          <a:xfrm>
            <a:off x="6587727" y="2835945"/>
            <a:ext cx="2265363" cy="2006703"/>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buNone/>
            </a:pPr>
            <a:r>
              <a:rPr lang="en-US" altLang="en-US" sz="1400" b="1" u="sng" dirty="0">
                <a:solidFill>
                  <a:srgbClr val="000000"/>
                </a:solidFill>
              </a:rPr>
              <a:t>Airplane Manufacturers</a:t>
            </a:r>
          </a:p>
          <a:p>
            <a:pPr marL="171450" indent="-171450">
              <a:lnSpc>
                <a:spcPct val="65000"/>
              </a:lnSpc>
              <a:spcBef>
                <a:spcPct val="50000"/>
              </a:spcBef>
              <a:buFont typeface="Wingdings" panose="05000000000000000000" pitchFamily="2" charset="2"/>
              <a:buChar char="§"/>
            </a:pPr>
            <a:r>
              <a:rPr lang="en-US" altLang="en-US" sz="1200" dirty="0">
                <a:solidFill>
                  <a:srgbClr val="000000"/>
                </a:solidFill>
              </a:rPr>
              <a:t>Airbus	</a:t>
            </a:r>
          </a:p>
          <a:p>
            <a:pPr marL="171450" indent="-171450">
              <a:lnSpc>
                <a:spcPct val="65000"/>
              </a:lnSpc>
              <a:spcBef>
                <a:spcPct val="50000"/>
              </a:spcBef>
              <a:buFont typeface="Wingdings" panose="05000000000000000000" pitchFamily="2" charset="2"/>
              <a:buChar char="§"/>
            </a:pPr>
            <a:r>
              <a:rPr lang="en-US" altLang="en-US" sz="1200" dirty="0">
                <a:solidFill>
                  <a:srgbClr val="000000"/>
                </a:solidFill>
              </a:rPr>
              <a:t>Boeing</a:t>
            </a:r>
          </a:p>
          <a:p>
            <a:pPr marL="171450" indent="-171450">
              <a:lnSpc>
                <a:spcPct val="65000"/>
              </a:lnSpc>
              <a:spcBef>
                <a:spcPct val="50000"/>
              </a:spcBef>
              <a:buFont typeface="Wingdings" panose="05000000000000000000" pitchFamily="2" charset="2"/>
              <a:buChar char="§"/>
            </a:pPr>
            <a:r>
              <a:rPr lang="en-US" altLang="en-US" sz="1200" dirty="0">
                <a:solidFill>
                  <a:srgbClr val="000000"/>
                </a:solidFill>
              </a:rPr>
              <a:t>Bombardier</a:t>
            </a:r>
          </a:p>
          <a:p>
            <a:pPr marL="171450" indent="-171450">
              <a:lnSpc>
                <a:spcPct val="65000"/>
              </a:lnSpc>
              <a:spcBef>
                <a:spcPct val="50000"/>
              </a:spcBef>
              <a:buFont typeface="Wingdings" panose="05000000000000000000" pitchFamily="2" charset="2"/>
              <a:buChar char="§"/>
            </a:pPr>
            <a:r>
              <a:rPr lang="en-US" altLang="en-US" sz="1200" dirty="0">
                <a:solidFill>
                  <a:srgbClr val="000000"/>
                </a:solidFill>
              </a:rPr>
              <a:t>Cessna</a:t>
            </a:r>
          </a:p>
          <a:p>
            <a:pPr marL="171450" indent="-171450">
              <a:lnSpc>
                <a:spcPct val="65000"/>
              </a:lnSpc>
              <a:spcBef>
                <a:spcPct val="50000"/>
              </a:spcBef>
              <a:buFont typeface="Wingdings" panose="05000000000000000000" pitchFamily="2" charset="2"/>
              <a:buChar char="§"/>
            </a:pPr>
            <a:r>
              <a:rPr lang="en-US" altLang="en-US" sz="1200" dirty="0">
                <a:solidFill>
                  <a:srgbClr val="000000"/>
                </a:solidFill>
              </a:rPr>
              <a:t>Eclipse</a:t>
            </a:r>
          </a:p>
          <a:p>
            <a:pPr marL="171450" indent="-171450">
              <a:lnSpc>
                <a:spcPct val="65000"/>
              </a:lnSpc>
              <a:spcBef>
                <a:spcPct val="50000"/>
              </a:spcBef>
              <a:buFont typeface="Wingdings" panose="05000000000000000000" pitchFamily="2" charset="2"/>
              <a:buChar char="§"/>
            </a:pPr>
            <a:r>
              <a:rPr lang="en-US" altLang="en-US" sz="1200" dirty="0">
                <a:solidFill>
                  <a:srgbClr val="000000"/>
                </a:solidFill>
              </a:rPr>
              <a:t>Embraer</a:t>
            </a:r>
          </a:p>
          <a:p>
            <a:pPr marL="171450" indent="-171450">
              <a:lnSpc>
                <a:spcPct val="65000"/>
              </a:lnSpc>
              <a:spcBef>
                <a:spcPct val="50000"/>
              </a:spcBef>
              <a:buFont typeface="Wingdings" panose="05000000000000000000" pitchFamily="2" charset="2"/>
              <a:buChar char="§"/>
            </a:pPr>
            <a:r>
              <a:rPr lang="en-US" altLang="en-US" sz="1200" dirty="0">
                <a:solidFill>
                  <a:srgbClr val="000000"/>
                </a:solidFill>
              </a:rPr>
              <a:t>Gulfstream</a:t>
            </a:r>
          </a:p>
          <a:p>
            <a:pPr marL="171450" indent="-171450">
              <a:lnSpc>
                <a:spcPct val="65000"/>
              </a:lnSpc>
              <a:spcBef>
                <a:spcPct val="50000"/>
              </a:spcBef>
              <a:buFont typeface="Wingdings" panose="05000000000000000000" pitchFamily="2" charset="2"/>
              <a:buChar char="§"/>
            </a:pPr>
            <a:r>
              <a:rPr lang="en-US" altLang="en-US" sz="1200" dirty="0">
                <a:solidFill>
                  <a:srgbClr val="000000"/>
                </a:solidFill>
              </a:rPr>
              <a:t>Hawker</a:t>
            </a:r>
          </a:p>
        </p:txBody>
      </p:sp>
      <p:sp>
        <p:nvSpPr>
          <p:cNvPr id="16" name="Text Box 12"/>
          <p:cNvSpPr txBox="1">
            <a:spLocks noChangeArrowheads="1"/>
          </p:cNvSpPr>
          <p:nvPr/>
        </p:nvSpPr>
        <p:spPr bwMode="auto">
          <a:xfrm>
            <a:off x="3528216" y="3708158"/>
            <a:ext cx="2939696" cy="1369606"/>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buNone/>
            </a:pPr>
            <a:r>
              <a:rPr lang="en-US" altLang="en-US" sz="1400" b="1" u="sng" dirty="0">
                <a:solidFill>
                  <a:srgbClr val="000000"/>
                </a:solidFill>
              </a:rPr>
              <a:t>Airports</a:t>
            </a:r>
          </a:p>
          <a:p>
            <a:pPr marL="171450" indent="-171450">
              <a:lnSpc>
                <a:spcPct val="65000"/>
              </a:lnSpc>
              <a:spcBef>
                <a:spcPct val="50000"/>
              </a:spcBef>
              <a:buFont typeface="Wingdings" panose="05000000000000000000" pitchFamily="2" charset="2"/>
              <a:buChar char="§"/>
            </a:pPr>
            <a:r>
              <a:rPr lang="en-US" altLang="en-US" sz="1200" dirty="0">
                <a:solidFill>
                  <a:srgbClr val="000000"/>
                </a:solidFill>
              </a:rPr>
              <a:t>Cherry Capital</a:t>
            </a:r>
          </a:p>
          <a:p>
            <a:pPr marL="171450" indent="-171450">
              <a:lnSpc>
                <a:spcPct val="65000"/>
              </a:lnSpc>
              <a:spcBef>
                <a:spcPct val="50000"/>
              </a:spcBef>
              <a:buFont typeface="Wingdings" panose="05000000000000000000" pitchFamily="2" charset="2"/>
              <a:buChar char="§"/>
            </a:pPr>
            <a:r>
              <a:rPr lang="en-US" altLang="en-US" sz="1200" dirty="0">
                <a:solidFill>
                  <a:srgbClr val="000000"/>
                </a:solidFill>
              </a:rPr>
              <a:t>Chicago Airport System</a:t>
            </a:r>
          </a:p>
          <a:p>
            <a:pPr marL="171450" indent="-171450">
              <a:lnSpc>
                <a:spcPct val="65000"/>
              </a:lnSpc>
              <a:spcBef>
                <a:spcPct val="50000"/>
              </a:spcBef>
              <a:buFont typeface="Wingdings" panose="05000000000000000000" pitchFamily="2" charset="2"/>
              <a:buChar char="§"/>
            </a:pPr>
            <a:r>
              <a:rPr lang="en-US" altLang="en-US" sz="1200" dirty="0">
                <a:solidFill>
                  <a:srgbClr val="000000"/>
                </a:solidFill>
              </a:rPr>
              <a:t>Chicago O’Hare</a:t>
            </a:r>
          </a:p>
          <a:p>
            <a:pPr marL="171450" indent="-171450">
              <a:lnSpc>
                <a:spcPct val="65000"/>
              </a:lnSpc>
              <a:spcBef>
                <a:spcPct val="50000"/>
              </a:spcBef>
              <a:buFont typeface="Wingdings" panose="05000000000000000000" pitchFamily="2" charset="2"/>
              <a:buChar char="§"/>
            </a:pPr>
            <a:r>
              <a:rPr lang="en-US" altLang="en-US" sz="1200" dirty="0">
                <a:solidFill>
                  <a:srgbClr val="000000"/>
                </a:solidFill>
              </a:rPr>
              <a:t>Grand Rapids Regional</a:t>
            </a:r>
          </a:p>
          <a:p>
            <a:pPr marL="171450" indent="-171450">
              <a:lnSpc>
                <a:spcPct val="65000"/>
              </a:lnSpc>
              <a:spcBef>
                <a:spcPct val="50000"/>
              </a:spcBef>
              <a:buFont typeface="Wingdings" panose="05000000000000000000" pitchFamily="2" charset="2"/>
              <a:buChar char="§"/>
            </a:pPr>
            <a:r>
              <a:rPr lang="en-US" altLang="en-US" sz="1200" dirty="0">
                <a:solidFill>
                  <a:srgbClr val="000000"/>
                </a:solidFill>
              </a:rPr>
              <a:t>Minneapolis/St. Paul Airport System</a:t>
            </a:r>
          </a:p>
        </p:txBody>
      </p:sp>
      <p:sp>
        <p:nvSpPr>
          <p:cNvPr id="24" name="Slide Number Placeholder 3"/>
          <p:cNvSpPr>
            <a:spLocks noGrp="1"/>
          </p:cNvSpPr>
          <p:nvPr>
            <p:ph type="sldNum" sz="quarter" idx="4294967295"/>
          </p:nvPr>
        </p:nvSpPr>
        <p:spPr>
          <a:xfrm>
            <a:off x="7445375" y="4791451"/>
            <a:ext cx="1101265" cy="342900"/>
          </a:xfrm>
          <a:prstGeom prst="rect">
            <a:avLst/>
          </a:prstGeom>
        </p:spPr>
        <p:txBody>
          <a:bodyPr/>
          <a:lstStyle/>
          <a:p>
            <a:fld id="{74438B1A-AF1B-4C8B-993E-1BADE62A2451}" type="slidenum">
              <a:rPr lang="en-US" smtClean="0"/>
              <a:pPr/>
              <a:t>4</a:t>
            </a:fld>
            <a:endParaRPr lang="en-US" dirty="0"/>
          </a:p>
        </p:txBody>
      </p:sp>
      <p:sp>
        <p:nvSpPr>
          <p:cNvPr id="9" name="Title 10" hidden="1"/>
          <p:cNvSpPr>
            <a:spLocks noGrp="1"/>
          </p:cNvSpPr>
          <p:nvPr>
            <p:ph type="title"/>
          </p:nvPr>
        </p:nvSpPr>
        <p:spPr>
          <a:xfrm>
            <a:off x="428625" y="258366"/>
            <a:ext cx="8472488" cy="457200"/>
          </a:xfrm>
        </p:spPr>
        <p:txBody>
          <a:bodyPr/>
          <a:lstStyle/>
          <a:p>
            <a:r>
              <a:rPr lang="en-US" dirty="0"/>
              <a:t>Aviation Rulemaking Committee (ARC) </a:t>
            </a:r>
          </a:p>
        </p:txBody>
      </p:sp>
    </p:spTree>
    <p:extLst>
      <p:ext uri="{BB962C8B-B14F-4D97-AF65-F5344CB8AC3E}">
        <p14:creationId xmlns:p14="http://schemas.microsoft.com/office/powerpoint/2010/main" val="34286062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33375" y="0"/>
            <a:ext cx="8472488" cy="457200"/>
          </a:xfrm>
        </p:spPr>
        <p:txBody>
          <a:bodyPr/>
          <a:lstStyle/>
          <a:p>
            <a:pPr algn="ctr"/>
            <a:r>
              <a:rPr lang="en-US" altLang="en-US" sz="3200" dirty="0" smtClean="0"/>
              <a:t>Pilot Reported Braking Action Feature</a:t>
            </a:r>
          </a:p>
        </p:txBody>
      </p:sp>
      <p:sp>
        <p:nvSpPr>
          <p:cNvPr id="28676" name="Rounded Rectangular Callout 1"/>
          <p:cNvSpPr>
            <a:spLocks noChangeArrowheads="1"/>
          </p:cNvSpPr>
          <p:nvPr/>
        </p:nvSpPr>
        <p:spPr bwMode="auto">
          <a:xfrm>
            <a:off x="6761163" y="2976563"/>
            <a:ext cx="1571625" cy="612934"/>
          </a:xfrm>
          <a:prstGeom prst="wedgeRoundRectCallout">
            <a:avLst>
              <a:gd name="adj1" fmla="val -101745"/>
              <a:gd name="adj2" fmla="val 13972"/>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The remainder of the NOTAM Editor page remains the same</a:t>
            </a:r>
          </a:p>
        </p:txBody>
      </p:sp>
      <p:pic>
        <p:nvPicPr>
          <p:cNvPr id="28677" name="Picture 2" descr="N O T A M editor screen for Surface Condition scenario in N O T A M Manager in which the center portion of the runway is dry and the remainder has contaminants. A pilot reported braking action entry section was added where an airport operator can input any pilot reported braking action received.This information goes into the Archive Report not the N O T A M and may be used to evaluate the effectiveness of the R C A M.&#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1975"/>
            <a:ext cx="9144000" cy="406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8678" name="Rounded Rectangular Callout 1"/>
          <p:cNvSpPr>
            <a:spLocks noChangeArrowheads="1"/>
          </p:cNvSpPr>
          <p:nvPr/>
        </p:nvSpPr>
        <p:spPr bwMode="auto">
          <a:xfrm>
            <a:off x="6754813" y="1924050"/>
            <a:ext cx="1571625" cy="953453"/>
          </a:xfrm>
          <a:prstGeom prst="wedgeRoundRectCallout">
            <a:avLst>
              <a:gd name="adj1" fmla="val -101745"/>
              <a:gd name="adj2" fmla="val 13972"/>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Information does not go into NOTAM, but into Archive Report – also justification for downgrading RwyCC</a:t>
            </a:r>
          </a:p>
        </p:txBody>
      </p:sp>
      <p:sp>
        <p:nvSpPr>
          <p:cNvPr id="7"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40</a:t>
            </a:fld>
            <a:endParaRPr lang="en-US" dirty="0"/>
          </a:p>
        </p:txBody>
      </p:sp>
    </p:spTree>
    <p:extLst>
      <p:ext uri="{BB962C8B-B14F-4D97-AF65-F5344CB8AC3E}">
        <p14:creationId xmlns:p14="http://schemas.microsoft.com/office/powerpoint/2010/main" val="5159015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33375" y="0"/>
            <a:ext cx="8472488" cy="457200"/>
          </a:xfrm>
        </p:spPr>
        <p:txBody>
          <a:bodyPr/>
          <a:lstStyle/>
          <a:p>
            <a:pPr algn="ctr"/>
            <a:r>
              <a:rPr lang="en-US" altLang="en-US" sz="3200" dirty="0" smtClean="0"/>
              <a:t>Changes to ENII</a:t>
            </a:r>
          </a:p>
        </p:txBody>
      </p:sp>
      <p:pic>
        <p:nvPicPr>
          <p:cNvPr id="14340" name="Picture 7" descr="E-N O T A M II is similar but has less functionality and is being phased out. In the meantime, two options were added: R W Y Surface Condition and R W Y Slippery When W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7954"/>
            <a:ext cx="9128125" cy="3393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4342" name="Rectangle 2" descr="Rectangle highlighting two additional options: RWY Surface Condition and RWY Slipperty When Wet"/>
          <p:cNvSpPr>
            <a:spLocks noChangeArrowheads="1"/>
          </p:cNvSpPr>
          <p:nvPr/>
        </p:nvSpPr>
        <p:spPr bwMode="auto">
          <a:xfrm>
            <a:off x="4564064" y="1104901"/>
            <a:ext cx="2928937" cy="461665"/>
          </a:xfrm>
          <a:prstGeom prst="rect">
            <a:avLst/>
          </a:prstGeom>
          <a:noFill/>
          <a:ln w="38100" algn="ctr">
            <a:solidFill>
              <a:srgbClr val="FFC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2400" b="0" dirty="0">
              <a:solidFill>
                <a:srgbClr val="FFC000"/>
              </a:solidFill>
            </a:endParaRPr>
          </a:p>
        </p:txBody>
      </p:sp>
      <p:sp>
        <p:nvSpPr>
          <p:cNvPr id="4" name="Rounded Rectangular Callout 3"/>
          <p:cNvSpPr/>
          <p:nvPr/>
        </p:nvSpPr>
        <p:spPr bwMode="auto">
          <a:xfrm>
            <a:off x="5745163" y="1699023"/>
            <a:ext cx="2197100" cy="783193"/>
          </a:xfrm>
          <a:prstGeom prst="wedgeRoundRectCallout">
            <a:avLst>
              <a:gd name="adj1" fmla="val -34497"/>
              <a:gd name="adj2" fmla="val -79688"/>
              <a:gd name="adj3" fmla="val 16667"/>
            </a:avLst>
          </a:prstGeom>
          <a:solidFill>
            <a:srgbClr val="FFC000"/>
          </a:solidFill>
          <a:ln>
            <a:noFill/>
          </a:ln>
          <a:effectLst/>
          <a:extLst/>
        </p:spPr>
        <p:txBody>
          <a:bodyPr>
            <a:spAutoFit/>
          </a:bodyPr>
          <a:lstStyle/>
          <a:p>
            <a:pPr algn="ctr">
              <a:buFontTx/>
              <a:buNone/>
              <a:defRPr/>
            </a:pPr>
            <a:r>
              <a:rPr lang="en-US" sz="1000" b="1" u="sng" dirty="0"/>
              <a:t>2 Options Added:</a:t>
            </a:r>
          </a:p>
          <a:p>
            <a:pPr marL="171450" indent="-171450">
              <a:buFont typeface="Arial" panose="020B0604020202020204" pitchFamily="34" charset="0"/>
              <a:buChar char="•"/>
              <a:defRPr/>
            </a:pPr>
            <a:r>
              <a:rPr lang="en-US" sz="1000" b="1" dirty="0"/>
              <a:t>RWY Surface Condition</a:t>
            </a:r>
          </a:p>
          <a:p>
            <a:pPr marL="171450" indent="-171450">
              <a:buFont typeface="Arial" panose="020B0604020202020204" pitchFamily="34" charset="0"/>
              <a:buChar char="•"/>
              <a:defRPr/>
            </a:pPr>
            <a:r>
              <a:rPr lang="en-US" sz="1000" b="1" dirty="0"/>
              <a:t>RWY Slippery When Wet</a:t>
            </a:r>
          </a:p>
        </p:txBody>
      </p:sp>
      <p:sp>
        <p:nvSpPr>
          <p:cNvPr id="8"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41</a:t>
            </a:fld>
            <a:endParaRPr lang="en-US" dirty="0"/>
          </a:p>
        </p:txBody>
      </p:sp>
    </p:spTree>
    <p:extLst>
      <p:ext uri="{BB962C8B-B14F-4D97-AF65-F5344CB8AC3E}">
        <p14:creationId xmlns:p14="http://schemas.microsoft.com/office/powerpoint/2010/main" val="16214640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33375" y="0"/>
            <a:ext cx="8472488" cy="457200"/>
          </a:xfrm>
        </p:spPr>
        <p:txBody>
          <a:bodyPr/>
          <a:lstStyle/>
          <a:p>
            <a:pPr algn="ctr"/>
            <a:r>
              <a:rPr lang="en-US" altLang="en-US" sz="3200" dirty="0" smtClean="0"/>
              <a:t>Changes to ENII</a:t>
            </a:r>
          </a:p>
        </p:txBody>
      </p:sp>
      <p:pic>
        <p:nvPicPr>
          <p:cNvPr id="15364" name="Picture 7" descr="In E-N O T A M II, to create a surfact condition N O T A M, you first select a R W Y option (here R W Y Surface Condition). The R W Y keyword auto fills and only directional runways are listed. Conditions can then be entered in thi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3628"/>
            <a:ext cx="9144000" cy="4080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5365" name="Rounded Rectangular Callout 1"/>
          <p:cNvSpPr>
            <a:spLocks noChangeArrowheads="1"/>
          </p:cNvSpPr>
          <p:nvPr/>
        </p:nvSpPr>
        <p:spPr bwMode="auto">
          <a:xfrm>
            <a:off x="7572375" y="665560"/>
            <a:ext cx="1352550" cy="1123712"/>
          </a:xfrm>
          <a:prstGeom prst="wedgeRoundRectCallout">
            <a:avLst>
              <a:gd name="adj1" fmla="val -137199"/>
              <a:gd name="adj2" fmla="val -45773"/>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To create a Surface Condition NOTAM – you must first select a RWY option</a:t>
            </a:r>
          </a:p>
        </p:txBody>
      </p:sp>
      <p:sp>
        <p:nvSpPr>
          <p:cNvPr id="15366" name="Rounded Rectangular Callout 2"/>
          <p:cNvSpPr>
            <a:spLocks noChangeArrowheads="1"/>
          </p:cNvSpPr>
          <p:nvPr/>
        </p:nvSpPr>
        <p:spPr bwMode="auto">
          <a:xfrm>
            <a:off x="2676525" y="1840707"/>
            <a:ext cx="1257300" cy="442674"/>
          </a:xfrm>
          <a:prstGeom prst="wedgeRoundRectCallout">
            <a:avLst>
              <a:gd name="adj1" fmla="val -44917"/>
              <a:gd name="adj2" fmla="val -99389"/>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Only Directional RWYs are listed</a:t>
            </a:r>
          </a:p>
        </p:txBody>
      </p:sp>
      <p:sp>
        <p:nvSpPr>
          <p:cNvPr id="15367" name="Rounded Rectangular Callout 3"/>
          <p:cNvSpPr>
            <a:spLocks noChangeArrowheads="1"/>
          </p:cNvSpPr>
          <p:nvPr/>
        </p:nvSpPr>
        <p:spPr bwMode="auto">
          <a:xfrm>
            <a:off x="171450" y="1401366"/>
            <a:ext cx="1295400" cy="442674"/>
          </a:xfrm>
          <a:prstGeom prst="wedgeRoundRectCallout">
            <a:avLst>
              <a:gd name="adj1" fmla="val 35051"/>
              <a:gd name="adj2" fmla="val -85968"/>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RWY Keyword auto fills</a:t>
            </a:r>
          </a:p>
        </p:txBody>
      </p:sp>
      <p:sp>
        <p:nvSpPr>
          <p:cNvPr id="15368" name="Rounded Rectangular Callout 4"/>
          <p:cNvSpPr>
            <a:spLocks noChangeArrowheads="1"/>
          </p:cNvSpPr>
          <p:nvPr/>
        </p:nvSpPr>
        <p:spPr bwMode="auto">
          <a:xfrm>
            <a:off x="5295900" y="1943101"/>
            <a:ext cx="1295400" cy="612934"/>
          </a:xfrm>
          <a:prstGeom prst="wedgeRoundRectCallout">
            <a:avLst>
              <a:gd name="adj1" fmla="val -75394"/>
              <a:gd name="adj2" fmla="val 44097"/>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Conditions are to be entered in thirds</a:t>
            </a:r>
          </a:p>
        </p:txBody>
      </p:sp>
      <p:sp>
        <p:nvSpPr>
          <p:cNvPr id="9"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42</a:t>
            </a:fld>
            <a:endParaRPr lang="en-US" dirty="0"/>
          </a:p>
        </p:txBody>
      </p:sp>
    </p:spTree>
    <p:extLst>
      <p:ext uri="{BB962C8B-B14F-4D97-AF65-F5344CB8AC3E}">
        <p14:creationId xmlns:p14="http://schemas.microsoft.com/office/powerpoint/2010/main" val="28461649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33375" y="0"/>
            <a:ext cx="8472488" cy="457200"/>
          </a:xfrm>
        </p:spPr>
        <p:txBody>
          <a:bodyPr/>
          <a:lstStyle/>
          <a:p>
            <a:pPr algn="ctr"/>
            <a:r>
              <a:rPr lang="en-US" altLang="en-US" sz="3200" dirty="0" smtClean="0"/>
              <a:t>Changes to ENII</a:t>
            </a:r>
          </a:p>
        </p:txBody>
      </p:sp>
      <p:pic>
        <p:nvPicPr>
          <p:cNvPr id="16388" name="Picture 6" descr="As in N O T A M Manager, you must select % coverage, depth, and contaminant for each runway third in E-N O T A M 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1" y="571500"/>
            <a:ext cx="6253163" cy="3557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6389" name="Rounded Rectangular Callout 1"/>
          <p:cNvSpPr>
            <a:spLocks noChangeArrowheads="1"/>
          </p:cNvSpPr>
          <p:nvPr/>
        </p:nvSpPr>
        <p:spPr bwMode="auto">
          <a:xfrm>
            <a:off x="247651" y="1487092"/>
            <a:ext cx="1800225" cy="612934"/>
          </a:xfrm>
          <a:prstGeom prst="wedgeRoundRectCallout">
            <a:avLst>
              <a:gd name="adj1" fmla="val 80093"/>
              <a:gd name="adj2" fmla="val -741"/>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Must select % Coverage, Depth, and Contaminant for each RWY 1/3</a:t>
            </a:r>
            <a:r>
              <a:rPr lang="en-US" altLang="en-US" sz="1000" baseline="30000" dirty="0"/>
              <a:t>rd</a:t>
            </a:r>
            <a:r>
              <a:rPr lang="en-US" altLang="en-US" sz="1000" dirty="0"/>
              <a:t> </a:t>
            </a:r>
          </a:p>
        </p:txBody>
      </p:sp>
      <p:sp>
        <p:nvSpPr>
          <p:cNvPr id="6"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43</a:t>
            </a:fld>
            <a:endParaRPr lang="en-US" dirty="0"/>
          </a:p>
        </p:txBody>
      </p:sp>
    </p:spTree>
    <p:extLst>
      <p:ext uri="{BB962C8B-B14F-4D97-AF65-F5344CB8AC3E}">
        <p14:creationId xmlns:p14="http://schemas.microsoft.com/office/powerpoint/2010/main" val="41918925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33375" y="0"/>
            <a:ext cx="8472488" cy="457200"/>
          </a:xfrm>
        </p:spPr>
        <p:txBody>
          <a:bodyPr/>
          <a:lstStyle/>
          <a:p>
            <a:pPr algn="ctr"/>
            <a:r>
              <a:rPr lang="en-US" altLang="en-US" sz="3200" dirty="0" smtClean="0"/>
              <a:t>Changes to ENII</a:t>
            </a:r>
          </a:p>
        </p:txBody>
      </p:sp>
      <p:pic>
        <p:nvPicPr>
          <p:cNvPr id="17412" name="Picture 9" descr="In E-N O T A M II, you add, select, and copy contaminants as you do in N O T A M manager. To delete an existing entry, click the trach can ic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9" y="892969"/>
            <a:ext cx="8963025" cy="335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7413" name="Rounded Rectangular Callout 1"/>
          <p:cNvSpPr>
            <a:spLocks noChangeArrowheads="1"/>
          </p:cNvSpPr>
          <p:nvPr/>
        </p:nvSpPr>
        <p:spPr bwMode="auto">
          <a:xfrm>
            <a:off x="6877051" y="892969"/>
            <a:ext cx="1533525" cy="1123712"/>
          </a:xfrm>
          <a:prstGeom prst="wedgeRoundRectCallout">
            <a:avLst>
              <a:gd name="adj1" fmla="val -45056"/>
              <a:gd name="adj2" fmla="val 64648"/>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You must select Add Contaminant to populate in the NOTAM – can enter 2 conditions per RWY 1/3</a:t>
            </a:r>
            <a:r>
              <a:rPr lang="en-US" altLang="en-US" sz="1000" baseline="30000" dirty="0"/>
              <a:t>rd</a:t>
            </a:r>
            <a:endParaRPr lang="en-US" altLang="en-US" sz="1000" dirty="0"/>
          </a:p>
        </p:txBody>
      </p:sp>
      <p:sp>
        <p:nvSpPr>
          <p:cNvPr id="17414" name="Rounded Rectangular Callout 2"/>
          <p:cNvSpPr>
            <a:spLocks noChangeArrowheads="1"/>
          </p:cNvSpPr>
          <p:nvPr/>
        </p:nvSpPr>
        <p:spPr bwMode="auto">
          <a:xfrm>
            <a:off x="2486026" y="1835944"/>
            <a:ext cx="1533525" cy="783193"/>
          </a:xfrm>
          <a:prstGeom prst="wedgeRoundRectCallout">
            <a:avLst>
              <a:gd name="adj1" fmla="val 88486"/>
              <a:gd name="adj2" fmla="val -42069"/>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If the next 1/3 of the RWY contains the same Contaminant, you can select Copy</a:t>
            </a:r>
          </a:p>
        </p:txBody>
      </p:sp>
      <p:sp>
        <p:nvSpPr>
          <p:cNvPr id="17415" name="Rounded Rectangular Callout 1"/>
          <p:cNvSpPr>
            <a:spLocks noChangeArrowheads="1"/>
          </p:cNvSpPr>
          <p:nvPr/>
        </p:nvSpPr>
        <p:spPr bwMode="auto">
          <a:xfrm>
            <a:off x="7572376" y="2422923"/>
            <a:ext cx="1319213" cy="783193"/>
          </a:xfrm>
          <a:prstGeom prst="wedgeRoundRectCallout">
            <a:avLst>
              <a:gd name="adj1" fmla="val -15056"/>
              <a:gd name="adj2" fmla="val 75880"/>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buFontTx/>
              <a:buNone/>
            </a:pPr>
            <a:r>
              <a:rPr lang="en-US" altLang="en-US" sz="1000" b="1" dirty="0"/>
              <a:t>To delete an existing entry click the trash can icon</a:t>
            </a:r>
          </a:p>
        </p:txBody>
      </p:sp>
      <p:sp>
        <p:nvSpPr>
          <p:cNvPr id="8"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44</a:t>
            </a:fld>
            <a:endParaRPr lang="en-US" dirty="0"/>
          </a:p>
        </p:txBody>
      </p:sp>
    </p:spTree>
    <p:extLst>
      <p:ext uri="{BB962C8B-B14F-4D97-AF65-F5344CB8AC3E}">
        <p14:creationId xmlns:p14="http://schemas.microsoft.com/office/powerpoint/2010/main" val="8468657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33375" y="0"/>
            <a:ext cx="8472488" cy="457200"/>
          </a:xfrm>
        </p:spPr>
        <p:txBody>
          <a:bodyPr/>
          <a:lstStyle/>
          <a:p>
            <a:pPr algn="ctr"/>
            <a:r>
              <a:rPr lang="en-US" altLang="en-US" sz="3200" dirty="0" smtClean="0"/>
              <a:t>Changes to ENII</a:t>
            </a:r>
          </a:p>
        </p:txBody>
      </p:sp>
      <p:pic>
        <p:nvPicPr>
          <p:cNvPr id="18436" name="Picture 10" descr="In E-N O T A M II, the overall coverage threshold isN O T A M manager. To delete an existing entry, click the trach can ic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6" y="450057"/>
            <a:ext cx="8505825" cy="4093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437" name="Rounded Rectangular Callout 1" descr="In E-N O T A M II, If overall length and width of RWY has less than 25% coverage, no RwyCC will be generated (average of 3 sections =25% or less), just as in N O T A M Manager.&#10;"/>
          <p:cNvSpPr>
            <a:spLocks noChangeArrowheads="1"/>
          </p:cNvSpPr>
          <p:nvPr/>
        </p:nvSpPr>
        <p:spPr bwMode="auto">
          <a:xfrm>
            <a:off x="161925" y="564357"/>
            <a:ext cx="1143000" cy="1888688"/>
          </a:xfrm>
          <a:prstGeom prst="wedgeRoundRectCallout">
            <a:avLst>
              <a:gd name="adj1" fmla="val 74167"/>
              <a:gd name="adj2" fmla="val -1546"/>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If overall length and width of RWY has less than 25% coverage, no RwyCC will be generated (average of 3 sections =25% or less)</a:t>
            </a:r>
          </a:p>
        </p:txBody>
      </p:sp>
      <p:sp>
        <p:nvSpPr>
          <p:cNvPr id="18438" name="Rounded Rectangular Callout 2"/>
          <p:cNvSpPr>
            <a:spLocks noChangeArrowheads="1"/>
          </p:cNvSpPr>
          <p:nvPr/>
        </p:nvSpPr>
        <p:spPr bwMode="auto">
          <a:xfrm>
            <a:off x="428626" y="3450432"/>
            <a:ext cx="1362075" cy="612934"/>
          </a:xfrm>
          <a:prstGeom prst="wedgeRoundRectCallout">
            <a:avLst>
              <a:gd name="adj1" fmla="val 23222"/>
              <a:gd name="adj2" fmla="val 70269"/>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Conditions reported without RwyCC</a:t>
            </a:r>
          </a:p>
        </p:txBody>
      </p:sp>
      <p:sp>
        <p:nvSpPr>
          <p:cNvPr id="18439" name="Rounded Rectangular Callout 3"/>
          <p:cNvSpPr>
            <a:spLocks noChangeArrowheads="1"/>
          </p:cNvSpPr>
          <p:nvPr/>
        </p:nvSpPr>
        <p:spPr bwMode="auto">
          <a:xfrm>
            <a:off x="3562350" y="3264694"/>
            <a:ext cx="985838" cy="442674"/>
          </a:xfrm>
          <a:prstGeom prst="wedgeRoundRectCallout">
            <a:avLst>
              <a:gd name="adj1" fmla="val 66125"/>
              <a:gd name="adj2" fmla="val -14963"/>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No RwyCC Calculated</a:t>
            </a:r>
          </a:p>
        </p:txBody>
      </p:sp>
      <p:sp>
        <p:nvSpPr>
          <p:cNvPr id="8"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45</a:t>
            </a:fld>
            <a:endParaRPr lang="en-US" dirty="0"/>
          </a:p>
        </p:txBody>
      </p:sp>
    </p:spTree>
    <p:extLst>
      <p:ext uri="{BB962C8B-B14F-4D97-AF65-F5344CB8AC3E}">
        <p14:creationId xmlns:p14="http://schemas.microsoft.com/office/powerpoint/2010/main" val="34206306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en-US" altLang="en-US" dirty="0" smtClean="0"/>
              <a:t>Changes to ENII</a:t>
            </a:r>
          </a:p>
        </p:txBody>
      </p:sp>
      <p:pic>
        <p:nvPicPr>
          <p:cNvPr id="19460" name="Picture 2" descr="In E-N O T A M II, just as in N O T A M Manager, an alert pops up is total runway coverage has not surpassed 25% and no RwyCCs will be generate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6" y="773906"/>
            <a:ext cx="7781925"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9461" name="Rounded Rectangular Callout 4"/>
          <p:cNvSpPr>
            <a:spLocks noChangeArrowheads="1"/>
          </p:cNvSpPr>
          <p:nvPr/>
        </p:nvSpPr>
        <p:spPr bwMode="auto">
          <a:xfrm>
            <a:off x="1524000" y="1281113"/>
            <a:ext cx="2305050" cy="612934"/>
          </a:xfrm>
          <a:prstGeom prst="wedgeRoundRectCallout">
            <a:avLst>
              <a:gd name="adj1" fmla="val -21245"/>
              <a:gd name="adj2" fmla="val 90472"/>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Warning message will appear if total coverage range is less than 25%</a:t>
            </a:r>
          </a:p>
        </p:txBody>
      </p:sp>
      <p:sp>
        <p:nvSpPr>
          <p:cNvPr id="6"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46</a:t>
            </a:fld>
            <a:endParaRPr lang="en-US" dirty="0"/>
          </a:p>
        </p:txBody>
      </p:sp>
    </p:spTree>
    <p:extLst>
      <p:ext uri="{BB962C8B-B14F-4D97-AF65-F5344CB8AC3E}">
        <p14:creationId xmlns:p14="http://schemas.microsoft.com/office/powerpoint/2010/main" val="5153240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33375" y="0"/>
            <a:ext cx="8472488" cy="457200"/>
          </a:xfrm>
        </p:spPr>
        <p:txBody>
          <a:bodyPr/>
          <a:lstStyle/>
          <a:p>
            <a:pPr algn="ctr"/>
            <a:r>
              <a:rPr lang="en-US" altLang="en-US" sz="3200" dirty="0" smtClean="0"/>
              <a:t>Changes to ENII</a:t>
            </a:r>
          </a:p>
        </p:txBody>
      </p:sp>
      <p:pic>
        <p:nvPicPr>
          <p:cNvPr id="20484" name="Picture 8" descr="In E-N O T A M II, RwyCCs are generated for each runway third once the 25% threshold is passed, just as in N O T A M Manager. These can also be downgraded as in the other system.&#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6" y="464344"/>
            <a:ext cx="8353425" cy="406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485" name="Rounded Rectangular Callout 1"/>
          <p:cNvSpPr>
            <a:spLocks noChangeArrowheads="1"/>
          </p:cNvSpPr>
          <p:nvPr/>
        </p:nvSpPr>
        <p:spPr bwMode="auto">
          <a:xfrm>
            <a:off x="133351" y="764381"/>
            <a:ext cx="1209675" cy="1282660"/>
          </a:xfrm>
          <a:prstGeom prst="wedgeRoundRectCallout">
            <a:avLst>
              <a:gd name="adj1" fmla="val 68931"/>
              <a:gd name="adj2" fmla="val -2847"/>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When average of 3 sections is &gt;25%, NM automatically generates RwyCC for each 1/3 RWY</a:t>
            </a:r>
          </a:p>
        </p:txBody>
      </p:sp>
      <p:sp>
        <p:nvSpPr>
          <p:cNvPr id="20486" name="Rounded Rectangular Callout 2"/>
          <p:cNvSpPr>
            <a:spLocks noChangeArrowheads="1"/>
          </p:cNvSpPr>
          <p:nvPr/>
        </p:nvSpPr>
        <p:spPr bwMode="auto">
          <a:xfrm>
            <a:off x="504825" y="3343276"/>
            <a:ext cx="1485900" cy="612934"/>
          </a:xfrm>
          <a:prstGeom prst="wedgeRoundRectCallout">
            <a:avLst>
              <a:gd name="adj1" fmla="val 35579"/>
              <a:gd name="adj2" fmla="val 92028"/>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RwyCC is in NOTAM and conditions for each 1/3 of RWY</a:t>
            </a:r>
          </a:p>
        </p:txBody>
      </p:sp>
      <p:sp>
        <p:nvSpPr>
          <p:cNvPr id="20487" name="Rounded Rectangular Callout 3"/>
          <p:cNvSpPr>
            <a:spLocks noChangeArrowheads="1"/>
          </p:cNvSpPr>
          <p:nvPr/>
        </p:nvSpPr>
        <p:spPr bwMode="auto">
          <a:xfrm>
            <a:off x="2700338" y="3194448"/>
            <a:ext cx="1905000" cy="783193"/>
          </a:xfrm>
          <a:prstGeom prst="wedgeRoundRectCallout">
            <a:avLst>
              <a:gd name="adj1" fmla="val 64167"/>
              <a:gd name="adj2" fmla="val -14120"/>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RwyCC can be downgraded by using data in RCAM Table and Airport Operator Judgment</a:t>
            </a:r>
          </a:p>
        </p:txBody>
      </p:sp>
      <p:sp>
        <p:nvSpPr>
          <p:cNvPr id="8"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47</a:t>
            </a:fld>
            <a:endParaRPr lang="en-US" dirty="0"/>
          </a:p>
        </p:txBody>
      </p:sp>
    </p:spTree>
    <p:extLst>
      <p:ext uri="{BB962C8B-B14F-4D97-AF65-F5344CB8AC3E}">
        <p14:creationId xmlns:p14="http://schemas.microsoft.com/office/powerpoint/2010/main" val="25073726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33375" y="0"/>
            <a:ext cx="8472488" cy="457200"/>
          </a:xfrm>
        </p:spPr>
        <p:txBody>
          <a:bodyPr/>
          <a:lstStyle/>
          <a:p>
            <a:pPr algn="ctr"/>
            <a:r>
              <a:rPr lang="en-US" altLang="en-US" sz="3200" dirty="0" smtClean="0"/>
              <a:t>Changes to ENII</a:t>
            </a:r>
          </a:p>
        </p:txBody>
      </p:sp>
      <p:pic>
        <p:nvPicPr>
          <p:cNvPr id="21508" name="Picture 6" descr="In E-N O T A M II, as in N O T A M Manager, the RwyCC can be upgrated when it is a 0 or a 1 (not higher than 3) if specific circumstances exist involving ice or compacted snow (a 2 cannot be upgraded since the only contaminants that generate a 2 are water and slush.)&#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50082"/>
            <a:ext cx="8239125" cy="3750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1509" name="Rounded Rectangular Callout 1" descr="In E-N O T A M II, as in N O T A M Manager.&#10;"/>
          <p:cNvSpPr>
            <a:spLocks noChangeArrowheads="1"/>
          </p:cNvSpPr>
          <p:nvPr/>
        </p:nvSpPr>
        <p:spPr bwMode="auto">
          <a:xfrm>
            <a:off x="7581900" y="1157288"/>
            <a:ext cx="1352550" cy="2678073"/>
          </a:xfrm>
          <a:prstGeom prst="wedgeRoundRectCallout">
            <a:avLst>
              <a:gd name="adj1" fmla="val -74352"/>
              <a:gd name="adj2" fmla="val 61787"/>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When RwyCC is a 0 or a 1, they can be upgraded (not higher than 3) if specific circumstances exist involving ice or compacted snow (a 2 cannot be upgraded since the only contaminants that generate a 2 are water and slush.)</a:t>
            </a:r>
          </a:p>
        </p:txBody>
      </p:sp>
      <p:sp>
        <p:nvSpPr>
          <p:cNvPr id="6"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48</a:t>
            </a:fld>
            <a:endParaRPr lang="en-US" dirty="0"/>
          </a:p>
        </p:txBody>
      </p:sp>
    </p:spTree>
    <p:extLst>
      <p:ext uri="{BB962C8B-B14F-4D97-AF65-F5344CB8AC3E}">
        <p14:creationId xmlns:p14="http://schemas.microsoft.com/office/powerpoint/2010/main" val="4502120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33375" y="0"/>
            <a:ext cx="8472488" cy="457200"/>
          </a:xfrm>
        </p:spPr>
        <p:txBody>
          <a:bodyPr/>
          <a:lstStyle/>
          <a:p>
            <a:pPr algn="ctr"/>
            <a:r>
              <a:rPr lang="en-US" altLang="en-US" sz="3200" dirty="0" smtClean="0"/>
              <a:t>Changes to ENII</a:t>
            </a:r>
          </a:p>
        </p:txBody>
      </p:sp>
      <p:pic>
        <p:nvPicPr>
          <p:cNvPr id="22533" name="Picture 9" descr="In E-N O T A M II, as in N O T A M Manager, you must verify conditions exist to upgrade the RwyCC.&#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538162"/>
            <a:ext cx="8763000" cy="3701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2534" name="Rounded Rectangular Callout 1"/>
          <p:cNvSpPr>
            <a:spLocks noChangeArrowheads="1"/>
          </p:cNvSpPr>
          <p:nvPr/>
        </p:nvSpPr>
        <p:spPr bwMode="auto">
          <a:xfrm>
            <a:off x="4257675" y="3043238"/>
            <a:ext cx="1047750" cy="953453"/>
          </a:xfrm>
          <a:prstGeom prst="wedgeRoundRectCallout">
            <a:avLst>
              <a:gd name="adj1" fmla="val 92801"/>
              <a:gd name="adj2" fmla="val -6431"/>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1. Enter desired upgraded Code, not above a 3</a:t>
            </a:r>
          </a:p>
        </p:txBody>
      </p:sp>
      <p:sp>
        <p:nvSpPr>
          <p:cNvPr id="22535" name="Rounded Rectangular Callout 2"/>
          <p:cNvSpPr>
            <a:spLocks noChangeArrowheads="1"/>
          </p:cNvSpPr>
          <p:nvPr/>
        </p:nvSpPr>
        <p:spPr bwMode="auto">
          <a:xfrm>
            <a:off x="6791326" y="1528763"/>
            <a:ext cx="1171575" cy="953453"/>
          </a:xfrm>
          <a:prstGeom prst="wedgeRoundRectCallout">
            <a:avLst>
              <a:gd name="adj1" fmla="val -201319"/>
              <a:gd name="adj2" fmla="val 20542"/>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2. Verify conditions required to upgrade RwyCC</a:t>
            </a:r>
          </a:p>
        </p:txBody>
      </p:sp>
      <p:sp>
        <p:nvSpPr>
          <p:cNvPr id="8"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49</a:t>
            </a:fld>
            <a:endParaRPr lang="en-US" dirty="0"/>
          </a:p>
        </p:txBody>
      </p:sp>
    </p:spTree>
    <p:extLst>
      <p:ext uri="{BB962C8B-B14F-4D97-AF65-F5344CB8AC3E}">
        <p14:creationId xmlns:p14="http://schemas.microsoft.com/office/powerpoint/2010/main" val="2247520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112" y="601853"/>
            <a:ext cx="8050213" cy="3970150"/>
          </a:xfrm>
        </p:spPr>
        <p:txBody>
          <a:bodyPr/>
          <a:lstStyle/>
          <a:p>
            <a:pPr lvl="0" eaLnBrk="0" hangingPunct="0">
              <a:lnSpc>
                <a:spcPct val="150000"/>
              </a:lnSpc>
              <a:buClr>
                <a:srgbClr val="1D2F68"/>
              </a:buClr>
              <a:buFont typeface="Arial" panose="020B0604020202020204" pitchFamily="34" charset="0"/>
              <a:buChar char="•"/>
            </a:pPr>
            <a:r>
              <a:rPr lang="en-US" altLang="en-US" sz="2200" dirty="0">
                <a:solidFill>
                  <a:srgbClr val="000000"/>
                </a:solidFill>
              </a:rPr>
              <a:t>Methods for assessing runway conditions</a:t>
            </a:r>
          </a:p>
          <a:p>
            <a:pPr lvl="0" eaLnBrk="0" hangingPunct="0">
              <a:lnSpc>
                <a:spcPct val="150000"/>
              </a:lnSpc>
              <a:buClr>
                <a:srgbClr val="1D2F68"/>
              </a:buClr>
              <a:buFont typeface="Arial" panose="020B0604020202020204" pitchFamily="34" charset="0"/>
              <a:buChar char="•"/>
            </a:pPr>
            <a:r>
              <a:rPr lang="en-US" altLang="en-US" sz="2200" dirty="0">
                <a:solidFill>
                  <a:srgbClr val="000000"/>
                </a:solidFill>
              </a:rPr>
              <a:t>Reporting of braking action by pilots</a:t>
            </a:r>
          </a:p>
          <a:p>
            <a:pPr lvl="0" eaLnBrk="0" hangingPunct="0">
              <a:lnSpc>
                <a:spcPct val="150000"/>
              </a:lnSpc>
              <a:buClr>
                <a:srgbClr val="1D2F68"/>
              </a:buClr>
              <a:buFont typeface="Arial" panose="020B0604020202020204" pitchFamily="34" charset="0"/>
              <a:buChar char="•"/>
            </a:pPr>
            <a:r>
              <a:rPr lang="en-US" altLang="en-US" sz="2200" dirty="0">
                <a:solidFill>
                  <a:srgbClr val="000000"/>
                </a:solidFill>
              </a:rPr>
              <a:t>Reporting of runway conditions through airport operators, the NOTAM system, and ATC agencies</a:t>
            </a:r>
          </a:p>
          <a:p>
            <a:pPr lvl="0" eaLnBrk="0" hangingPunct="0">
              <a:lnSpc>
                <a:spcPct val="150000"/>
              </a:lnSpc>
              <a:buClr>
                <a:srgbClr val="1D2F68"/>
              </a:buClr>
              <a:buFont typeface="Arial" panose="020B0604020202020204" pitchFamily="34" charset="0"/>
              <a:buChar char="•"/>
            </a:pPr>
            <a:r>
              <a:rPr lang="en-US" altLang="en-US" sz="2200" dirty="0">
                <a:solidFill>
                  <a:srgbClr val="000000"/>
                </a:solidFill>
              </a:rPr>
              <a:t>Airplane performance data </a:t>
            </a:r>
          </a:p>
          <a:p>
            <a:pPr lvl="0" eaLnBrk="0" hangingPunct="0">
              <a:lnSpc>
                <a:spcPct val="150000"/>
              </a:lnSpc>
              <a:buClr>
                <a:srgbClr val="1D2F68"/>
              </a:buClr>
              <a:buFont typeface="Arial" panose="020B0604020202020204" pitchFamily="34" charset="0"/>
              <a:buChar char="•"/>
            </a:pPr>
            <a:r>
              <a:rPr lang="en-US" altLang="en-US" sz="2200" dirty="0">
                <a:solidFill>
                  <a:srgbClr val="000000"/>
                </a:solidFill>
              </a:rPr>
              <a:t>Before landing/departing performance assessments</a:t>
            </a:r>
          </a:p>
          <a:p>
            <a:pPr lvl="0" eaLnBrk="0" hangingPunct="0">
              <a:lnSpc>
                <a:spcPct val="150000"/>
              </a:lnSpc>
              <a:buClr>
                <a:srgbClr val="1D2F68"/>
              </a:buClr>
              <a:buFont typeface="Arial" panose="020B0604020202020204" pitchFamily="34" charset="0"/>
              <a:buChar char="•"/>
            </a:pPr>
            <a:r>
              <a:rPr lang="en-US" altLang="en-US" sz="2200" dirty="0" smtClean="0">
                <a:solidFill>
                  <a:srgbClr val="000000"/>
                </a:solidFill>
              </a:rPr>
              <a:t>Standardized condition </a:t>
            </a:r>
            <a:r>
              <a:rPr lang="en-US" altLang="en-US" sz="2200" dirty="0">
                <a:solidFill>
                  <a:srgbClr val="000000"/>
                </a:solidFill>
              </a:rPr>
              <a:t>reports </a:t>
            </a:r>
            <a:r>
              <a:rPr lang="en-US" altLang="en-US" sz="2200" dirty="0" smtClean="0">
                <a:solidFill>
                  <a:srgbClr val="000000"/>
                </a:solidFill>
              </a:rPr>
              <a:t>terms</a:t>
            </a:r>
            <a:endParaRPr lang="en-US" altLang="en-US" sz="2200" dirty="0">
              <a:solidFill>
                <a:srgbClr val="000000"/>
              </a:solidFill>
            </a:endParaRPr>
          </a:p>
        </p:txBody>
      </p:sp>
      <p:sp>
        <p:nvSpPr>
          <p:cNvPr id="4" name="Slide Number Placeholder 3"/>
          <p:cNvSpPr>
            <a:spLocks noGrp="1"/>
          </p:cNvSpPr>
          <p:nvPr>
            <p:ph type="sldNum" sz="quarter" idx="12"/>
          </p:nvPr>
        </p:nvSpPr>
        <p:spPr/>
        <p:txBody>
          <a:bodyPr/>
          <a:lstStyle/>
          <a:p>
            <a:fld id="{78D3ABA1-EA94-43C0-B992-7CBCC31144F1}" type="slidenum">
              <a:rPr lang="en-US" smtClean="0"/>
              <a:pPr/>
              <a:t>5</a:t>
            </a:fld>
            <a:endParaRPr lang="en-US" dirty="0"/>
          </a:p>
        </p:txBody>
      </p:sp>
      <p:sp>
        <p:nvSpPr>
          <p:cNvPr id="5" name="Title 10"/>
          <p:cNvSpPr>
            <a:spLocks noGrp="1"/>
          </p:cNvSpPr>
          <p:nvPr>
            <p:ph type="title"/>
          </p:nvPr>
        </p:nvSpPr>
        <p:spPr>
          <a:xfrm>
            <a:off x="538163" y="180975"/>
            <a:ext cx="8472488" cy="457200"/>
          </a:xfrm>
        </p:spPr>
        <p:txBody>
          <a:bodyPr/>
          <a:lstStyle/>
          <a:p>
            <a:r>
              <a:rPr lang="en-US" dirty="0"/>
              <a:t>TALPA ARC Recommendations</a:t>
            </a:r>
            <a:endParaRPr lang="en-US" dirty="0"/>
          </a:p>
        </p:txBody>
      </p:sp>
    </p:spTree>
    <p:extLst>
      <p:ext uri="{BB962C8B-B14F-4D97-AF65-F5344CB8AC3E}">
        <p14:creationId xmlns:p14="http://schemas.microsoft.com/office/powerpoint/2010/main" val="33131993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33375" y="0"/>
            <a:ext cx="8472488" cy="457200"/>
          </a:xfrm>
        </p:spPr>
        <p:txBody>
          <a:bodyPr/>
          <a:lstStyle/>
          <a:p>
            <a:pPr algn="ctr"/>
            <a:r>
              <a:rPr lang="en-US" altLang="en-US" sz="3200" dirty="0" smtClean="0"/>
              <a:t>Changes to ENII</a:t>
            </a:r>
          </a:p>
        </p:txBody>
      </p:sp>
      <p:pic>
        <p:nvPicPr>
          <p:cNvPr id="23556" name="Picture 7" descr="In E-N O T A M II, you must type in a Mu value to verify RwyCC upgrad and then select 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28637"/>
            <a:ext cx="8610600" cy="3843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3557" name="Rounded Rectangular Callout 1"/>
          <p:cNvSpPr>
            <a:spLocks noChangeArrowheads="1"/>
          </p:cNvSpPr>
          <p:nvPr/>
        </p:nvSpPr>
        <p:spPr bwMode="auto">
          <a:xfrm>
            <a:off x="5429250" y="1990726"/>
            <a:ext cx="1390650" cy="612934"/>
          </a:xfrm>
          <a:prstGeom prst="wedgeRoundRectCallout">
            <a:avLst>
              <a:gd name="adj1" fmla="val -76995"/>
              <a:gd name="adj2" fmla="val 74931"/>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Once conditions are verified, select OK</a:t>
            </a:r>
          </a:p>
        </p:txBody>
      </p:sp>
      <p:sp>
        <p:nvSpPr>
          <p:cNvPr id="23558" name="Rounded Rectangular Callout 1"/>
          <p:cNvSpPr>
            <a:spLocks noChangeArrowheads="1"/>
          </p:cNvSpPr>
          <p:nvPr/>
        </p:nvSpPr>
        <p:spPr bwMode="auto">
          <a:xfrm>
            <a:off x="5886450" y="1378744"/>
            <a:ext cx="933450" cy="442674"/>
          </a:xfrm>
          <a:prstGeom prst="wedgeRoundRectCallout">
            <a:avLst>
              <a:gd name="adj1" fmla="val -106546"/>
              <a:gd name="adj2" fmla="val 30222"/>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Must type in MU value</a:t>
            </a:r>
          </a:p>
        </p:txBody>
      </p:sp>
      <p:sp>
        <p:nvSpPr>
          <p:cNvPr id="7"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50</a:t>
            </a:fld>
            <a:endParaRPr lang="en-US" dirty="0"/>
          </a:p>
        </p:txBody>
      </p:sp>
    </p:spTree>
    <p:extLst>
      <p:ext uri="{BB962C8B-B14F-4D97-AF65-F5344CB8AC3E}">
        <p14:creationId xmlns:p14="http://schemas.microsoft.com/office/powerpoint/2010/main" val="9524579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33375" y="0"/>
            <a:ext cx="8472488" cy="457200"/>
          </a:xfrm>
        </p:spPr>
        <p:txBody>
          <a:bodyPr/>
          <a:lstStyle/>
          <a:p>
            <a:pPr algn="ctr"/>
            <a:r>
              <a:rPr lang="en-US" altLang="en-US" sz="3200" dirty="0" smtClean="0"/>
              <a:t>Changes to ENII</a:t>
            </a:r>
          </a:p>
        </p:txBody>
      </p:sp>
      <p:pic>
        <p:nvPicPr>
          <p:cNvPr id="24580" name="Picture 6" descr="In E-N O T A M II, the resulting N O T A M text appears at the bottom of the screen and not at the right as it does in the other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457200"/>
            <a:ext cx="8248650" cy="3950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4581" name="Rounded Rectangular Callout 1"/>
          <p:cNvSpPr>
            <a:spLocks noChangeArrowheads="1"/>
          </p:cNvSpPr>
          <p:nvPr/>
        </p:nvSpPr>
        <p:spPr bwMode="auto">
          <a:xfrm>
            <a:off x="1857376" y="3586163"/>
            <a:ext cx="1857375" cy="442674"/>
          </a:xfrm>
          <a:prstGeom prst="wedgeRoundRectCallout">
            <a:avLst>
              <a:gd name="adj1" fmla="val -10065"/>
              <a:gd name="adj2" fmla="val 77560"/>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Upgraded RwyCC in NOTAM</a:t>
            </a:r>
          </a:p>
        </p:txBody>
      </p:sp>
      <p:sp>
        <p:nvSpPr>
          <p:cNvPr id="6"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51</a:t>
            </a:fld>
            <a:endParaRPr lang="en-US" dirty="0"/>
          </a:p>
        </p:txBody>
      </p:sp>
    </p:spTree>
    <p:extLst>
      <p:ext uri="{BB962C8B-B14F-4D97-AF65-F5344CB8AC3E}">
        <p14:creationId xmlns:p14="http://schemas.microsoft.com/office/powerpoint/2010/main" val="41339706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33375" y="0"/>
            <a:ext cx="8472488" cy="457200"/>
          </a:xfrm>
        </p:spPr>
        <p:txBody>
          <a:bodyPr/>
          <a:lstStyle/>
          <a:p>
            <a:pPr algn="ctr"/>
            <a:r>
              <a:rPr lang="en-US" altLang="en-US" sz="3200" dirty="0" smtClean="0"/>
              <a:t>Center Portion of RWY DRY</a:t>
            </a:r>
          </a:p>
        </p:txBody>
      </p:sp>
      <p:pic>
        <p:nvPicPr>
          <p:cNvPr id="25604" name="Picture 7" descr=" E-N O T A M II uses the same process as in N O T A M Manager to address portions of the runway being contaminated. For instance, you can report that a section is D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533401"/>
            <a:ext cx="8172450" cy="3945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5605" name="Rounded Rectangular Callout 1"/>
          <p:cNvSpPr>
            <a:spLocks noChangeArrowheads="1"/>
          </p:cNvSpPr>
          <p:nvPr/>
        </p:nvSpPr>
        <p:spPr bwMode="auto">
          <a:xfrm>
            <a:off x="142875" y="1278732"/>
            <a:ext cx="1581150" cy="868323"/>
          </a:xfrm>
          <a:prstGeom prst="wedgeRoundRectCallout">
            <a:avLst>
              <a:gd name="adj1" fmla="val 65310"/>
              <a:gd name="adj2" fmla="val 15329"/>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If center portion of RWY is DRY:</a:t>
            </a:r>
          </a:p>
          <a:p>
            <a:pPr algn="ctr" eaLnBrk="1" hangingPunct="1">
              <a:spcBef>
                <a:spcPct val="50000"/>
              </a:spcBef>
              <a:buFontTx/>
              <a:buNone/>
            </a:pPr>
            <a:r>
              <a:rPr lang="en-US" altLang="en-US" sz="1000" dirty="0"/>
              <a:t> 1. Enter each 1/3</a:t>
            </a:r>
            <a:r>
              <a:rPr lang="en-US" altLang="en-US" sz="1000" baseline="30000" dirty="0"/>
              <a:t>rd</a:t>
            </a:r>
            <a:r>
              <a:rPr lang="en-US" altLang="en-US" sz="1000" dirty="0"/>
              <a:t> as 100% DRY</a:t>
            </a:r>
          </a:p>
        </p:txBody>
      </p:sp>
      <p:sp>
        <p:nvSpPr>
          <p:cNvPr id="6"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52</a:t>
            </a:fld>
            <a:endParaRPr lang="en-US" dirty="0"/>
          </a:p>
        </p:txBody>
      </p:sp>
    </p:spTree>
    <p:extLst>
      <p:ext uri="{BB962C8B-B14F-4D97-AF65-F5344CB8AC3E}">
        <p14:creationId xmlns:p14="http://schemas.microsoft.com/office/powerpoint/2010/main" val="7122148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33375" y="0"/>
            <a:ext cx="8472488" cy="457200"/>
          </a:xfrm>
        </p:spPr>
        <p:txBody>
          <a:bodyPr/>
          <a:lstStyle/>
          <a:p>
            <a:pPr algn="ctr"/>
            <a:r>
              <a:rPr lang="en-US" altLang="en-US" sz="3200" dirty="0" smtClean="0"/>
              <a:t>Center Portion of RWY DRY</a:t>
            </a:r>
          </a:p>
        </p:txBody>
      </p:sp>
      <p:pic>
        <p:nvPicPr>
          <p:cNvPr id="26628" name="Picture 10" descr=" E-N O T A M II uses the same process as in N O T A M Manager to address portions of the runway being contaminated. For instance, if you report a portion is dry, you must enter the width of the dry section, then describe the condition of the rest of the runway, and then confirm the N O T A M text before publis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1" y="414338"/>
            <a:ext cx="7743825"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6629" name="Rounded Rectangular Callout 1"/>
          <p:cNvSpPr>
            <a:spLocks noChangeArrowheads="1"/>
          </p:cNvSpPr>
          <p:nvPr/>
        </p:nvSpPr>
        <p:spPr bwMode="auto">
          <a:xfrm>
            <a:off x="4781551" y="414338"/>
            <a:ext cx="1476375" cy="612934"/>
          </a:xfrm>
          <a:prstGeom prst="wedgeRoundRectCallout">
            <a:avLst>
              <a:gd name="adj1" fmla="val -75028"/>
              <a:gd name="adj2" fmla="val 32972"/>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2. Enter the width in feet of the DRY portion of the RWY</a:t>
            </a:r>
          </a:p>
        </p:txBody>
      </p:sp>
      <p:sp>
        <p:nvSpPr>
          <p:cNvPr id="26630" name="Rounded Rectangular Callout 2"/>
          <p:cNvSpPr>
            <a:spLocks noChangeArrowheads="1"/>
          </p:cNvSpPr>
          <p:nvPr/>
        </p:nvSpPr>
        <p:spPr bwMode="auto">
          <a:xfrm>
            <a:off x="7038975" y="2521744"/>
            <a:ext cx="1219200" cy="783193"/>
          </a:xfrm>
          <a:prstGeom prst="wedgeRoundRectCallout">
            <a:avLst>
              <a:gd name="adj1" fmla="val -100523"/>
              <a:gd name="adj2" fmla="val 29662"/>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3. Enter condition of remainder of RWY</a:t>
            </a:r>
          </a:p>
        </p:txBody>
      </p:sp>
      <p:sp>
        <p:nvSpPr>
          <p:cNvPr id="26631" name="Rounded Rectangular Callout 3"/>
          <p:cNvSpPr>
            <a:spLocks noChangeArrowheads="1"/>
          </p:cNvSpPr>
          <p:nvPr/>
        </p:nvSpPr>
        <p:spPr bwMode="auto">
          <a:xfrm>
            <a:off x="95251" y="3487341"/>
            <a:ext cx="1019175" cy="783193"/>
          </a:xfrm>
          <a:prstGeom prst="wedgeRoundRectCallout">
            <a:avLst>
              <a:gd name="adj1" fmla="val 50194"/>
              <a:gd name="adj2" fmla="val 69796"/>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4. Review NOTAM language for accuracy</a:t>
            </a:r>
          </a:p>
        </p:txBody>
      </p:sp>
      <p:sp>
        <p:nvSpPr>
          <p:cNvPr id="8"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53</a:t>
            </a:fld>
            <a:endParaRPr lang="en-US" dirty="0"/>
          </a:p>
        </p:txBody>
      </p:sp>
    </p:spTree>
    <p:extLst>
      <p:ext uri="{BB962C8B-B14F-4D97-AF65-F5344CB8AC3E}">
        <p14:creationId xmlns:p14="http://schemas.microsoft.com/office/powerpoint/2010/main" val="19838870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33375" y="0"/>
            <a:ext cx="8472488" cy="457200"/>
          </a:xfrm>
        </p:spPr>
        <p:txBody>
          <a:bodyPr/>
          <a:lstStyle/>
          <a:p>
            <a:pPr algn="ctr"/>
            <a:r>
              <a:rPr lang="en-US" altLang="en-US" sz="3200" dirty="0" smtClean="0"/>
              <a:t>Pilot Reported Braking Action Feature</a:t>
            </a:r>
          </a:p>
        </p:txBody>
      </p:sp>
      <p:pic>
        <p:nvPicPr>
          <p:cNvPr id="27652" name="Picture 7" descr="E-N O T A M II has a portion for pilot reported braking action. It will go into an Archive report, not the N O T A 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6" y="535782"/>
            <a:ext cx="7896225" cy="3975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7653" name="Rectangle 1" descr="Rectangle highlighting pilot reported braking action section"/>
          <p:cNvSpPr>
            <a:spLocks noChangeArrowheads="1"/>
          </p:cNvSpPr>
          <p:nvPr/>
        </p:nvSpPr>
        <p:spPr bwMode="auto">
          <a:xfrm>
            <a:off x="1438275" y="950119"/>
            <a:ext cx="5391150" cy="461665"/>
          </a:xfrm>
          <a:prstGeom prst="rect">
            <a:avLst/>
          </a:prstGeom>
          <a:noFill/>
          <a:ln w="38100" algn="ctr">
            <a:solidFill>
              <a:srgbClr val="FFC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2400" b="0" dirty="0"/>
          </a:p>
        </p:txBody>
      </p:sp>
      <p:sp>
        <p:nvSpPr>
          <p:cNvPr id="27654" name="Rounded Rectangular Callout 2"/>
          <p:cNvSpPr>
            <a:spLocks noChangeArrowheads="1"/>
          </p:cNvSpPr>
          <p:nvPr/>
        </p:nvSpPr>
        <p:spPr bwMode="auto">
          <a:xfrm>
            <a:off x="7038975" y="1685925"/>
            <a:ext cx="1524000" cy="1293971"/>
          </a:xfrm>
          <a:prstGeom prst="wedgeRoundRectCallout">
            <a:avLst>
              <a:gd name="adj1" fmla="val -92083"/>
              <a:gd name="adj2" fmla="val -57486"/>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en-US" altLang="en-US" sz="1000" dirty="0"/>
              <a:t>Information does not go into NOTAM, but into Archive Report – also justification for downgrading RwyCC</a:t>
            </a:r>
          </a:p>
        </p:txBody>
      </p:sp>
      <p:sp>
        <p:nvSpPr>
          <p:cNvPr id="7"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54</a:t>
            </a:fld>
            <a:endParaRPr lang="en-US" dirty="0"/>
          </a:p>
        </p:txBody>
      </p:sp>
    </p:spTree>
    <p:extLst>
      <p:ext uri="{BB962C8B-B14F-4D97-AF65-F5344CB8AC3E}">
        <p14:creationId xmlns:p14="http://schemas.microsoft.com/office/powerpoint/2010/main" val="2840600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86807"/>
            <a:ext cx="8472488" cy="457200"/>
          </a:xfrm>
        </p:spPr>
        <p:txBody>
          <a:bodyPr/>
          <a:lstStyle/>
          <a:p>
            <a:r>
              <a:rPr lang="en-US" dirty="0" smtClean="0"/>
              <a:t>RCAM Driven NOTAM Examples</a:t>
            </a:r>
            <a:endParaRPr lang="en-US" dirty="0"/>
          </a:p>
        </p:txBody>
      </p:sp>
      <p:sp>
        <p:nvSpPr>
          <p:cNvPr id="3" name="Content Placeholder 2"/>
          <p:cNvSpPr>
            <a:spLocks noGrp="1"/>
          </p:cNvSpPr>
          <p:nvPr>
            <p:ph idx="1"/>
          </p:nvPr>
        </p:nvSpPr>
        <p:spPr>
          <a:xfrm>
            <a:off x="39756" y="890549"/>
            <a:ext cx="9048584" cy="3570134"/>
          </a:xfrm>
        </p:spPr>
        <p:txBody>
          <a:bodyPr/>
          <a:lstStyle/>
          <a:p>
            <a:pPr marL="0" indent="0" algn="ctr">
              <a:buNone/>
            </a:pPr>
            <a:r>
              <a:rPr lang="sv-SE" sz="2000" b="0" u="sng" kern="1200" dirty="0" smtClean="0">
                <a:latin typeface="Times New Roman" pitchFamily="18" charset="0"/>
              </a:rPr>
              <a:t>Uniform Coverage example:</a:t>
            </a:r>
          </a:p>
          <a:p>
            <a:pPr marL="0" indent="0">
              <a:buNone/>
            </a:pPr>
            <a:r>
              <a:rPr lang="sv-SE" sz="1400" b="0" kern="1200" dirty="0" smtClean="0">
                <a:latin typeface="Times New Roman" pitchFamily="18" charset="0"/>
              </a:rPr>
              <a:t>!</a:t>
            </a:r>
            <a:r>
              <a:rPr lang="sv-SE" sz="1400" b="0" kern="1200" dirty="0" smtClean="0"/>
              <a:t>ORD </a:t>
            </a:r>
            <a:r>
              <a:rPr lang="sv-SE" sz="1400" b="0" kern="1200" dirty="0"/>
              <a:t>XX/XXX ORD RWY 04L FICON 5/5/5 50 PRCT 1/8IN DRY SN . </a:t>
            </a:r>
            <a:r>
              <a:rPr lang="sv-SE" sz="1400" b="0" kern="1200" dirty="0" smtClean="0"/>
              <a:t>1604251625-1604261625</a:t>
            </a:r>
          </a:p>
          <a:p>
            <a:pPr marL="0" indent="0">
              <a:buNone/>
            </a:pPr>
            <a:endParaRPr lang="sv-SE" sz="1600" b="0" kern="1200" dirty="0" smtClean="0">
              <a:latin typeface="Times New Roman" pitchFamily="18" charset="0"/>
            </a:endParaRPr>
          </a:p>
          <a:p>
            <a:pPr marL="0" indent="0" algn="ctr">
              <a:buNone/>
            </a:pPr>
            <a:r>
              <a:rPr lang="sv-SE" sz="2000" b="0" u="sng" kern="1200" dirty="0" smtClean="0">
                <a:latin typeface="Times New Roman" pitchFamily="18" charset="0"/>
              </a:rPr>
              <a:t>Different Contaminants In Each Third:</a:t>
            </a:r>
            <a:endParaRPr lang="sv-SE" sz="2000" b="0" u="sng" kern="1200" dirty="0">
              <a:latin typeface="Times New Roman" pitchFamily="18" charset="0"/>
            </a:endParaRPr>
          </a:p>
          <a:p>
            <a:pPr marL="0" indent="0">
              <a:buNone/>
            </a:pPr>
            <a:r>
              <a:rPr lang="en-US" sz="1400" b="0" dirty="0" smtClean="0"/>
              <a:t>!</a:t>
            </a:r>
            <a:r>
              <a:rPr lang="en-US" sz="1400" b="0" dirty="0"/>
              <a:t>ORD XX/XXX ORD RWY 04L FICON 5/3/5 50 PRCT WET, 50 PRCT 1/8IN WET SN OVER COMPACTED SN, 50 PRCT 1/8IN SLUSH . </a:t>
            </a:r>
            <a:r>
              <a:rPr lang="en-US" sz="1400" b="0" dirty="0" smtClean="0"/>
              <a:t>1604251625-1604261625</a:t>
            </a:r>
          </a:p>
          <a:p>
            <a:pPr marL="0" indent="0">
              <a:buNone/>
            </a:pPr>
            <a:endParaRPr lang="en-US" sz="800" b="0" dirty="0" smtClean="0"/>
          </a:p>
          <a:p>
            <a:pPr marL="0" indent="0" algn="ctr">
              <a:buNone/>
            </a:pPr>
            <a:r>
              <a:rPr lang="sv-SE" sz="2000" b="0" u="sng" kern="1200" dirty="0" smtClean="0">
                <a:latin typeface="Times New Roman" pitchFamily="18" charset="0"/>
              </a:rPr>
              <a:t>Two Different Contaminants In Each Third:</a:t>
            </a:r>
          </a:p>
          <a:p>
            <a:pPr marL="0" indent="0">
              <a:buNone/>
            </a:pPr>
            <a:r>
              <a:rPr lang="en-US" sz="1400" b="0" dirty="0" smtClean="0"/>
              <a:t>!</a:t>
            </a:r>
            <a:r>
              <a:rPr lang="en-US" sz="1400" b="0" dirty="0"/>
              <a:t>ORD XX/XXX ORD RWY 04L FICON 3/5/2 50 PRCT WET AND 50 PRCT 1/8IN WET SN OVER COMPACTED SN, 50 PRCT WET AND 25 PRCT 1/8IN WET SN OVER COMPACTED SN, 10 PRCT 1/4IN SLUSH OVER ICE AND 75 PRCT 1/4IN SLUSH . 1604251625-1604261625</a:t>
            </a:r>
          </a:p>
        </p:txBody>
      </p:sp>
      <p:sp>
        <p:nvSpPr>
          <p:cNvPr id="4" name="Slide Number Placeholder 3"/>
          <p:cNvSpPr>
            <a:spLocks noGrp="1"/>
          </p:cNvSpPr>
          <p:nvPr>
            <p:ph type="sldNum" sz="quarter" idx="12"/>
          </p:nvPr>
        </p:nvSpPr>
        <p:spPr/>
        <p:txBody>
          <a:bodyPr/>
          <a:lstStyle/>
          <a:p>
            <a:fld id="{78D3ABA1-EA94-43C0-B992-7CBCC31144F1}" type="slidenum">
              <a:rPr lang="en-US" smtClean="0"/>
              <a:pPr/>
              <a:t>55</a:t>
            </a:fld>
            <a:endParaRPr lang="en-US" dirty="0"/>
          </a:p>
        </p:txBody>
      </p:sp>
    </p:spTree>
    <p:extLst>
      <p:ext uri="{BB962C8B-B14F-4D97-AF65-F5344CB8AC3E}">
        <p14:creationId xmlns:p14="http://schemas.microsoft.com/office/powerpoint/2010/main" val="30192389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6807"/>
            <a:ext cx="9144000" cy="584718"/>
          </a:xfrm>
        </p:spPr>
        <p:txBody>
          <a:bodyPr/>
          <a:lstStyle/>
          <a:p>
            <a:pPr algn="ctr"/>
            <a:r>
              <a:rPr lang="en-US" sz="3600" dirty="0" smtClean="0"/>
              <a:t>Reporting Wet Runway</a:t>
            </a:r>
            <a:endParaRPr lang="en-US" sz="3600" dirty="0"/>
          </a:p>
        </p:txBody>
      </p:sp>
      <p:sp>
        <p:nvSpPr>
          <p:cNvPr id="3" name="Content Placeholder 2"/>
          <p:cNvSpPr>
            <a:spLocks noGrp="1"/>
          </p:cNvSpPr>
          <p:nvPr>
            <p:ph idx="1"/>
          </p:nvPr>
        </p:nvSpPr>
        <p:spPr>
          <a:xfrm>
            <a:off x="39756" y="1142999"/>
            <a:ext cx="9048584" cy="3317683"/>
          </a:xfrm>
        </p:spPr>
        <p:txBody>
          <a:bodyPr/>
          <a:lstStyle/>
          <a:p>
            <a:r>
              <a:rPr lang="en-US" dirty="0" smtClean="0"/>
              <a:t>WET: Visible </a:t>
            </a:r>
            <a:r>
              <a:rPr lang="en-US" dirty="0"/>
              <a:t>dampness, or water that is 1/8-inch </a:t>
            </a:r>
            <a:r>
              <a:rPr lang="en-US" dirty="0" smtClean="0"/>
              <a:t>or </a:t>
            </a:r>
            <a:r>
              <a:rPr lang="en-US" dirty="0"/>
              <a:t>less in depth </a:t>
            </a:r>
            <a:r>
              <a:rPr lang="en-US" dirty="0" smtClean="0"/>
              <a:t>on the runway. </a:t>
            </a:r>
          </a:p>
          <a:p>
            <a:pPr lvl="1"/>
            <a:r>
              <a:rPr lang="en-US" dirty="0" smtClean="0"/>
              <a:t>No RwyCC </a:t>
            </a:r>
            <a:r>
              <a:rPr lang="en-US" smtClean="0"/>
              <a:t>if &lt; 25</a:t>
            </a:r>
            <a:r>
              <a:rPr lang="en-US" dirty="0" smtClean="0"/>
              <a:t>% coverage…just a Wet Runway NOTAM</a:t>
            </a:r>
          </a:p>
          <a:p>
            <a:pPr lvl="1"/>
            <a:r>
              <a:rPr lang="en-US" sz="2000" dirty="0" smtClean="0"/>
              <a:t>Change due </a:t>
            </a:r>
            <a:r>
              <a:rPr lang="en-US" sz="2000" dirty="0"/>
              <a:t>to the airplane performance differences that </a:t>
            </a:r>
            <a:r>
              <a:rPr lang="en-US" sz="2000" dirty="0" smtClean="0"/>
              <a:t>exists </a:t>
            </a:r>
            <a:r>
              <a:rPr lang="en-US" sz="2000" dirty="0"/>
              <a:t>between wet, dry, or runways with water greater than 1/8-inch </a:t>
            </a:r>
            <a:r>
              <a:rPr lang="en-US" sz="2000" dirty="0" smtClean="0"/>
              <a:t>in depth</a:t>
            </a:r>
          </a:p>
          <a:p>
            <a:pPr lvl="1"/>
            <a:r>
              <a:rPr lang="en-US" sz="2000" dirty="0" smtClean="0"/>
              <a:t>Year round reportable runway surface condition</a:t>
            </a:r>
          </a:p>
          <a:p>
            <a:pPr lvl="1"/>
            <a:r>
              <a:rPr lang="en-US" sz="2000" dirty="0" smtClean="0"/>
              <a:t>NOTAM system enables users to establish a reoccurring template</a:t>
            </a:r>
          </a:p>
          <a:p>
            <a:endParaRPr lang="en-US" sz="2400" b="0"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56</a:t>
            </a:fld>
            <a:endParaRPr lang="en-US" dirty="0"/>
          </a:p>
        </p:txBody>
      </p:sp>
    </p:spTree>
    <p:extLst>
      <p:ext uri="{BB962C8B-B14F-4D97-AF65-F5344CB8AC3E}">
        <p14:creationId xmlns:p14="http://schemas.microsoft.com/office/powerpoint/2010/main" val="38575363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71500"/>
          </a:xfrm>
        </p:spPr>
        <p:txBody>
          <a:bodyPr/>
          <a:lstStyle/>
          <a:p>
            <a:pPr algn="ctr"/>
            <a:r>
              <a:rPr lang="en-US" sz="3600" dirty="0" smtClean="0"/>
              <a:t>What is Slippery When Wet?</a:t>
            </a:r>
            <a:endParaRPr lang="en-US" sz="3600" dirty="0"/>
          </a:p>
        </p:txBody>
      </p:sp>
      <p:sp>
        <p:nvSpPr>
          <p:cNvPr id="3" name="Content Placeholder 2"/>
          <p:cNvSpPr>
            <a:spLocks noGrp="1"/>
          </p:cNvSpPr>
          <p:nvPr>
            <p:ph idx="1"/>
          </p:nvPr>
        </p:nvSpPr>
        <p:spPr>
          <a:xfrm>
            <a:off x="39756" y="619125"/>
            <a:ext cx="9104244" cy="3841557"/>
          </a:xfrm>
        </p:spPr>
        <p:txBody>
          <a:bodyPr/>
          <a:lstStyle/>
          <a:p>
            <a:r>
              <a:rPr lang="en-US" sz="2000" dirty="0" smtClean="0"/>
              <a:t>Slippery When Wet</a:t>
            </a:r>
            <a:r>
              <a:rPr lang="en-US" sz="2000" dirty="0"/>
              <a:t>: </a:t>
            </a:r>
            <a:r>
              <a:rPr lang="en-US" sz="2000" dirty="0" smtClean="0"/>
              <a:t>Pavement </a:t>
            </a:r>
            <a:r>
              <a:rPr lang="en-US" sz="2000" dirty="0"/>
              <a:t>maintenance </a:t>
            </a:r>
            <a:r>
              <a:rPr lang="en-US" sz="2000" dirty="0" smtClean="0"/>
              <a:t>evaluation </a:t>
            </a:r>
            <a:r>
              <a:rPr lang="en-US" sz="2000" dirty="0"/>
              <a:t>indicates the averaged Mu value on the wet pavement surface is below the </a:t>
            </a:r>
            <a:r>
              <a:rPr lang="en-US" sz="2000" dirty="0" smtClean="0"/>
              <a:t>minimum friction level </a:t>
            </a:r>
            <a:r>
              <a:rPr lang="en-US" sz="2000" dirty="0"/>
              <a:t>classification specified in </a:t>
            </a:r>
            <a:r>
              <a:rPr lang="en-US" sz="2000" dirty="0" smtClean="0"/>
              <a:t>AC 150/5320-12, Measurement and Maintenance of Skid-Resistant Airport Pavement Surfaces</a:t>
            </a:r>
          </a:p>
          <a:p>
            <a:pPr lvl="1"/>
            <a:r>
              <a:rPr lang="en-US" sz="2000" dirty="0" smtClean="0"/>
              <a:t>Contributing </a:t>
            </a:r>
            <a:r>
              <a:rPr lang="en-US" sz="2000" dirty="0"/>
              <a:t>factors that can create this condition include rubber buildup, groove failures/wear, and pavement macro/micro </a:t>
            </a:r>
            <a:r>
              <a:rPr lang="en-US" sz="2000" dirty="0" smtClean="0"/>
              <a:t>textures</a:t>
            </a:r>
          </a:p>
          <a:p>
            <a:pPr lvl="1"/>
            <a:r>
              <a:rPr lang="en-US" sz="2000" dirty="0" smtClean="0"/>
              <a:t>Slippery When Wet NOTAM generates RwyCC of 3/3/3</a:t>
            </a:r>
          </a:p>
          <a:p>
            <a:pPr lvl="2"/>
            <a:r>
              <a:rPr lang="en-US" sz="1600" dirty="0" smtClean="0"/>
              <a:t>The entire runway is considered “Slippery When Wet” if any portion of the runway fails to meet the minimum friction criteria per the AC guidance. </a:t>
            </a:r>
          </a:p>
          <a:p>
            <a:pPr lvl="2"/>
            <a:r>
              <a:rPr lang="en-US" sz="1600" dirty="0" smtClean="0"/>
              <a:t>Downgrades available based on airport operator judgment… No upgrades allowed</a:t>
            </a:r>
          </a:p>
          <a:p>
            <a:pPr lvl="2"/>
            <a:r>
              <a:rPr lang="en-US" sz="1600" dirty="0" smtClean="0"/>
              <a:t>NOTAM issued anytime the runway is “Wet” and the degraded friction condition exists.</a:t>
            </a:r>
            <a:endParaRPr lang="en-US" sz="1600" b="0"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57</a:t>
            </a:fld>
            <a:endParaRPr lang="en-US" dirty="0"/>
          </a:p>
        </p:txBody>
      </p:sp>
    </p:spTree>
    <p:extLst>
      <p:ext uri="{BB962C8B-B14F-4D97-AF65-F5344CB8AC3E}">
        <p14:creationId xmlns:p14="http://schemas.microsoft.com/office/powerpoint/2010/main" val="26140662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59" y="1239260"/>
            <a:ext cx="8472488" cy="826155"/>
          </a:xfrm>
        </p:spPr>
        <p:txBody>
          <a:bodyPr/>
          <a:lstStyle/>
          <a:p>
            <a:pPr algn="ctr"/>
            <a:r>
              <a:rPr lang="en-US" dirty="0" smtClean="0"/>
              <a:t>Examples: </a:t>
            </a:r>
            <a:br>
              <a:rPr lang="en-US" dirty="0" smtClean="0"/>
            </a:br>
            <a:r>
              <a:rPr lang="en-US" dirty="0" smtClean="0"/>
              <a:t>Aircraft Operator Side </a:t>
            </a:r>
            <a:endParaRPr lang="en-US" dirty="0"/>
          </a:p>
        </p:txBody>
      </p:sp>
      <p:sp>
        <p:nvSpPr>
          <p:cNvPr id="4"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58</a:t>
            </a:fld>
            <a:endParaRPr lang="en-US" dirty="0"/>
          </a:p>
        </p:txBody>
      </p:sp>
    </p:spTree>
    <p:extLst>
      <p:ext uri="{BB962C8B-B14F-4D97-AF65-F5344CB8AC3E}">
        <p14:creationId xmlns:p14="http://schemas.microsoft.com/office/powerpoint/2010/main" val="10842712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Airbus ROPS and TALPA</a:t>
            </a:r>
          </a:p>
        </p:txBody>
      </p:sp>
      <p:sp>
        <p:nvSpPr>
          <p:cNvPr id="3" name="Content Placeholder 2"/>
          <p:cNvSpPr>
            <a:spLocks noGrp="1"/>
          </p:cNvSpPr>
          <p:nvPr>
            <p:ph idx="1"/>
          </p:nvPr>
        </p:nvSpPr>
        <p:spPr/>
        <p:txBody>
          <a:bodyPr/>
          <a:lstStyle/>
          <a:p>
            <a:pPr lvl="0">
              <a:lnSpc>
                <a:spcPct val="80000"/>
              </a:lnSpc>
              <a:spcBef>
                <a:spcPct val="40000"/>
              </a:spcBef>
              <a:buClr>
                <a:srgbClr val="333399"/>
              </a:buClr>
              <a:buSzPct val="80000"/>
              <a:buFont typeface="Arial" panose="020B0604020202020204" pitchFamily="34" charset="0"/>
              <a:buChar char="•"/>
            </a:pPr>
            <a:r>
              <a:rPr lang="en-US" sz="2400" dirty="0">
                <a:solidFill>
                  <a:srgbClr val="000000"/>
                </a:solidFill>
              </a:rPr>
              <a:t>In flight, predicted stopping point based on TALPA ARC recommendations</a:t>
            </a:r>
          </a:p>
          <a:p>
            <a:pPr lvl="1" indent="-342900">
              <a:lnSpc>
                <a:spcPct val="80000"/>
              </a:lnSpc>
              <a:spcBef>
                <a:spcPct val="40000"/>
              </a:spcBef>
              <a:buClr>
                <a:srgbClr val="333399"/>
              </a:buClr>
              <a:buSzPct val="80000"/>
              <a:buFont typeface="Arial" panose="020B0604020202020204" pitchFamily="34" charset="0"/>
              <a:buChar char="•"/>
            </a:pPr>
            <a:r>
              <a:rPr lang="en-US" dirty="0">
                <a:solidFill>
                  <a:srgbClr val="000000"/>
                </a:solidFill>
              </a:rPr>
              <a:t>Includes 15% operational safety margin</a:t>
            </a:r>
          </a:p>
          <a:p>
            <a:pPr lvl="1" indent="-342900">
              <a:lnSpc>
                <a:spcPct val="80000"/>
              </a:lnSpc>
              <a:spcBef>
                <a:spcPct val="40000"/>
              </a:spcBef>
              <a:buClr>
                <a:srgbClr val="333399"/>
              </a:buClr>
              <a:buSzPct val="80000"/>
              <a:buFont typeface="Arial" panose="020B0604020202020204" pitchFamily="34" charset="0"/>
              <a:buChar char="•"/>
            </a:pPr>
            <a:r>
              <a:rPr lang="en-US" dirty="0">
                <a:solidFill>
                  <a:srgbClr val="000000"/>
                </a:solidFill>
              </a:rPr>
              <a:t>On A350, can select runway condition by either runway surface description or braking action</a:t>
            </a:r>
          </a:p>
          <a:p>
            <a:pPr lvl="0">
              <a:lnSpc>
                <a:spcPct val="80000"/>
              </a:lnSpc>
              <a:spcBef>
                <a:spcPct val="40000"/>
              </a:spcBef>
              <a:buClr>
                <a:srgbClr val="333399"/>
              </a:buClr>
              <a:buSzPct val="80000"/>
              <a:buFont typeface="Arial" panose="020B0604020202020204" pitchFamily="34" charset="0"/>
              <a:buChar char="•"/>
            </a:pPr>
            <a:r>
              <a:rPr lang="en-US" sz="2400" dirty="0">
                <a:solidFill>
                  <a:srgbClr val="000000"/>
                </a:solidFill>
              </a:rPr>
              <a:t>On ground, predicted stopping point transitions to being based on actual deceleration being achieved</a:t>
            </a:r>
          </a:p>
          <a:p>
            <a:pPr lvl="0">
              <a:lnSpc>
                <a:spcPct val="80000"/>
              </a:lnSpc>
              <a:spcBef>
                <a:spcPct val="40000"/>
              </a:spcBef>
              <a:buClr>
                <a:srgbClr val="333399"/>
              </a:buClr>
              <a:buSzPct val="80000"/>
              <a:buFont typeface="Arial" panose="020B0604020202020204" pitchFamily="34" charset="0"/>
              <a:buChar char="•"/>
            </a:pPr>
            <a:r>
              <a:rPr lang="en-US" sz="2400" dirty="0">
                <a:solidFill>
                  <a:srgbClr val="000000"/>
                </a:solidFill>
              </a:rPr>
              <a:t>In-flight landing distance check required to ensure alerts will not trigger during a normal approach</a:t>
            </a:r>
          </a:p>
          <a:p>
            <a:pPr marL="0" indent="0">
              <a:buNone/>
            </a:pPr>
            <a:endParaRPr lang="en-US" dirty="0"/>
          </a:p>
        </p:txBody>
      </p:sp>
      <p:sp>
        <p:nvSpPr>
          <p:cNvPr id="4"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59</a:t>
            </a:fld>
            <a:endParaRPr lang="en-US" dirty="0"/>
          </a:p>
        </p:txBody>
      </p:sp>
    </p:spTree>
    <p:extLst>
      <p:ext uri="{BB962C8B-B14F-4D97-AF65-F5344CB8AC3E}">
        <p14:creationId xmlns:p14="http://schemas.microsoft.com/office/powerpoint/2010/main" val="639835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6</a:t>
            </a:fld>
            <a:endParaRPr lang="en-US" dirty="0"/>
          </a:p>
        </p:txBody>
      </p:sp>
      <p:sp>
        <p:nvSpPr>
          <p:cNvPr id="8" name="Rectangle 7"/>
          <p:cNvSpPr/>
          <p:nvPr/>
        </p:nvSpPr>
        <p:spPr>
          <a:xfrm>
            <a:off x="75767" y="2619201"/>
            <a:ext cx="119616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M</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9" name="Rectangle 8"/>
          <p:cNvSpPr/>
          <p:nvPr/>
        </p:nvSpPr>
        <p:spPr>
          <a:xfrm>
            <a:off x="76294" y="1933054"/>
            <a:ext cx="109350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0" name="Rectangle 9"/>
          <p:cNvSpPr/>
          <p:nvPr/>
        </p:nvSpPr>
        <p:spPr>
          <a:xfrm>
            <a:off x="75884" y="1246902"/>
            <a:ext cx="111921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C</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1" name="Rectangle 10"/>
          <p:cNvSpPr/>
          <p:nvPr/>
        </p:nvSpPr>
        <p:spPr>
          <a:xfrm>
            <a:off x="75885" y="564452"/>
            <a:ext cx="111921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R</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2" name="TextBox 11"/>
          <p:cNvSpPr txBox="1"/>
          <p:nvPr/>
        </p:nvSpPr>
        <p:spPr bwMode="auto">
          <a:xfrm>
            <a:off x="1318420" y="719321"/>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2800" u="sng" dirty="0">
                <a:effectLst>
                  <a:outerShdw blurRad="38100" dist="38100" dir="2700000" algn="tl">
                    <a:srgbClr val="000000">
                      <a:alpha val="43137"/>
                    </a:srgbClr>
                  </a:outerShdw>
                </a:effectLst>
              </a:rPr>
              <a:t>Runway</a:t>
            </a:r>
          </a:p>
        </p:txBody>
      </p:sp>
      <p:sp>
        <p:nvSpPr>
          <p:cNvPr id="13" name="TextBox 12"/>
          <p:cNvSpPr txBox="1"/>
          <p:nvPr/>
        </p:nvSpPr>
        <p:spPr bwMode="auto">
          <a:xfrm>
            <a:off x="1323227" y="1404772"/>
            <a:ext cx="17059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lvl="0">
              <a:buNone/>
            </a:pPr>
            <a:r>
              <a:rPr lang="en-US" sz="2800" u="sng" dirty="0">
                <a:effectLst>
                  <a:outerShdw blurRad="38100" dist="38100" dir="2700000" algn="tl">
                    <a:srgbClr val="000000">
                      <a:alpha val="43137"/>
                    </a:srgbClr>
                  </a:outerShdw>
                </a:effectLst>
              </a:rPr>
              <a:t>Condition</a:t>
            </a:r>
          </a:p>
        </p:txBody>
      </p:sp>
      <p:sp>
        <p:nvSpPr>
          <p:cNvPr id="14" name="TextBox 13"/>
          <p:cNvSpPr txBox="1"/>
          <p:nvPr/>
        </p:nvSpPr>
        <p:spPr bwMode="auto">
          <a:xfrm>
            <a:off x="1348629" y="2086785"/>
            <a:ext cx="21419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lvl="0">
              <a:buNone/>
            </a:pPr>
            <a:r>
              <a:rPr lang="en-US" sz="2800" u="sng" dirty="0" smtClean="0">
                <a:effectLst>
                  <a:outerShdw blurRad="38100" dist="38100" dir="2700000" algn="tl">
                    <a:srgbClr val="000000">
                      <a:alpha val="43137"/>
                    </a:srgbClr>
                  </a:outerShdw>
                </a:effectLst>
              </a:rPr>
              <a:t>Assessment</a:t>
            </a:r>
            <a:endParaRPr lang="en-US" sz="2800" dirty="0"/>
          </a:p>
        </p:txBody>
      </p:sp>
      <p:sp>
        <p:nvSpPr>
          <p:cNvPr id="15" name="TextBox 14"/>
          <p:cNvSpPr txBox="1"/>
          <p:nvPr/>
        </p:nvSpPr>
        <p:spPr bwMode="auto">
          <a:xfrm>
            <a:off x="1316367" y="2773328"/>
            <a:ext cx="11641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lvl="0">
              <a:buNone/>
            </a:pPr>
            <a:r>
              <a:rPr lang="en-US" sz="2800" u="sng" dirty="0" smtClean="0">
                <a:effectLst>
                  <a:outerShdw blurRad="38100" dist="38100" dir="2700000" algn="tl">
                    <a:srgbClr val="000000">
                      <a:alpha val="43137"/>
                    </a:srgbClr>
                  </a:outerShdw>
                </a:effectLst>
              </a:rPr>
              <a:t>Matrix</a:t>
            </a:r>
            <a:endParaRPr lang="en-US" sz="2800" dirty="0"/>
          </a:p>
        </p:txBody>
      </p:sp>
      <p:pic>
        <p:nvPicPr>
          <p:cNvPr id="1026" name="Picture 2" descr="Runway Condition Assessment Matrix, available in Appendix F of AC 150/5200-30D, Airport Field Condition Assessments and Winter Operations Safety. See http://www.faa.gov/airports/resources/advisory_circulars/index.cfm/go/document.current/documentNumber/150_520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9400" y="110404"/>
            <a:ext cx="4946650" cy="4285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tle 10" hidden="1"/>
          <p:cNvSpPr>
            <a:spLocks noGrp="1"/>
          </p:cNvSpPr>
          <p:nvPr>
            <p:ph type="title"/>
          </p:nvPr>
        </p:nvSpPr>
        <p:spPr>
          <a:xfrm>
            <a:off x="538163" y="180975"/>
            <a:ext cx="8472488" cy="457200"/>
          </a:xfrm>
        </p:spPr>
        <p:txBody>
          <a:bodyPr/>
          <a:lstStyle/>
          <a:p>
            <a:r>
              <a:rPr lang="en-US" dirty="0" smtClean="0"/>
              <a:t>RCAM</a:t>
            </a:r>
            <a:endParaRPr lang="en-US" dirty="0"/>
          </a:p>
        </p:txBody>
      </p:sp>
    </p:spTree>
    <p:extLst>
      <p:ext uri="{BB962C8B-B14F-4D97-AF65-F5344CB8AC3E}">
        <p14:creationId xmlns:p14="http://schemas.microsoft.com/office/powerpoint/2010/main" val="25212318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60</a:t>
            </a:fld>
            <a:endParaRPr lang="en-US" dirty="0"/>
          </a:p>
        </p:txBody>
      </p:sp>
      <p:pic>
        <p:nvPicPr>
          <p:cNvPr id="5" name="Picture 4" descr="View of runway conditions in the cockp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3"/>
            <a:ext cx="9144000" cy="5141414"/>
          </a:xfrm>
          <a:prstGeom prst="rect">
            <a:avLst/>
          </a:prstGeom>
        </p:spPr>
      </p:pic>
      <p:sp>
        <p:nvSpPr>
          <p:cNvPr id="6" name="Slide Number Placeholder 3"/>
          <p:cNvSpPr>
            <a:spLocks noGrp="1"/>
          </p:cNvSpPr>
          <p:nvPr>
            <p:ph type="sldNum" sz="quarter" idx="4294967295"/>
          </p:nvPr>
        </p:nvSpPr>
        <p:spPr>
          <a:xfrm>
            <a:off x="7607300" y="4838700"/>
            <a:ext cx="1101265" cy="342900"/>
          </a:xfrm>
          <a:prstGeom prst="rect">
            <a:avLst/>
          </a:prstGeom>
        </p:spPr>
        <p:txBody>
          <a:bodyPr/>
          <a:lstStyle/>
          <a:p>
            <a:fld id="{74438B1A-AF1B-4C8B-993E-1BADE62A2451}" type="slidenum">
              <a:rPr lang="en-US" smtClean="0">
                <a:solidFill>
                  <a:schemeClr val="bg1">
                    <a:lumMod val="75000"/>
                  </a:schemeClr>
                </a:solidFill>
              </a:rPr>
              <a:pPr/>
              <a:t>60</a:t>
            </a:fld>
            <a:endParaRPr lang="en-US" dirty="0">
              <a:solidFill>
                <a:schemeClr val="bg1">
                  <a:lumMod val="75000"/>
                </a:schemeClr>
              </a:solidFill>
            </a:endParaRPr>
          </a:p>
        </p:txBody>
      </p:sp>
      <p:sp>
        <p:nvSpPr>
          <p:cNvPr id="7" name="Title 10" hidden="1"/>
          <p:cNvSpPr>
            <a:spLocks noGrp="1"/>
          </p:cNvSpPr>
          <p:nvPr>
            <p:ph type="title"/>
          </p:nvPr>
        </p:nvSpPr>
        <p:spPr>
          <a:xfrm>
            <a:off x="244865" y="1311215"/>
            <a:ext cx="1765090" cy="2260121"/>
          </a:xfrm>
        </p:spPr>
        <p:txBody>
          <a:bodyPr/>
          <a:lstStyle/>
          <a:p>
            <a:pPr algn="ctr"/>
            <a:r>
              <a:rPr lang="en-US" sz="3200" dirty="0" smtClean="0">
                <a:solidFill>
                  <a:schemeClr val="tx1"/>
                </a:solidFill>
              </a:rPr>
              <a:t>Runway Conditions in the Cockpit</a:t>
            </a:r>
            <a:endParaRPr lang="en-US" sz="3200" dirty="0">
              <a:solidFill>
                <a:schemeClr val="tx1"/>
              </a:solidFill>
            </a:endParaRPr>
          </a:p>
        </p:txBody>
      </p:sp>
    </p:spTree>
    <p:extLst>
      <p:ext uri="{BB962C8B-B14F-4D97-AF65-F5344CB8AC3E}">
        <p14:creationId xmlns:p14="http://schemas.microsoft.com/office/powerpoint/2010/main" val="35599667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892" y="1199387"/>
            <a:ext cx="3260873" cy="1559801"/>
          </a:xfrm>
        </p:spPr>
        <p:txBody>
          <a:bodyPr/>
          <a:lstStyle/>
          <a:p>
            <a:pPr algn="ctr"/>
            <a:r>
              <a:rPr lang="en-US" dirty="0" smtClean="0"/>
              <a:t>Airline Operating Manuals</a:t>
            </a:r>
            <a:endParaRPr lang="en-US" dirty="0"/>
          </a:p>
        </p:txBody>
      </p:sp>
      <p:sp>
        <p:nvSpPr>
          <p:cNvPr id="4"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61</a:t>
            </a:fld>
            <a:endParaRPr lang="en-US" dirty="0"/>
          </a:p>
        </p:txBody>
      </p:sp>
      <p:pic>
        <p:nvPicPr>
          <p:cNvPr id="4099" name="Picture 3" descr="Sample data from an airline operating manual associating pilot-reported braking action with landing distance need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4552" y="27352"/>
            <a:ext cx="4288337" cy="444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360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41000" y="1345958"/>
            <a:ext cx="4176916" cy="2409115"/>
          </a:xfrm>
        </p:spPr>
        <p:txBody>
          <a:bodyPr/>
          <a:lstStyle/>
          <a:p>
            <a:r>
              <a:rPr lang="en-US" sz="2400" dirty="0" smtClean="0"/>
              <a:t>Transport Canada</a:t>
            </a:r>
          </a:p>
          <a:p>
            <a:r>
              <a:rPr lang="en-US" sz="2400" dirty="0" smtClean="0"/>
              <a:t>Japanese</a:t>
            </a:r>
          </a:p>
          <a:p>
            <a:r>
              <a:rPr lang="en-US" sz="2400" dirty="0" smtClean="0"/>
              <a:t>Italian</a:t>
            </a:r>
          </a:p>
          <a:p>
            <a:r>
              <a:rPr lang="en-US" sz="2400" dirty="0" smtClean="0"/>
              <a:t>British</a:t>
            </a:r>
          </a:p>
          <a:p>
            <a:r>
              <a:rPr lang="en-US" sz="2400" dirty="0" smtClean="0"/>
              <a:t>Scandinavian</a:t>
            </a:r>
          </a:p>
          <a:p>
            <a:pPr marL="0" indent="0">
              <a:buNone/>
            </a:pPr>
            <a:endParaRPr lang="en-US" sz="1400"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62</a:t>
            </a:fld>
            <a:endParaRPr lang="en-US" dirty="0"/>
          </a:p>
        </p:txBody>
      </p:sp>
      <p:sp>
        <p:nvSpPr>
          <p:cNvPr id="9" name="Title 10"/>
          <p:cNvSpPr>
            <a:spLocks noGrp="1"/>
          </p:cNvSpPr>
          <p:nvPr>
            <p:ph type="title"/>
          </p:nvPr>
        </p:nvSpPr>
        <p:spPr>
          <a:xfrm>
            <a:off x="0" y="210809"/>
            <a:ext cx="9143999" cy="646981"/>
          </a:xfrm>
        </p:spPr>
        <p:txBody>
          <a:bodyPr/>
          <a:lstStyle/>
          <a:p>
            <a:pPr algn="ctr"/>
            <a:r>
              <a:rPr lang="en-US" sz="2800" dirty="0">
                <a:solidFill>
                  <a:srgbClr val="002060"/>
                </a:solidFill>
              </a:rPr>
              <a:t>ICAO Implementation and Global Harmonization</a:t>
            </a:r>
            <a:endParaRPr lang="en-US" sz="2800" dirty="0">
              <a:solidFill>
                <a:srgbClr val="002060"/>
              </a:solidFill>
            </a:endParaRPr>
          </a:p>
        </p:txBody>
      </p:sp>
    </p:spTree>
    <p:extLst>
      <p:ext uri="{BB962C8B-B14F-4D97-AF65-F5344CB8AC3E}">
        <p14:creationId xmlns:p14="http://schemas.microsoft.com/office/powerpoint/2010/main" val="40334680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304015" y="759273"/>
            <a:ext cx="7466267" cy="4168574"/>
          </a:xfrm>
        </p:spPr>
        <p:txBody>
          <a:bodyPr/>
          <a:lstStyle/>
          <a:p>
            <a:pPr marL="0" indent="0">
              <a:buNone/>
            </a:pPr>
            <a:r>
              <a:rPr lang="en-US" sz="2000" dirty="0" smtClean="0"/>
              <a:t>Advisory Circulars:</a:t>
            </a:r>
          </a:p>
          <a:p>
            <a:pPr lvl="1"/>
            <a:r>
              <a:rPr lang="en-US" sz="1800" dirty="0" smtClean="0"/>
              <a:t>150/5200-30, Airport Field Condition Assessments and Winter Operations Safety</a:t>
            </a:r>
          </a:p>
          <a:p>
            <a:pPr lvl="1"/>
            <a:r>
              <a:rPr lang="en-US" sz="1800" dirty="0" smtClean="0"/>
              <a:t>150/5200-28, Notices to Airmen (NOTAMs) for Airport Operators</a:t>
            </a:r>
          </a:p>
          <a:p>
            <a:pPr lvl="1"/>
            <a:r>
              <a:rPr lang="en-US" sz="1800" dirty="0" smtClean="0"/>
              <a:t>150/5320-12, </a:t>
            </a:r>
            <a:r>
              <a:rPr lang="en-US" sz="1800" dirty="0"/>
              <a:t>AC 150/5320-12C - Measurement, Construction, and Maintenance of Skid Resistant Airport Pavement </a:t>
            </a:r>
            <a:r>
              <a:rPr lang="en-US" sz="1800" dirty="0" smtClean="0"/>
              <a:t>Surfaces</a:t>
            </a:r>
          </a:p>
          <a:p>
            <a:pPr lvl="1"/>
            <a:r>
              <a:rPr lang="en-US" sz="1800" dirty="0"/>
              <a:t>91-79, Mitigating the Risks of a Runway Overrun Upon Landing</a:t>
            </a:r>
            <a:endParaRPr lang="en-US" sz="1800" dirty="0" smtClean="0"/>
          </a:p>
          <a:p>
            <a:pPr lvl="1"/>
            <a:r>
              <a:rPr lang="en-US" sz="1800" dirty="0" smtClean="0"/>
              <a:t>25-31, </a:t>
            </a:r>
            <a:r>
              <a:rPr lang="en-US" sz="1800" dirty="0"/>
              <a:t>Takeoff Performance Data for Operations on Contaminated Runways </a:t>
            </a:r>
          </a:p>
          <a:p>
            <a:pPr lvl="1"/>
            <a:r>
              <a:rPr lang="en-US" altLang="en-US" sz="1800" dirty="0" smtClean="0"/>
              <a:t>25-32, </a:t>
            </a:r>
            <a:r>
              <a:rPr lang="en-US" sz="1800" dirty="0"/>
              <a:t>Landing Performance Data for Time-of-Arrival Landing Performance Assessments</a:t>
            </a:r>
          </a:p>
        </p:txBody>
      </p:sp>
      <p:sp>
        <p:nvSpPr>
          <p:cNvPr id="4" name="Slide Number Placeholder 3"/>
          <p:cNvSpPr>
            <a:spLocks noGrp="1"/>
          </p:cNvSpPr>
          <p:nvPr>
            <p:ph type="sldNum" sz="quarter" idx="12"/>
          </p:nvPr>
        </p:nvSpPr>
        <p:spPr/>
        <p:txBody>
          <a:bodyPr/>
          <a:lstStyle/>
          <a:p>
            <a:fld id="{78D3ABA1-EA94-43C0-B992-7CBCC31144F1}" type="slidenum">
              <a:rPr lang="en-US" smtClean="0"/>
              <a:pPr/>
              <a:t>63</a:t>
            </a:fld>
            <a:endParaRPr lang="en-US" dirty="0"/>
          </a:p>
        </p:txBody>
      </p:sp>
      <p:pic>
        <p:nvPicPr>
          <p:cNvPr id="9" name="Picture 4" descr="Advisory Circ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21" y="1384588"/>
            <a:ext cx="1741187" cy="2509282"/>
          </a:xfrm>
          <a:prstGeom prst="rect">
            <a:avLst/>
          </a:prstGeom>
          <a:noFill/>
          <a:ln w="9525">
            <a:solidFill>
              <a:schemeClr val="bg1"/>
            </a:solidFill>
            <a:miter lim="800000"/>
            <a:headEnd/>
            <a:tailEnd/>
          </a:ln>
          <a:effectLst>
            <a:glow rad="63500">
              <a:schemeClr val="accent4">
                <a:satMod val="175000"/>
                <a:alpha val="40000"/>
              </a:schemeClr>
            </a:glow>
          </a:effectLst>
          <a:scene3d>
            <a:camera prst="perspectiveContrastingRightFacing"/>
            <a:lightRig rig="threePt" dir="t"/>
          </a:scene3d>
          <a:extLst>
            <a:ext uri="{909E8E84-426E-40DD-AFC4-6F175D3DCCD1}">
              <a14:hiddenFill xmlns:a14="http://schemas.microsoft.com/office/drawing/2010/main">
                <a:solidFill>
                  <a:schemeClr val="accent1"/>
                </a:solidFill>
              </a14:hiddenFill>
            </a:ext>
          </a:extLst>
        </p:spPr>
      </p:pic>
      <p:sp>
        <p:nvSpPr>
          <p:cNvPr id="10" name="Title 10"/>
          <p:cNvSpPr>
            <a:spLocks noGrp="1"/>
          </p:cNvSpPr>
          <p:nvPr>
            <p:ph type="title"/>
          </p:nvPr>
        </p:nvSpPr>
        <p:spPr>
          <a:xfrm>
            <a:off x="0" y="159053"/>
            <a:ext cx="9143999" cy="646981"/>
          </a:xfrm>
        </p:spPr>
        <p:txBody>
          <a:bodyPr/>
          <a:lstStyle/>
          <a:p>
            <a:pPr algn="ctr"/>
            <a:r>
              <a:rPr lang="en-US" sz="2800" dirty="0" smtClean="0">
                <a:solidFill>
                  <a:srgbClr val="002060"/>
                </a:solidFill>
              </a:rPr>
              <a:t>Guidance Documents</a:t>
            </a:r>
            <a:endParaRPr lang="en-US" sz="2800" dirty="0">
              <a:solidFill>
                <a:srgbClr val="002060"/>
              </a:solidFill>
            </a:endParaRPr>
          </a:p>
        </p:txBody>
      </p:sp>
    </p:spTree>
    <p:extLst>
      <p:ext uri="{BB962C8B-B14F-4D97-AF65-F5344CB8AC3E}">
        <p14:creationId xmlns:p14="http://schemas.microsoft.com/office/powerpoint/2010/main" val="27503809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43125" y="1094849"/>
            <a:ext cx="6921794" cy="2697923"/>
          </a:xfrm>
        </p:spPr>
        <p:txBody>
          <a:bodyPr/>
          <a:lstStyle/>
          <a:p>
            <a:pPr marL="0" indent="0">
              <a:buNone/>
            </a:pPr>
            <a:r>
              <a:rPr lang="en-US" dirty="0" smtClean="0"/>
              <a:t>Orders:</a:t>
            </a:r>
          </a:p>
          <a:p>
            <a:pPr lvl="1"/>
            <a:r>
              <a:rPr lang="en-US" dirty="0" smtClean="0"/>
              <a:t>JO 7930.2, Notices To Airmen (NOTAM)</a:t>
            </a:r>
            <a:endParaRPr lang="en-US" dirty="0"/>
          </a:p>
          <a:p>
            <a:pPr lvl="1"/>
            <a:r>
              <a:rPr lang="en-US" dirty="0" smtClean="0"/>
              <a:t>JO 7110.65, Air Traffic Control</a:t>
            </a:r>
          </a:p>
          <a:p>
            <a:pPr lvl="1"/>
            <a:r>
              <a:rPr lang="en-US" dirty="0" smtClean="0"/>
              <a:t>JO 7210.3, Facility Operation Administration</a:t>
            </a:r>
          </a:p>
          <a:p>
            <a:pPr lvl="1"/>
            <a:r>
              <a:rPr lang="en-US" dirty="0" smtClean="0"/>
              <a:t>JO 7110.10, Flight Services</a:t>
            </a:r>
          </a:p>
          <a:p>
            <a:pPr lvl="1"/>
            <a:endParaRPr lang="en-US" sz="2000"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64</a:t>
            </a:fld>
            <a:endParaRPr lang="en-US" dirty="0"/>
          </a:p>
        </p:txBody>
      </p:sp>
      <p:pic>
        <p:nvPicPr>
          <p:cNvPr id="1026" name="Picture 2" descr="F A A 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0244" y="1296142"/>
            <a:ext cx="2093617" cy="2583711"/>
          </a:xfrm>
          <a:prstGeom prst="rect">
            <a:avLst/>
          </a:prstGeom>
          <a:noFill/>
          <a:ln>
            <a:noFill/>
          </a:ln>
          <a:effectLst>
            <a:outerShdw blurRad="63500" sx="102000" sy="102000" algn="ctr" rotWithShape="0">
              <a:prstClr val="black">
                <a:alpha val="40000"/>
              </a:prstClr>
            </a:outerShdw>
          </a:effectLst>
          <a:scene3d>
            <a:camera prst="perspectiveHeroicExtreme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0"/>
          <p:cNvSpPr>
            <a:spLocks noGrp="1"/>
          </p:cNvSpPr>
          <p:nvPr>
            <p:ph type="title"/>
          </p:nvPr>
        </p:nvSpPr>
        <p:spPr>
          <a:xfrm>
            <a:off x="8" y="55568"/>
            <a:ext cx="9143999" cy="646981"/>
          </a:xfrm>
        </p:spPr>
        <p:txBody>
          <a:bodyPr/>
          <a:lstStyle/>
          <a:p>
            <a:pPr algn="ctr"/>
            <a:r>
              <a:rPr lang="en-US" sz="3200" dirty="0" smtClean="0">
                <a:solidFill>
                  <a:srgbClr val="002060"/>
                </a:solidFill>
              </a:rPr>
              <a:t>Internal Guidance Documents</a:t>
            </a:r>
            <a:endParaRPr lang="en-US" sz="3200" dirty="0">
              <a:solidFill>
                <a:srgbClr val="002060"/>
              </a:solidFill>
            </a:endParaRPr>
          </a:p>
        </p:txBody>
      </p:sp>
    </p:spTree>
    <p:extLst>
      <p:ext uri="{BB962C8B-B14F-4D97-AF65-F5344CB8AC3E}">
        <p14:creationId xmlns:p14="http://schemas.microsoft.com/office/powerpoint/2010/main" val="31914640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Resources for Airport Operators</a:t>
            </a:r>
            <a:endParaRPr lang="en-US" dirty="0"/>
          </a:p>
        </p:txBody>
      </p:sp>
      <p:sp>
        <p:nvSpPr>
          <p:cNvPr id="3" name="Content Placeholder 2"/>
          <p:cNvSpPr>
            <a:spLocks noGrp="1"/>
          </p:cNvSpPr>
          <p:nvPr>
            <p:ph idx="1"/>
          </p:nvPr>
        </p:nvSpPr>
        <p:spPr>
          <a:xfrm>
            <a:off x="2339360" y="1054903"/>
            <a:ext cx="6758920" cy="3293269"/>
          </a:xfrm>
        </p:spPr>
        <p:txBody>
          <a:bodyPr/>
          <a:lstStyle/>
          <a:p>
            <a:r>
              <a:rPr lang="en-US" sz="2400" dirty="0"/>
              <a:t>FAA </a:t>
            </a:r>
            <a:r>
              <a:rPr lang="en-US" sz="2400" dirty="0" smtClean="0"/>
              <a:t>Website</a:t>
            </a:r>
            <a:r>
              <a:rPr lang="en-US" sz="2400" dirty="0"/>
              <a:t>:  http://www.faa.gov/airports/</a:t>
            </a:r>
          </a:p>
          <a:p>
            <a:r>
              <a:rPr lang="en-US" sz="2400" dirty="0" smtClean="0"/>
              <a:t>RCAM FAQs</a:t>
            </a:r>
          </a:p>
          <a:p>
            <a:r>
              <a:rPr lang="en-US" sz="2400" dirty="0" smtClean="0"/>
              <a:t>SICP Template</a:t>
            </a:r>
          </a:p>
          <a:p>
            <a:r>
              <a:rPr lang="en-US" sz="2400" dirty="0" smtClean="0"/>
              <a:t>FAA Training Aide</a:t>
            </a:r>
          </a:p>
          <a:p>
            <a:r>
              <a:rPr lang="en-US" sz="2400" dirty="0" smtClean="0"/>
              <a:t>FAA Webinars</a:t>
            </a:r>
          </a:p>
          <a:p>
            <a:r>
              <a:rPr lang="en-US" dirty="0" smtClean="0"/>
              <a:t>NOTAM User Telecons</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65</a:t>
            </a:fld>
            <a:endParaRPr lang="en-US" dirty="0"/>
          </a:p>
        </p:txBody>
      </p:sp>
      <p:pic>
        <p:nvPicPr>
          <p:cNvPr id="1026" name="Picture 2" descr="Cover of a sample Snow and Ice Control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836" y="1584960"/>
            <a:ext cx="2071643" cy="2640330"/>
          </a:xfrm>
          <a:prstGeom prst="rect">
            <a:avLst/>
          </a:prstGeom>
          <a:noFill/>
          <a:ln>
            <a:noFill/>
          </a:ln>
          <a:effectLst>
            <a:innerShdw blurRad="114300">
              <a:prstClr val="black"/>
            </a:innerShdw>
          </a:effectLst>
          <a:scene3d>
            <a:camera prst="perspectiveHeroicExtreme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Screenshot of Airports section on www.faa.go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20" y="1548130"/>
            <a:ext cx="2689125" cy="2190750"/>
          </a:xfrm>
          <a:prstGeom prst="rect">
            <a:avLst/>
          </a:prstGeom>
          <a:noFill/>
          <a:ln>
            <a:noFill/>
          </a:ln>
          <a:effectLst>
            <a:innerShdw blurRad="114300">
              <a:prstClr val="black"/>
            </a:innerShdw>
          </a:effectLst>
          <a:scene3d>
            <a:camera prst="perspectiveContrastingRigh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76356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Changes for the Airport Operator</a:t>
            </a:r>
            <a:endParaRPr lang="en-US" sz="2800" dirty="0"/>
          </a:p>
        </p:txBody>
      </p:sp>
      <p:sp>
        <p:nvSpPr>
          <p:cNvPr id="3" name="Content Placeholder 2"/>
          <p:cNvSpPr>
            <a:spLocks noGrp="1"/>
          </p:cNvSpPr>
          <p:nvPr>
            <p:ph idx="1"/>
          </p:nvPr>
        </p:nvSpPr>
        <p:spPr>
          <a:xfrm>
            <a:off x="567526" y="1135915"/>
            <a:ext cx="8050213" cy="3293269"/>
          </a:xfrm>
        </p:spPr>
        <p:txBody>
          <a:bodyPr/>
          <a:lstStyle/>
          <a:p>
            <a:r>
              <a:rPr lang="en-US" sz="2400" dirty="0" smtClean="0"/>
              <a:t>ACM Updates</a:t>
            </a:r>
          </a:p>
          <a:p>
            <a:pPr lvl="1"/>
            <a:r>
              <a:rPr lang="en-US" sz="2000" dirty="0" smtClean="0"/>
              <a:t>Section 139.339 Airport Condition Reporting</a:t>
            </a:r>
          </a:p>
          <a:p>
            <a:pPr lvl="1"/>
            <a:r>
              <a:rPr lang="en-US" sz="2000" dirty="0" smtClean="0"/>
              <a:t>SICP Update (Template on website)</a:t>
            </a:r>
          </a:p>
          <a:p>
            <a:pPr lvl="1"/>
            <a:r>
              <a:rPr lang="en-US" sz="2000" dirty="0" smtClean="0"/>
              <a:t>Air Traffic LOA (if specifically referencing Mu.)</a:t>
            </a:r>
          </a:p>
          <a:p>
            <a:r>
              <a:rPr lang="en-US" sz="2400" dirty="0" smtClean="0"/>
              <a:t>Training on reporting changes</a:t>
            </a:r>
          </a:p>
          <a:p>
            <a:r>
              <a:rPr lang="en-US" sz="2400" dirty="0" smtClean="0"/>
              <a:t>Communication of Reporting Method to the Air Carriers and local tenants.  </a:t>
            </a:r>
            <a:r>
              <a:rPr lang="en-US" sz="2400" b="0" dirty="0" smtClean="0"/>
              <a:t>(If not already reporting via the NOTAM system.)</a:t>
            </a:r>
            <a:endParaRPr lang="en-US" sz="2400" b="0" dirty="0"/>
          </a:p>
          <a:p>
            <a:pPr lvl="1"/>
            <a:endParaRPr lang="en-US" dirty="0" smtClean="0"/>
          </a:p>
        </p:txBody>
      </p:sp>
      <p:sp>
        <p:nvSpPr>
          <p:cNvPr id="4" name="Slide Number Placeholder 3"/>
          <p:cNvSpPr>
            <a:spLocks noGrp="1"/>
          </p:cNvSpPr>
          <p:nvPr>
            <p:ph type="sldNum" sz="quarter" idx="12"/>
          </p:nvPr>
        </p:nvSpPr>
        <p:spPr/>
        <p:txBody>
          <a:bodyPr/>
          <a:lstStyle/>
          <a:p>
            <a:fld id="{78D3ABA1-EA94-43C0-B992-7CBCC31144F1}" type="slidenum">
              <a:rPr lang="en-US" smtClean="0"/>
              <a:pPr/>
              <a:t>66</a:t>
            </a:fld>
            <a:endParaRPr lang="en-US" dirty="0"/>
          </a:p>
        </p:txBody>
      </p:sp>
    </p:spTree>
    <p:extLst>
      <p:ext uri="{BB962C8B-B14F-4D97-AF65-F5344CB8AC3E}">
        <p14:creationId xmlns:p14="http://schemas.microsoft.com/office/powerpoint/2010/main" val="9279050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240" y="1966397"/>
            <a:ext cx="8472488" cy="457200"/>
          </a:xfrm>
        </p:spPr>
        <p:txBody>
          <a:bodyPr/>
          <a:lstStyle/>
          <a:p>
            <a:pPr algn="ctr"/>
            <a:r>
              <a:rPr lang="en-US" sz="3600" dirty="0" smtClean="0"/>
              <a:t>COMMENTS and QUESTIONS?</a:t>
            </a:r>
            <a:endParaRPr lang="en-US" sz="3600"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67</a:t>
            </a:fld>
            <a:endParaRPr lang="en-US" dirty="0"/>
          </a:p>
        </p:txBody>
      </p:sp>
    </p:spTree>
    <p:extLst>
      <p:ext uri="{BB962C8B-B14F-4D97-AF65-F5344CB8AC3E}">
        <p14:creationId xmlns:p14="http://schemas.microsoft.com/office/powerpoint/2010/main" val="3182161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3" descr="Locations where data was collected during 2009-2010 season."/>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9471" y="1042323"/>
            <a:ext cx="4558806" cy="3230562"/>
          </a:xfrm>
          <a:ln>
            <a:solidFill>
              <a:schemeClr val="tx1"/>
            </a:solidFill>
            <a:miter lim="800000"/>
            <a:headEnd/>
            <a:tailEnd/>
          </a:ln>
        </p:spPr>
      </p:pic>
      <p:sp>
        <p:nvSpPr>
          <p:cNvPr id="4" name="Slide Number Placeholder 3"/>
          <p:cNvSpPr>
            <a:spLocks noGrp="1"/>
          </p:cNvSpPr>
          <p:nvPr>
            <p:ph type="sldNum" sz="quarter" idx="12"/>
          </p:nvPr>
        </p:nvSpPr>
        <p:spPr/>
        <p:txBody>
          <a:bodyPr/>
          <a:lstStyle/>
          <a:p>
            <a:fld id="{78D3ABA1-EA94-43C0-B992-7CBCC31144F1}" type="slidenum">
              <a:rPr lang="en-US" smtClean="0"/>
              <a:pPr/>
              <a:t>7</a:t>
            </a:fld>
            <a:endParaRPr lang="en-US" dirty="0"/>
          </a:p>
        </p:txBody>
      </p:sp>
      <p:pic>
        <p:nvPicPr>
          <p:cNvPr id="1027" name="Picture 3" descr="Locations where data was collected during 2010-2011 seas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5881" y="1042323"/>
            <a:ext cx="4484512" cy="323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61735" y="590495"/>
            <a:ext cx="4182171" cy="400110"/>
          </a:xfrm>
          <a:prstGeom prst="rect">
            <a:avLst/>
          </a:prstGeom>
          <a:noFill/>
        </p:spPr>
        <p:txBody>
          <a:bodyPr wrap="none" rtlCol="0">
            <a:spAutoFit/>
          </a:bodyPr>
          <a:lstStyle/>
          <a:p>
            <a:pPr>
              <a:buNone/>
            </a:pPr>
            <a:r>
              <a:rPr lang="en-US" sz="2000" b="1" dirty="0" smtClean="0">
                <a:solidFill>
                  <a:srgbClr val="002060"/>
                </a:solidFill>
              </a:rPr>
              <a:t>First Validation Winter 2009-2010</a:t>
            </a:r>
            <a:endParaRPr lang="en-US" sz="2000" b="1" dirty="0">
              <a:solidFill>
                <a:srgbClr val="002060"/>
              </a:solidFill>
            </a:endParaRPr>
          </a:p>
        </p:txBody>
      </p:sp>
      <p:sp>
        <p:nvSpPr>
          <p:cNvPr id="7" name="TextBox 6"/>
          <p:cNvSpPr txBox="1"/>
          <p:nvPr/>
        </p:nvSpPr>
        <p:spPr>
          <a:xfrm>
            <a:off x="4595856" y="592651"/>
            <a:ext cx="4500439" cy="400110"/>
          </a:xfrm>
          <a:prstGeom prst="rect">
            <a:avLst/>
          </a:prstGeom>
          <a:noFill/>
        </p:spPr>
        <p:txBody>
          <a:bodyPr wrap="square" rtlCol="0">
            <a:spAutoFit/>
          </a:bodyPr>
          <a:lstStyle/>
          <a:p>
            <a:pPr>
              <a:buNone/>
            </a:pPr>
            <a:r>
              <a:rPr lang="en-US" sz="2000" b="1" dirty="0" smtClean="0">
                <a:solidFill>
                  <a:srgbClr val="002060"/>
                </a:solidFill>
              </a:rPr>
              <a:t>Second Validation Winter 2010-2011</a:t>
            </a:r>
            <a:endParaRPr lang="en-US" sz="2000" b="1" dirty="0">
              <a:solidFill>
                <a:srgbClr val="002060"/>
              </a:solidFill>
            </a:endParaRPr>
          </a:p>
        </p:txBody>
      </p:sp>
      <p:sp>
        <p:nvSpPr>
          <p:cNvPr id="9" name="Slide Number Placeholder 3"/>
          <p:cNvSpPr txBox="1">
            <a:spLocks/>
          </p:cNvSpPr>
          <p:nvPr/>
        </p:nvSpPr>
        <p:spPr bwMode="auto">
          <a:xfrm>
            <a:off x="7454900" y="4686300"/>
            <a:ext cx="110126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buFontTx/>
              <a:buNone/>
              <a:defRPr sz="1400" b="0" i="0" kern="1200">
                <a:solidFill>
                  <a:schemeClr val="bg1">
                    <a:lumMod val="65000"/>
                  </a:schemeClr>
                </a:solidFill>
                <a:latin typeface="Helvetica Neue Medium"/>
                <a:ea typeface="+mn-ea"/>
                <a:cs typeface="Helvetica Neue Medium"/>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74438B1A-AF1B-4C8B-993E-1BADE62A2451}" type="slidenum">
              <a:rPr lang="en-US" smtClean="0"/>
              <a:pPr/>
              <a:t>7</a:t>
            </a:fld>
            <a:endParaRPr lang="en-US" dirty="0"/>
          </a:p>
        </p:txBody>
      </p:sp>
      <p:sp>
        <p:nvSpPr>
          <p:cNvPr id="10" name="Title 10" hidden="1"/>
          <p:cNvSpPr>
            <a:spLocks noGrp="1"/>
          </p:cNvSpPr>
          <p:nvPr>
            <p:ph type="title"/>
          </p:nvPr>
        </p:nvSpPr>
        <p:spPr>
          <a:xfrm>
            <a:off x="538163" y="180975"/>
            <a:ext cx="8472488" cy="457200"/>
          </a:xfrm>
        </p:spPr>
        <p:txBody>
          <a:bodyPr/>
          <a:lstStyle/>
          <a:p>
            <a:r>
              <a:rPr lang="en-US" dirty="0" smtClean="0"/>
              <a:t>Winter Season Validations</a:t>
            </a:r>
            <a:endParaRPr lang="en-US" dirty="0"/>
          </a:p>
        </p:txBody>
      </p:sp>
    </p:spTree>
    <p:extLst>
      <p:ext uri="{BB962C8B-B14F-4D97-AF65-F5344CB8AC3E}">
        <p14:creationId xmlns:p14="http://schemas.microsoft.com/office/powerpoint/2010/main" val="32894462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000" y="258366"/>
            <a:ext cx="8472488" cy="457200"/>
          </a:xfrm>
        </p:spPr>
        <p:txBody>
          <a:bodyPr/>
          <a:lstStyle/>
          <a:p>
            <a:pPr algn="ctr"/>
            <a:r>
              <a:rPr lang="en-US" dirty="0" smtClean="0"/>
              <a:t>Changes … </a:t>
            </a:r>
            <a:r>
              <a:rPr lang="en-US" dirty="0"/>
              <a:t>Already In Effect</a:t>
            </a:r>
          </a:p>
        </p:txBody>
      </p:sp>
      <p:sp>
        <p:nvSpPr>
          <p:cNvPr id="4" name="Slide Number Placeholder 3"/>
          <p:cNvSpPr>
            <a:spLocks noGrp="1"/>
          </p:cNvSpPr>
          <p:nvPr>
            <p:ph type="sldNum" sz="quarter" idx="4294967295"/>
          </p:nvPr>
        </p:nvSpPr>
        <p:spPr>
          <a:xfrm>
            <a:off x="7454900" y="4686300"/>
            <a:ext cx="1101265" cy="342900"/>
          </a:xfrm>
          <a:prstGeom prst="rect">
            <a:avLst/>
          </a:prstGeom>
        </p:spPr>
        <p:txBody>
          <a:bodyPr/>
          <a:lstStyle/>
          <a:p>
            <a:fld id="{74438B1A-AF1B-4C8B-993E-1BADE62A2451}" type="slidenum">
              <a:rPr lang="en-US" smtClean="0"/>
              <a:pPr/>
              <a:t>8</a:t>
            </a:fld>
            <a:endParaRPr lang="en-US" dirty="0"/>
          </a:p>
        </p:txBody>
      </p:sp>
      <p:sp>
        <p:nvSpPr>
          <p:cNvPr id="5" name="Content Placeholder 2"/>
          <p:cNvSpPr>
            <a:spLocks noGrp="1"/>
          </p:cNvSpPr>
          <p:nvPr>
            <p:ph idx="1"/>
          </p:nvPr>
        </p:nvSpPr>
        <p:spPr>
          <a:xfrm>
            <a:off x="327259" y="996803"/>
            <a:ext cx="8585735" cy="3440443"/>
          </a:xfrm>
        </p:spPr>
        <p:txBody>
          <a:bodyPr/>
          <a:lstStyle/>
          <a:p>
            <a:pPr>
              <a:buClr>
                <a:srgbClr val="1D2F68"/>
              </a:buClr>
              <a:buFont typeface="Arial" panose="020B0604020202020204" pitchFamily="34" charset="0"/>
              <a:buChar char="•"/>
            </a:pPr>
            <a:r>
              <a:rPr lang="en-US" altLang="en-US" sz="2400" dirty="0" smtClean="0"/>
              <a:t>2008 AC Changes </a:t>
            </a:r>
            <a:r>
              <a:rPr lang="en-US" altLang="en-US" sz="2000" dirty="0" smtClean="0"/>
              <a:t>(Closure triggers, friction testing subjectivity)</a:t>
            </a:r>
            <a:endParaRPr lang="en-US" altLang="en-US" sz="1200" dirty="0" smtClean="0"/>
          </a:p>
          <a:p>
            <a:pPr>
              <a:spcBef>
                <a:spcPts val="0"/>
              </a:spcBef>
              <a:buClr>
                <a:srgbClr val="1D2F68"/>
              </a:buClr>
              <a:buFont typeface="Arial" panose="020B0604020202020204" pitchFamily="34" charset="0"/>
              <a:buChar char="•"/>
            </a:pPr>
            <a:r>
              <a:rPr lang="en-US" altLang="en-US" sz="2400" dirty="0" smtClean="0"/>
              <a:t>Published Reportable Contaminant List</a:t>
            </a:r>
            <a:endParaRPr lang="en-US" altLang="en-US" sz="1200" dirty="0" smtClean="0"/>
          </a:p>
          <a:p>
            <a:pPr>
              <a:buClr>
                <a:srgbClr val="1D2F68"/>
              </a:buClr>
              <a:buFont typeface="Arial" panose="020B0604020202020204" pitchFamily="34" charset="0"/>
              <a:buChar char="•"/>
            </a:pPr>
            <a:r>
              <a:rPr lang="en-US" altLang="en-US" sz="2400" dirty="0" smtClean="0"/>
              <a:t>Standardized terminology and reporting methods          </a:t>
            </a:r>
            <a:endParaRPr lang="en-US" altLang="en-US" sz="1200" dirty="0"/>
          </a:p>
          <a:p>
            <a:pPr>
              <a:spcBef>
                <a:spcPts val="0"/>
              </a:spcBef>
              <a:buClr>
                <a:srgbClr val="1D2F68"/>
              </a:buClr>
              <a:buFont typeface="Arial" panose="020B0604020202020204" pitchFamily="34" charset="0"/>
              <a:buChar char="•"/>
            </a:pPr>
            <a:r>
              <a:rPr lang="en-US" altLang="en-US" sz="2400" dirty="0" smtClean="0"/>
              <a:t>Expanded NOTAM System for filing Field Condition (FICON) NOTAMs</a:t>
            </a:r>
          </a:p>
          <a:p>
            <a:pPr lvl="1">
              <a:buClr>
                <a:srgbClr val="1D2F68"/>
              </a:buClr>
            </a:pPr>
            <a:r>
              <a:rPr lang="en-US" altLang="en-US" sz="2000" dirty="0" smtClean="0"/>
              <a:t>Sortable FICON Information for end users</a:t>
            </a:r>
          </a:p>
          <a:p>
            <a:pPr lvl="1">
              <a:buClr>
                <a:srgbClr val="1D2F68"/>
              </a:buClr>
            </a:pPr>
            <a:r>
              <a:rPr lang="en-US" altLang="en-US" sz="2000" dirty="0" smtClean="0"/>
              <a:t>Domestic and International Compatibility</a:t>
            </a:r>
          </a:p>
          <a:p>
            <a:pPr lvl="1">
              <a:buClr>
                <a:srgbClr val="1D2F68"/>
              </a:buClr>
            </a:pPr>
            <a:r>
              <a:rPr lang="en-US" altLang="en-US" sz="2000" dirty="0" smtClean="0"/>
              <a:t>Real-time / Instantaneous reporting.</a:t>
            </a:r>
          </a:p>
        </p:txBody>
      </p:sp>
    </p:spTree>
    <p:extLst>
      <p:ext uri="{BB962C8B-B14F-4D97-AF65-F5344CB8AC3E}">
        <p14:creationId xmlns:p14="http://schemas.microsoft.com/office/powerpoint/2010/main" val="2258484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When is the RCAM Applicable?</a:t>
            </a:r>
            <a:endParaRPr lang="en-US" dirty="0"/>
          </a:p>
        </p:txBody>
      </p:sp>
      <p:sp>
        <p:nvSpPr>
          <p:cNvPr id="3" name="Content Placeholder 2"/>
          <p:cNvSpPr>
            <a:spLocks noGrp="1"/>
          </p:cNvSpPr>
          <p:nvPr>
            <p:ph idx="1"/>
          </p:nvPr>
        </p:nvSpPr>
        <p:spPr>
          <a:xfrm>
            <a:off x="495319" y="1131103"/>
            <a:ext cx="8562054" cy="3293269"/>
          </a:xfrm>
        </p:spPr>
        <p:txBody>
          <a:bodyPr/>
          <a:lstStyle/>
          <a:p>
            <a:r>
              <a:rPr lang="en-US" sz="2600" dirty="0" smtClean="0"/>
              <a:t>Only on Paved Runways</a:t>
            </a:r>
          </a:p>
          <a:p>
            <a:pPr lvl="1"/>
            <a:r>
              <a:rPr lang="en-US" dirty="0" smtClean="0"/>
              <a:t>Not on Turf, Dirt, Gravel, or Water Runways, </a:t>
            </a:r>
          </a:p>
          <a:p>
            <a:r>
              <a:rPr lang="en-US" sz="2600" dirty="0" smtClean="0"/>
              <a:t>Codes are </a:t>
            </a:r>
            <a:r>
              <a:rPr lang="en-US" sz="2600" u="sng" dirty="0" smtClean="0"/>
              <a:t>NOT</a:t>
            </a:r>
            <a:r>
              <a:rPr lang="en-US" sz="2600" dirty="0" smtClean="0"/>
              <a:t> generated on Taxiways, Ramps, Heliports, etc…</a:t>
            </a:r>
          </a:p>
          <a:p>
            <a:r>
              <a:rPr lang="en-US" sz="2600" dirty="0" smtClean="0"/>
              <a:t>Codes are generated when the total runway surface or cleared width is more than 25% contaminated (automatically calculated by FNS) </a:t>
            </a:r>
          </a:p>
          <a:p>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9</a:t>
            </a:fld>
            <a:endParaRPr lang="en-US" dirty="0"/>
          </a:p>
        </p:txBody>
      </p:sp>
    </p:spTree>
    <p:extLst>
      <p:ext uri="{BB962C8B-B14F-4D97-AF65-F5344CB8AC3E}">
        <p14:creationId xmlns:p14="http://schemas.microsoft.com/office/powerpoint/2010/main" val="3330150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14266</TotalTime>
  <Words>9321</Words>
  <Application>Microsoft Office PowerPoint</Application>
  <PresentationFormat>On-screen Show (16:9)</PresentationFormat>
  <Paragraphs>814</Paragraphs>
  <Slides>67</Slides>
  <Notes>67</Notes>
  <HiddenSlides>0</HiddenSlides>
  <MMClips>0</MMClips>
  <ScaleCrop>false</ScaleCrop>
  <HeadingPairs>
    <vt:vector size="4" baseType="variant">
      <vt:variant>
        <vt:lpstr>Theme</vt:lpstr>
      </vt:variant>
      <vt:variant>
        <vt:i4>5</vt:i4>
      </vt:variant>
      <vt:variant>
        <vt:lpstr>Slide Titles</vt:lpstr>
      </vt:variant>
      <vt:variant>
        <vt:i4>67</vt:i4>
      </vt:variant>
    </vt:vector>
  </HeadingPairs>
  <TitlesOfParts>
    <vt:vector size="72" baseType="lpstr">
      <vt:lpstr>1_Custom Design</vt:lpstr>
      <vt:lpstr>2_Custom Design</vt:lpstr>
      <vt:lpstr>3_Custom Design</vt:lpstr>
      <vt:lpstr>4_Custom Design</vt:lpstr>
      <vt:lpstr>5_Custom Design</vt:lpstr>
      <vt:lpstr>Airport Condition Reporting and the Runway Condition Assessment Matrix (RCAM)</vt:lpstr>
      <vt:lpstr>Agenda</vt:lpstr>
      <vt:lpstr>Southwest Airlines Accident at Midway</vt:lpstr>
      <vt:lpstr>Aviation Rulemaking Committee (ARC) </vt:lpstr>
      <vt:lpstr>TALPA ARC Recommendations</vt:lpstr>
      <vt:lpstr>RCAM</vt:lpstr>
      <vt:lpstr>Winter Season Validations</vt:lpstr>
      <vt:lpstr>Changes … Already In Effect</vt:lpstr>
      <vt:lpstr>When is the RCAM Applicable?</vt:lpstr>
      <vt:lpstr>TALPA &amp; NOTAM System(s) Changes </vt:lpstr>
      <vt:lpstr>RCAM</vt:lpstr>
      <vt:lpstr>HOW THE RCAM WORKS</vt:lpstr>
      <vt:lpstr>HOW THE RCAM WORKS</vt:lpstr>
      <vt:lpstr>HOW THE RCAM WORKS</vt:lpstr>
      <vt:lpstr>HOW THE RCAM WORKS</vt:lpstr>
      <vt:lpstr>HOW THE RCAM WORKS</vt:lpstr>
      <vt:lpstr>HOW THE RCAM WORKS</vt:lpstr>
      <vt:lpstr>Runway Condition Codes</vt:lpstr>
      <vt:lpstr>Related Changes… 2016 - 2017 Season </vt:lpstr>
      <vt:lpstr>Reporting Runway Conditions in Thirds</vt:lpstr>
      <vt:lpstr>Reporting Airport Condition Information</vt:lpstr>
      <vt:lpstr> CURRENT SYSTEM -  FUTURE SYSTEM </vt:lpstr>
      <vt:lpstr>NOTAM Manager</vt:lpstr>
      <vt:lpstr>E-NOTAM II</vt:lpstr>
      <vt:lpstr>Let’s Issue a NOTAM using the RCAM Rules </vt:lpstr>
      <vt:lpstr>Changes to NOTAM Manager</vt:lpstr>
      <vt:lpstr>Changes to NOTAM Manager</vt:lpstr>
      <vt:lpstr>Changes to NOTAM Manager</vt:lpstr>
      <vt:lpstr>Changes to NOTAM Manager</vt:lpstr>
      <vt:lpstr>Changes to NOTAM Manager</vt:lpstr>
      <vt:lpstr>Changes to NOTAM Manager</vt:lpstr>
      <vt:lpstr>Changes to NOTAM Manager</vt:lpstr>
      <vt:lpstr>Changes to NOTAM Manager</vt:lpstr>
      <vt:lpstr>Changes to NOTAM Manager</vt:lpstr>
      <vt:lpstr>Changes to NOTAM Manager</vt:lpstr>
      <vt:lpstr>Changes to NOTAM Manager</vt:lpstr>
      <vt:lpstr>Center Portion of RWY DRY</vt:lpstr>
      <vt:lpstr>Center Portion of RWY DRY</vt:lpstr>
      <vt:lpstr>Rest of NOTAM Editor Unchanged</vt:lpstr>
      <vt:lpstr>Pilot Reported Braking Action Feature</vt:lpstr>
      <vt:lpstr>Changes to ENII</vt:lpstr>
      <vt:lpstr>Changes to ENII</vt:lpstr>
      <vt:lpstr>Changes to ENII</vt:lpstr>
      <vt:lpstr>Changes to ENII</vt:lpstr>
      <vt:lpstr>Changes to ENII</vt:lpstr>
      <vt:lpstr>Changes to ENII</vt:lpstr>
      <vt:lpstr>Changes to ENII</vt:lpstr>
      <vt:lpstr>Changes to ENII</vt:lpstr>
      <vt:lpstr>Changes to ENII</vt:lpstr>
      <vt:lpstr>Changes to ENII</vt:lpstr>
      <vt:lpstr>Changes to ENII</vt:lpstr>
      <vt:lpstr>Center Portion of RWY DRY</vt:lpstr>
      <vt:lpstr>Center Portion of RWY DRY</vt:lpstr>
      <vt:lpstr>Pilot Reported Braking Action Feature</vt:lpstr>
      <vt:lpstr>RCAM Driven NOTAM Examples</vt:lpstr>
      <vt:lpstr>Reporting Wet Runway</vt:lpstr>
      <vt:lpstr>What is Slippery When Wet?</vt:lpstr>
      <vt:lpstr>Examples:  Aircraft Operator Side </vt:lpstr>
      <vt:lpstr>Airbus ROPS and TALPA</vt:lpstr>
      <vt:lpstr>Runway Conditions in the Cockpit</vt:lpstr>
      <vt:lpstr>Airline Operating Manuals</vt:lpstr>
      <vt:lpstr>ICAO Implementation and Global Harmonization</vt:lpstr>
      <vt:lpstr>Guidance Documents</vt:lpstr>
      <vt:lpstr>Internal Guidance Documents</vt:lpstr>
      <vt:lpstr>Resources for Airport Operators</vt:lpstr>
      <vt:lpstr>Changes for the Airport Operator</vt:lpstr>
      <vt:lpstr>COMMENTS and QUESTIONS?</vt:lpstr>
    </vt:vector>
  </TitlesOfParts>
  <Company>F A 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Airport Condition Reporting and the Runway Condition Assessment Matrix (RCAM) Presentation, August/September 2016</dc:title>
  <dc:creator>F A A Office of Airport Safety and Standards</dc:creator>
  <cp:lastModifiedBy>Showalter, Janel (FAA)</cp:lastModifiedBy>
  <cp:revision>523</cp:revision>
  <cp:lastPrinted>2016-08-23T12:25:52Z</cp:lastPrinted>
  <dcterms:created xsi:type="dcterms:W3CDTF">2005-01-28T20:32:53Z</dcterms:created>
  <dcterms:modified xsi:type="dcterms:W3CDTF">2016-10-19T16:50:17Z</dcterms:modified>
</cp:coreProperties>
</file>