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8" r:id="rId6"/>
  </p:sldMasterIdLst>
  <p:notesMasterIdLst>
    <p:notesMasterId r:id="rId22"/>
  </p:notesMasterIdLst>
  <p:sldIdLst>
    <p:sldId id="257" r:id="rId7"/>
    <p:sldId id="281" r:id="rId8"/>
    <p:sldId id="282" r:id="rId9"/>
    <p:sldId id="284" r:id="rId10"/>
    <p:sldId id="285" r:id="rId11"/>
    <p:sldId id="286" r:id="rId12"/>
    <p:sldId id="297" r:id="rId13"/>
    <p:sldId id="287" r:id="rId14"/>
    <p:sldId id="288" r:id="rId15"/>
    <p:sldId id="290" r:id="rId16"/>
    <p:sldId id="291" r:id="rId17"/>
    <p:sldId id="292" r:id="rId18"/>
    <p:sldId id="296" r:id="rId19"/>
    <p:sldId id="294" r:id="rId20"/>
    <p:sldId id="280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75"/>
    <a:srgbClr val="F37021"/>
    <a:srgbClr val="A74233"/>
    <a:srgbClr val="D9D9D9"/>
    <a:srgbClr val="3B7093"/>
    <a:srgbClr val="026CB3"/>
    <a:srgbClr val="0054A4"/>
    <a:srgbClr val="279DD9"/>
    <a:srgbClr val="CC8004"/>
    <a:srgbClr val="5A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176" autoAdjust="0"/>
    <p:restoredTop sz="82024" autoAdjust="0"/>
  </p:normalViewPr>
  <p:slideViewPr>
    <p:cSldViewPr>
      <p:cViewPr varScale="1">
        <p:scale>
          <a:sx n="142" d="100"/>
          <a:sy n="142" d="100"/>
        </p:scale>
        <p:origin x="29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BBFB-43D8-45A0-9B35-D27DAA798921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05523-E7EA-4F35-A979-EE2DC2A7FE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176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5523-E7EA-4F35-A979-EE2DC2A7FE3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63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5523-E7EA-4F35-A979-EE2DC2A7FE3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63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5523-E7EA-4F35-A979-EE2DC2A7FE3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63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6CB25D-C394-4E29-A7A4-F58CD500C0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77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Relationship Id="rId3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72008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54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09634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6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1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F9704FFB-8252-4A6E-AEDB-5D1504F76A5A}" type="datetime1">
              <a:rPr lang="en-CA" smtClean="0"/>
              <a:t>2017-06-29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5182344" cy="1102519"/>
          </a:xfrm>
          <a:prstGeom prst="rect">
            <a:avLst/>
          </a:prstGeom>
        </p:spPr>
        <p:txBody>
          <a:bodyPr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F9704FFB-8252-4A6E-AEDB-5D1504F76A5A}" type="datetime1">
              <a:rPr lang="en-CA" smtClean="0"/>
              <a:t>2017-06-29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5182344" cy="1102519"/>
          </a:xfrm>
          <a:prstGeom prst="rect">
            <a:avLst/>
          </a:prstGeom>
        </p:spPr>
        <p:txBody>
          <a:bodyPr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7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754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F5B-04D7-4AAC-8853-A7BB77FB1DE7}" type="datetime3">
              <a:rPr lang="en-CA" smtClean="0"/>
              <a:t>29 June 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Rectangle 1"/>
          <p:cNvSpPr/>
          <p:nvPr userDrawn="1"/>
        </p:nvSpPr>
        <p:spPr>
          <a:xfrm>
            <a:off x="3563888" y="4126308"/>
            <a:ext cx="1872208" cy="533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3563888" y="415360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THANK YOU!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96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68CF-A957-481C-A4CB-697484E34CD8}" type="datetime3">
              <a:rPr lang="en-CA" smtClean="0"/>
              <a:t>29 June 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79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87974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87974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9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72008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54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09634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18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18" Type="http://schemas.openxmlformats.org/officeDocument/2006/relationships/image" Target="../media/image9.png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" y="-1"/>
            <a:ext cx="9143981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2017-06-29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6" r:id="rId3"/>
    <p:sldLayoutId id="2147483661" r:id="rId4"/>
    <p:sldLayoutId id="2147483663" r:id="rId5"/>
    <p:sldLayoutId id="2147483664" r:id="rId6"/>
    <p:sldLayoutId id="2147483665" r:id="rId7"/>
    <p:sldLayoutId id="214748366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7869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" y="-1"/>
            <a:ext cx="9143981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2017-06-29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723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mailto:iaa@icao.in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771550"/>
            <a:ext cx="7772400" cy="1656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spc="-50" dirty="0" smtClean="0">
                <a:solidFill>
                  <a:schemeClr val="bg1"/>
                </a:solidFill>
              </a:rPr>
              <a:t>Runway </a:t>
            </a:r>
            <a:r>
              <a:rPr lang="en-US" sz="4200" spc="-50" dirty="0">
                <a:solidFill>
                  <a:schemeClr val="bg1"/>
                </a:solidFill>
              </a:rPr>
              <a:t>Collision Risk Measurement using ADS-B</a:t>
            </a:r>
            <a:endParaRPr lang="en-CA" sz="4200" spc="-5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3939902"/>
            <a:ext cx="4032448" cy="9361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Brussels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6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June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2017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504" y="2499742"/>
            <a:ext cx="4032448" cy="10249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Marco Merens</a:t>
            </a:r>
          </a:p>
          <a:p>
            <a:pPr marL="0" indent="0">
              <a:buFont typeface="Arial" pitchFamily="34" charset="0"/>
              <a:buNone/>
            </a:pPr>
            <a:r>
              <a:rPr lang="en-CA" sz="1200" i="1" dirty="0">
                <a:solidFill>
                  <a:schemeClr val="accent1"/>
                </a:solidFill>
                <a:latin typeface="+mj-lt"/>
              </a:rPr>
              <a:t>Chief, Integrated Aviation Analysis</a:t>
            </a:r>
          </a:p>
          <a:p>
            <a:pPr marL="0" indent="0">
              <a:buFont typeface="Arial" pitchFamily="34" charset="0"/>
              <a:buNone/>
            </a:pPr>
            <a:r>
              <a:rPr lang="en-CA" sz="1200" i="1" dirty="0" smtClean="0">
                <a:solidFill>
                  <a:schemeClr val="accent1"/>
                </a:solidFill>
                <a:latin typeface="+mj-lt"/>
              </a:rPr>
              <a:t>Air </a:t>
            </a:r>
            <a:r>
              <a:rPr lang="en-CA" sz="1200" i="1" dirty="0">
                <a:solidFill>
                  <a:schemeClr val="accent1"/>
                </a:solidFill>
                <a:latin typeface="+mj-lt"/>
              </a:rPr>
              <a:t>Navigation </a:t>
            </a:r>
            <a:r>
              <a:rPr lang="en-CA" sz="1200" i="1" dirty="0" smtClean="0">
                <a:solidFill>
                  <a:schemeClr val="accent1"/>
                </a:solidFill>
                <a:latin typeface="+mj-lt"/>
              </a:rPr>
              <a:t>Bureau</a:t>
            </a:r>
          </a:p>
          <a:p>
            <a:pPr marL="0" indent="0">
              <a:buFont typeface="Arial" pitchFamily="34" charset="0"/>
              <a:buNone/>
            </a:pPr>
            <a:r>
              <a:rPr lang="en-CA" sz="1200" i="1" dirty="0" smtClean="0">
                <a:solidFill>
                  <a:schemeClr val="accent1"/>
                </a:solidFill>
                <a:latin typeface="+mj-lt"/>
              </a:rPr>
              <a:t>ICAO</a:t>
            </a:r>
            <a:endParaRPr lang="en-CA" sz="12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40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7779" y="2072101"/>
            <a:ext cx="5935851" cy="3053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separation with runway end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184956" y="4686209"/>
            <a:ext cx="186176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Atlanta KATL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2552" y="3037918"/>
            <a:ext cx="102406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2000feet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4828" y="3021758"/>
            <a:ext cx="107696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1300 feet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0035" y="4094951"/>
            <a:ext cx="5237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20kts</a:t>
            </a:r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4476" y="3723928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Exit Speed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579" y="1701063"/>
            <a:ext cx="2519571" cy="1861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629556" y="2862497"/>
            <a:ext cx="1224136" cy="39001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Runway Crossings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798194"/>
            <a:ext cx="2364310" cy="1819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9512" y="1793539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2</a:t>
            </a:r>
            <a:endParaRPr lang="en-GB" sz="5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7185" y="3402038"/>
            <a:ext cx="2990271" cy="1673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843808" y="4132015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  <a:endParaRPr lang="en-GB" sz="5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1713050"/>
            <a:ext cx="2863377" cy="190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834026" y="1661646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0</a:t>
            </a:r>
            <a:endParaRPr lang="en-GB" sz="5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667396" y="2391101"/>
            <a:ext cx="108012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32200" y="4461332"/>
            <a:ext cx="108012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4785" y="2662290"/>
            <a:ext cx="108012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17185" y="2446266"/>
            <a:ext cx="108012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1702" y="3171999"/>
            <a:ext cx="2731501" cy="192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4644008" y="4124154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0</a:t>
            </a:r>
            <a:endParaRPr lang="en-GB" sz="54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796136" y="4175281"/>
            <a:ext cx="1080120" cy="35921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4272" y="1726186"/>
            <a:ext cx="3066725" cy="178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7020272" y="3095161"/>
            <a:ext cx="1080120" cy="35921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105872" y="2208996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1</a:t>
            </a:r>
            <a:endParaRPr lang="en-GB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4815031"/>
            <a:ext cx="8810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Hong Kong</a:t>
            </a:r>
            <a:endParaRPr lang="en-GB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72400" y="3291830"/>
            <a:ext cx="8810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Hong Kong</a:t>
            </a:r>
            <a:endParaRPr lang="en-GB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826829" y="1707654"/>
            <a:ext cx="6483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Atlanta</a:t>
            </a:r>
            <a:endParaRPr lang="en-GB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07704" y="1707654"/>
            <a:ext cx="6483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Atlanta</a:t>
            </a:r>
            <a:endParaRPr lang="en-GB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187377" y="4887039"/>
            <a:ext cx="6483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Atlanta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5128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Usage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948264" y="4083918"/>
            <a:ext cx="2016224" cy="1003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Crossings per Day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053" y="1721384"/>
            <a:ext cx="8735435" cy="306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9053" y="4788580"/>
            <a:ext cx="2542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One day at Hong Kong RWY 07R/25L</a:t>
            </a:r>
            <a:endParaRPr lang="en-GB" sz="1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04248" y="1426633"/>
            <a:ext cx="1584176" cy="3240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Nb. of Crossings</a:t>
            </a:r>
            <a:endParaRPr lang="en-GB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6804248" y="1764399"/>
            <a:ext cx="1584176" cy="3240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Nb. of Landings</a:t>
            </a:r>
            <a:endParaRPr lang="en-GB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6804248" y="2078817"/>
            <a:ext cx="1584176" cy="32403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Nb. </a:t>
            </a:r>
            <a:r>
              <a:rPr lang="en-US" sz="1200" dirty="0"/>
              <a:t>o</a:t>
            </a:r>
            <a:r>
              <a:rPr lang="en-US" sz="1200" dirty="0" smtClean="0"/>
              <a:t>f Take-Off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1057301"/>
            <a:ext cx="124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Operations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6540" y="4927079"/>
            <a:ext cx="1872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per </a:t>
            </a:r>
            <a:r>
              <a:rPr lang="en-US" sz="1000" b="1" i="1" dirty="0" err="1" smtClean="0"/>
              <a:t>nb</a:t>
            </a:r>
            <a:r>
              <a:rPr lang="en-US" sz="1000" b="1" i="1" dirty="0" smtClean="0"/>
              <a:t> of Operations per 15 min</a:t>
            </a:r>
            <a:endParaRPr lang="en-GB" sz="1000" b="1" i="1" dirty="0"/>
          </a:p>
        </p:txBody>
      </p:sp>
      <p:sp>
        <p:nvSpPr>
          <p:cNvPr id="17" name="Oval 16"/>
          <p:cNvSpPr/>
          <p:nvPr/>
        </p:nvSpPr>
        <p:spPr>
          <a:xfrm>
            <a:off x="3203848" y="2283718"/>
            <a:ext cx="64807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987824" y="1926417"/>
            <a:ext cx="1080120" cy="357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Ops Mix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5868144" y="2571750"/>
            <a:ext cx="648072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6549740" y="3329203"/>
            <a:ext cx="2187374" cy="357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Runway Availability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51935" y="3446107"/>
                <a:ext cx="1764081" cy="436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1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4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400" b="1" i="1" smtClean="0">
                                <a:latin typeface="Cambria Math"/>
                              </a:rPr>
                              <m:t>𝑳𝒂𝒏𝒅𝒊𝒏𝒈𝒔</m:t>
                            </m:r>
                          </m:num>
                          <m:den>
                            <m:r>
                              <a:rPr lang="en-US" sz="1400" b="1" i="1" smtClean="0">
                                <a:latin typeface="Cambria Math"/>
                              </a:rPr>
                              <m:t>𝑳𝒂𝒏𝒅𝒊𝒏𝒈𝒔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𝑻𝒂𝒌𝒆𝒐𝒇𝒇𝒔</m:t>
                            </m:r>
                          </m:den>
                        </m:f>
                      </m:e>
                    </m:d>
                  </m:oMath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935" y="3446107"/>
                <a:ext cx="1764081" cy="436851"/>
              </a:xfrm>
              <a:prstGeom prst="rect">
                <a:avLst/>
              </a:prstGeom>
              <a:blipFill rotWithShape="1">
                <a:blip r:embed="rId3"/>
                <a:stretch>
                  <a:fillRect l="-690"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60232" y="2728024"/>
                <a:ext cx="1427519" cy="540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/>
                            </a:rPr>
                            <m:t>𝑳𝒂𝒏𝒅𝒊𝒏𝒈𝒔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𝑻𝒂𝒌𝒆𝒐𝒇𝒇𝒔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</a:rPr>
                            <m:t>𝑭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𝑪𝒓𝒐𝒔𝒔𝒊𝒏𝒈𝒔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728024"/>
                <a:ext cx="1427519" cy="540084"/>
              </a:xfrm>
              <a:prstGeom prst="rect">
                <a:avLst/>
              </a:prstGeom>
              <a:blipFill rotWithShape="1">
                <a:blip r:embed="rId4"/>
                <a:stretch>
                  <a:fillRect r="-42308"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2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Separation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948264" y="4083918"/>
            <a:ext cx="2016224" cy="1003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Crossings per Day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053" y="1721384"/>
            <a:ext cx="8735435" cy="306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9053" y="4788580"/>
            <a:ext cx="2542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One day at Hong Kong RWY 07R/25L</a:t>
            </a:r>
            <a:endParaRPr lang="en-GB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6540" y="4927079"/>
            <a:ext cx="1872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per </a:t>
            </a:r>
            <a:r>
              <a:rPr lang="en-US" sz="1000" b="1" i="1" dirty="0" err="1" smtClean="0"/>
              <a:t>nb</a:t>
            </a:r>
            <a:r>
              <a:rPr lang="en-US" sz="1000" b="1" i="1" dirty="0" smtClean="0"/>
              <a:t> of Operations per 15 min</a:t>
            </a:r>
            <a:endParaRPr lang="en-GB" sz="1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237209" y="3545463"/>
            <a:ext cx="249551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Seconds between Crossings and Landings / Takeoffs</a:t>
            </a:r>
            <a:endParaRPr lang="en-GB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741626" y="3455887"/>
            <a:ext cx="462222" cy="313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41626" y="3837850"/>
            <a:ext cx="462222" cy="4069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35896" y="1851670"/>
            <a:ext cx="401199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Seconds between Take-offs and Landings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3203848" y="2283718"/>
            <a:ext cx="64807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266429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Indicators relevant for monitoring of runway collision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Connect to ADSB data on ground level and hazard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Automate the real-time generation of those indicators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Feed applications and visualizations via ICAO SIMS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27784" y="4299942"/>
            <a:ext cx="4248472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Contact </a:t>
            </a:r>
            <a:r>
              <a:rPr lang="en-US" dirty="0" smtClean="0">
                <a:hlinkClick r:id="rId2"/>
              </a:rPr>
              <a:t>iaa@icao.int</a:t>
            </a:r>
            <a:r>
              <a:rPr lang="en-US" dirty="0" smtClean="0"/>
              <a:t> for more information and collaboration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2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87571-19B0-497D-856A-99AA12F6F92B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June 2017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Runway Safety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324130" y="3968189"/>
            <a:ext cx="2016224" cy="9499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Excursions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6324130" y="1910937"/>
            <a:ext cx="2016224" cy="9051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Collisions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4846176"/>
            <a:ext cx="148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Aircraft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53146" y="2744053"/>
            <a:ext cx="135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Dual Aircraft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059832" y="2744053"/>
            <a:ext cx="2808312" cy="143286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Loss of Separation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4119978"/>
            <a:ext cx="2853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with edge of runway</a:t>
            </a:r>
          </a:p>
          <a:p>
            <a:r>
              <a:rPr lang="en-US" dirty="0" smtClean="0"/>
              <a:t>… with other aircraft/vehicle</a:t>
            </a:r>
            <a:endParaRPr lang="en-GB" dirty="0"/>
          </a:p>
        </p:txBody>
      </p:sp>
      <p:cxnSp>
        <p:nvCxnSpPr>
          <p:cNvPr id="11" name="Straight Arrow Connector 10"/>
          <p:cNvCxnSpPr>
            <a:endCxn id="5" idx="1"/>
          </p:cNvCxnSpPr>
          <p:nvPr/>
        </p:nvCxnSpPr>
        <p:spPr>
          <a:xfrm flipV="1">
            <a:off x="5652120" y="2363499"/>
            <a:ext cx="672010" cy="452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82552" y="3968189"/>
            <a:ext cx="541578" cy="474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67844" y="1779662"/>
            <a:ext cx="2592288" cy="657348"/>
          </a:xfrm>
          <a:prstGeom prst="rect">
            <a:avLst/>
          </a:prstGeom>
          <a:solidFill>
            <a:srgbClr val="F37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ACFT Land/Take Off</a:t>
            </a:r>
          </a:p>
          <a:p>
            <a:pPr algn="ctr"/>
            <a:r>
              <a:rPr lang="en-US" dirty="0" smtClean="0"/>
              <a:t>Runway crossings</a:t>
            </a:r>
            <a:endParaRPr lang="en-GB" dirty="0"/>
          </a:p>
        </p:txBody>
      </p:sp>
      <p:cxnSp>
        <p:nvCxnSpPr>
          <p:cNvPr id="21" name="Straight Connector 20"/>
          <p:cNvCxnSpPr>
            <a:stCxn id="18" idx="2"/>
            <a:endCxn id="8" idx="0"/>
          </p:cNvCxnSpPr>
          <p:nvPr/>
        </p:nvCxnSpPr>
        <p:spPr>
          <a:xfrm>
            <a:off x="4463988" y="2437010"/>
            <a:ext cx="0" cy="307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2" y="1949870"/>
            <a:ext cx="2016224" cy="4749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Weather</a:t>
            </a:r>
            <a:endParaRPr lang="en-GB" sz="2000" dirty="0"/>
          </a:p>
        </p:txBody>
      </p:sp>
      <p:sp>
        <p:nvSpPr>
          <p:cNvPr id="23" name="Rectangle 22"/>
          <p:cNvSpPr/>
          <p:nvPr/>
        </p:nvSpPr>
        <p:spPr>
          <a:xfrm>
            <a:off x="206438" y="3305528"/>
            <a:ext cx="2016224" cy="4749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ACFT Attitude</a:t>
            </a:r>
            <a:endParaRPr lang="en-GB" sz="2000" dirty="0"/>
          </a:p>
        </p:txBody>
      </p:sp>
      <p:sp>
        <p:nvSpPr>
          <p:cNvPr id="24" name="Rectangle 23"/>
          <p:cNvSpPr/>
          <p:nvPr/>
        </p:nvSpPr>
        <p:spPr>
          <a:xfrm>
            <a:off x="206438" y="4041011"/>
            <a:ext cx="2016224" cy="4749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RWY Condition</a:t>
            </a:r>
            <a:endParaRPr lang="en-GB" sz="2000" dirty="0"/>
          </a:p>
        </p:txBody>
      </p:sp>
      <p:sp>
        <p:nvSpPr>
          <p:cNvPr id="25" name="Rectangle 24"/>
          <p:cNvSpPr/>
          <p:nvPr/>
        </p:nvSpPr>
        <p:spPr>
          <a:xfrm>
            <a:off x="179512" y="2593585"/>
            <a:ext cx="2016224" cy="4749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ADRM Layout</a:t>
            </a:r>
            <a:endParaRPr lang="en-GB" sz="2000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1583668" y="3127061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Barriers</a:t>
            </a:r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195736" y="2176151"/>
            <a:ext cx="864096" cy="937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</p:cNvCxnSpPr>
          <p:nvPr/>
        </p:nvCxnSpPr>
        <p:spPr>
          <a:xfrm>
            <a:off x="2195736" y="2831063"/>
            <a:ext cx="864096" cy="434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3"/>
            <a:endCxn id="8" idx="2"/>
          </p:cNvCxnSpPr>
          <p:nvPr/>
        </p:nvCxnSpPr>
        <p:spPr>
          <a:xfrm flipV="1">
            <a:off x="2222662" y="3460484"/>
            <a:ext cx="837170" cy="82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3"/>
          </p:cNvCxnSpPr>
          <p:nvPr/>
        </p:nvCxnSpPr>
        <p:spPr>
          <a:xfrm flipV="1">
            <a:off x="2222662" y="3780483"/>
            <a:ext cx="837170" cy="49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7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Gaining Insight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Level 1</a:t>
            </a:r>
          </a:p>
          <a:p>
            <a:pPr lvl="1"/>
            <a:r>
              <a:rPr lang="en-US" b="1" dirty="0" smtClean="0"/>
              <a:t>Reactive analysis </a:t>
            </a:r>
            <a:r>
              <a:rPr lang="en-US" dirty="0" smtClean="0"/>
              <a:t>and</a:t>
            </a:r>
            <a:r>
              <a:rPr lang="en-US" b="1" dirty="0" smtClean="0"/>
              <a:t> investigation </a:t>
            </a:r>
            <a:r>
              <a:rPr lang="en-US" dirty="0" smtClean="0"/>
              <a:t>of high consequence events (accidents, serious incidents)</a:t>
            </a:r>
          </a:p>
          <a:p>
            <a:r>
              <a:rPr lang="en-US" dirty="0" smtClean="0"/>
              <a:t>Level 2</a:t>
            </a:r>
          </a:p>
          <a:p>
            <a:pPr lvl="1">
              <a:buFontTx/>
              <a:buChar char="-"/>
            </a:pPr>
            <a:r>
              <a:rPr lang="en-US" b="1" dirty="0" smtClean="0"/>
              <a:t>Monitoring</a:t>
            </a:r>
            <a:r>
              <a:rPr lang="en-US" dirty="0" smtClean="0"/>
              <a:t> of </a:t>
            </a:r>
            <a:r>
              <a:rPr lang="en-US" b="1" dirty="0" smtClean="0"/>
              <a:t>everyday</a:t>
            </a:r>
            <a:r>
              <a:rPr lang="en-US" dirty="0" smtClean="0"/>
              <a:t> operations and </a:t>
            </a:r>
            <a:r>
              <a:rPr lang="en-US" b="1" dirty="0" smtClean="0"/>
              <a:t>hazards</a:t>
            </a:r>
            <a:r>
              <a:rPr lang="en-US" dirty="0" smtClean="0"/>
              <a:t> and combined </a:t>
            </a:r>
            <a:r>
              <a:rPr lang="en-US" b="1" dirty="0" err="1" smtClean="0"/>
              <a:t>realtime</a:t>
            </a:r>
            <a:r>
              <a:rPr lang="en-US" dirty="0" smtClean="0"/>
              <a:t> analysis</a:t>
            </a:r>
          </a:p>
          <a:p>
            <a:pPr lvl="1">
              <a:buFontTx/>
              <a:buChar char="-"/>
            </a:pPr>
            <a:r>
              <a:rPr lang="en-US" dirty="0" smtClean="0"/>
              <a:t>Define, separate and track </a:t>
            </a:r>
            <a:r>
              <a:rPr lang="en-US" b="1" dirty="0" smtClean="0"/>
              <a:t>Normal</a:t>
            </a:r>
            <a:r>
              <a:rPr lang="en-US" dirty="0" smtClean="0"/>
              <a:t> vs </a:t>
            </a:r>
            <a:r>
              <a:rPr lang="en-US" b="1" dirty="0" smtClean="0"/>
              <a:t>Abnormal</a:t>
            </a:r>
            <a:r>
              <a:rPr lang="en-US" dirty="0" smtClean="0"/>
              <a:t>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6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536" y="1779662"/>
            <a:ext cx="2664296" cy="23315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2 Data Analysis Process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2683" y="1999127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Oversight Audits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72683" y="2588801"/>
            <a:ext cx="2304256" cy="505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NOTAMS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65755" y="3164865"/>
            <a:ext cx="2304256" cy="492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METARS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24811" y="3657724"/>
            <a:ext cx="0" cy="45349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47722" y="4136365"/>
            <a:ext cx="94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Hazards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1920" y="3363838"/>
            <a:ext cx="2304256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ADSB Ground Tracks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3635896" y="1779662"/>
            <a:ext cx="2664296" cy="11601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Analysis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77400" y="3795886"/>
            <a:ext cx="2006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Latitude, Longitude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Heading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Ground speed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Flight Id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ACFT Type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08790" y="3867894"/>
            <a:ext cx="45719" cy="127560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868144" y="4111214"/>
            <a:ext cx="144016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…by the second</a:t>
            </a:r>
            <a:endParaRPr lang="en-GB" dirty="0"/>
          </a:p>
        </p:txBody>
      </p:sp>
      <p:sp>
        <p:nvSpPr>
          <p:cNvPr id="23" name="Right Arrow 22"/>
          <p:cNvSpPr/>
          <p:nvPr/>
        </p:nvSpPr>
        <p:spPr>
          <a:xfrm>
            <a:off x="3059832" y="2276320"/>
            <a:ext cx="576064" cy="360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16200000">
            <a:off x="4756626" y="2904059"/>
            <a:ext cx="422838" cy="49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236296" y="1894419"/>
            <a:ext cx="1584176" cy="1051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Indicators</a:t>
            </a:r>
          </a:p>
          <a:p>
            <a:pPr algn="ctr"/>
            <a:r>
              <a:rPr lang="en-US" dirty="0" smtClean="0"/>
              <a:t>Metrics</a:t>
            </a:r>
            <a:endParaRPr lang="en-GB" dirty="0"/>
          </a:p>
        </p:txBody>
      </p:sp>
      <p:sp>
        <p:nvSpPr>
          <p:cNvPr id="26" name="Right Arrow 25"/>
          <p:cNvSpPr/>
          <p:nvPr/>
        </p:nvSpPr>
        <p:spPr>
          <a:xfrm>
            <a:off x="6400844" y="2239626"/>
            <a:ext cx="763444" cy="397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the data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2169672"/>
            <a:ext cx="6137329" cy="2898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635646"/>
            <a:ext cx="2952328" cy="159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1547664" y="1779662"/>
            <a:ext cx="1224136" cy="39001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52120" y="2435080"/>
            <a:ext cx="504056" cy="5687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51729" y="2169672"/>
            <a:ext cx="1728192" cy="3900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Acceleration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175956" y="1932062"/>
            <a:ext cx="1728192" cy="390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Deceleration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904360" y="2364678"/>
            <a:ext cx="450080" cy="6391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68818" y="3867894"/>
            <a:ext cx="1728192" cy="3900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Const. Speed</a:t>
            </a:r>
            <a:endParaRPr lang="en-GB" dirty="0"/>
          </a:p>
        </p:txBody>
      </p:sp>
      <p:cxnSp>
        <p:nvCxnSpPr>
          <p:cNvPr id="19" name="Straight Arrow Connector 18"/>
          <p:cNvCxnSpPr>
            <a:endCxn id="18" idx="0"/>
          </p:cNvCxnSpPr>
          <p:nvPr/>
        </p:nvCxnSpPr>
        <p:spPr>
          <a:xfrm flipH="1">
            <a:off x="6232914" y="3156198"/>
            <a:ext cx="18815" cy="71169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15838" y="3234514"/>
            <a:ext cx="408490" cy="63338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249410" y="3907676"/>
            <a:ext cx="1728192" cy="39001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 (0 speed)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27579" y="3894521"/>
            <a:ext cx="3201389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Circle size proportional to speed</a:t>
            </a:r>
          </a:p>
          <a:p>
            <a:r>
              <a:rPr lang="en-US" dirty="0" smtClean="0"/>
              <a:t>Circle center is aircraft position</a:t>
            </a:r>
          </a:p>
          <a:p>
            <a:r>
              <a:rPr lang="en-US" dirty="0" smtClean="0"/>
              <a:t>Circles spaced by 1 second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184956" y="4686209"/>
            <a:ext cx="186176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HongKong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VHHH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9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Marks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2338" y="1890793"/>
            <a:ext cx="6152827" cy="292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03848" y="3355383"/>
            <a:ext cx="720080" cy="36849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80115" y="3216883"/>
            <a:ext cx="5237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43kts</a:t>
            </a:r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4556" y="2845860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Exit Speed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842871" y="1890793"/>
            <a:ext cx="764440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Marks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796136" y="4443958"/>
            <a:ext cx="186176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HongKong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VHHH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Runway Remaining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851670"/>
            <a:ext cx="697473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524328" y="2390776"/>
            <a:ext cx="288032" cy="8290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300192" y="2713288"/>
            <a:ext cx="1296144" cy="434526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87824" y="1997095"/>
            <a:ext cx="400468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Monitor the separation with runway end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580112" y="2924460"/>
            <a:ext cx="2088232" cy="72741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16016" y="3147568"/>
            <a:ext cx="3024336" cy="100835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Runway Remaining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745183"/>
            <a:ext cx="6369803" cy="306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673" y="1203598"/>
                <a:ext cx="2151166" cy="4629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𝐷𝑖𝑠𝑡𝑎𝑛𝑐𝑒</m:t>
                      </m:r>
                      <m:r>
                        <a:rPr lang="en-US" sz="1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𝑆𝑝𝑒𝑒𝑑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12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2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𝐷𝑒𝑐𝑒𝑙𝑒𝑟𝑎𝑡𝑖𝑜𝑛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3" y="1203598"/>
                <a:ext cx="2151166" cy="462947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843807" y="3003798"/>
            <a:ext cx="1" cy="152201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55776" y="3003798"/>
            <a:ext cx="0" cy="152201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39752" y="3003798"/>
            <a:ext cx="0" cy="152201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8661" y="443466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0.4g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2110169"/>
            <a:ext cx="3744415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Distances after which it is </a:t>
            </a:r>
            <a:r>
              <a:rPr lang="en-US" sz="1600" b="1" dirty="0" smtClean="0"/>
              <a:t>not possible to stop </a:t>
            </a:r>
            <a:r>
              <a:rPr lang="en-US" sz="1600" dirty="0" smtClean="0"/>
              <a:t>before the end of the runway at the given speed and deceleration</a:t>
            </a:r>
          </a:p>
        </p:txBody>
      </p:sp>
      <p:sp>
        <p:nvSpPr>
          <p:cNvPr id="22" name="TextBox 21"/>
          <p:cNvSpPr txBox="1"/>
          <p:nvPr/>
        </p:nvSpPr>
        <p:spPr>
          <a:xfrm rot="5400000">
            <a:off x="2700659" y="3611496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100kts</a:t>
            </a:r>
            <a:endParaRPr lang="en-GB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2445490" y="3622540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80kts</a:t>
            </a:r>
            <a:endParaRPr lang="en-GB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2013442" y="3622540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60kts</a:t>
            </a:r>
            <a:endParaRPr lang="en-GB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8184" y="2387168"/>
            <a:ext cx="2736304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Number of landings vs speed and remaining distance for 1 day in VHHH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012160" y="4371950"/>
            <a:ext cx="186176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HongKong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VHHH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9864" y="1745183"/>
            <a:ext cx="6356472" cy="305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Runway Remaining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27784" y="3279515"/>
            <a:ext cx="0" cy="124630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752" y="3279515"/>
            <a:ext cx="0" cy="124630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95736" y="3279515"/>
            <a:ext cx="0" cy="124630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14375" y="443466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0.4g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2484635" y="3611496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100kts</a:t>
            </a:r>
            <a:endParaRPr lang="en-GB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2229466" y="3622540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80kts</a:t>
            </a:r>
            <a:endParaRPr lang="en-GB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1839228" y="3622540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60kts</a:t>
            </a:r>
            <a:endParaRPr lang="en-GB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4889" y="2349150"/>
            <a:ext cx="2736304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Number of landings vs speed and remaining distance for 1 day in KATL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012160" y="4371950"/>
            <a:ext cx="186176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Atlanta KATL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39864" y="3147814"/>
            <a:ext cx="1222999" cy="100811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6302" y="2487649"/>
            <a:ext cx="2850122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One aircraft was at 60kts with 1000 feet remaining</a:t>
            </a:r>
          </a:p>
        </p:txBody>
      </p:sp>
    </p:spTree>
    <p:extLst>
      <p:ext uri="{BB962C8B-B14F-4D97-AF65-F5344CB8AC3E}">
        <p14:creationId xmlns:p14="http://schemas.microsoft.com/office/powerpoint/2010/main" val="25872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ginator xmlns="686f3d32-24bf-49a7-8563-faad85b9fc06">COMS</Originator>
    <Category xmlns="686f3d32-24bf-49a7-8563-faad85b9fc06">PPT Templates</Category>
    <Year xmlns="686f3d32-24bf-49a7-8563-faad85b9fc06">2015</Year>
    <Due_x0020_date xmlns="686f3d32-24bf-49a7-8563-faad85b9fc06" xsi:nil="true"/>
    <Description0 xmlns="686f3d32-24bf-49a7-8563-faad85b9fc06">PPT Template for Conference Centre (2015)</Description0>
    <PublishingExpirationDate xmlns="http://schemas.microsoft.com/sharepoint/v3" xsi:nil="true"/>
    <Archive xmlns="686f3d32-24bf-49a7-8563-faad85b9fc06">false</Archive>
    <PublishingStartDate xmlns="http://schemas.microsoft.com/sharepoint/v3" xsi:nil="true"/>
    <_dlc_DocId xmlns="7b0ce932-0cfe-456f-8102-1a6bc8116a95">WXTAS5ZCFHPA-194-24</_dlc_DocId>
    <_dlc_DocIdUrl xmlns="7b0ce932-0cfe-456f-8102-1a6bc8116a95">
      <Url>http://intranet.icao.lan/anb/_layouts/15/DocIdRedir.aspx?ID=WXTAS5ZCFHPA-194-24</Url>
      <Description>WXTAS5ZCFHPA-194-24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18341256315409DDBDFE8CAD45666" ma:contentTypeVersion="8" ma:contentTypeDescription="Create a new document." ma:contentTypeScope="" ma:versionID="e521b522c73d4aff814a59cbcd6df96e">
  <xsd:schema xmlns:xsd="http://www.w3.org/2001/XMLSchema" xmlns:xs="http://www.w3.org/2001/XMLSchema" xmlns:p="http://schemas.microsoft.com/office/2006/metadata/properties" xmlns:ns1="http://schemas.microsoft.com/sharepoint/v3" xmlns:ns2="686f3d32-24bf-49a7-8563-faad85b9fc06" xmlns:ns3="7b0ce932-0cfe-456f-8102-1a6bc8116a95" targetNamespace="http://schemas.microsoft.com/office/2006/metadata/properties" ma:root="true" ma:fieldsID="fb8a83b6622e4e8eab3bef43b23195c4" ns1:_="" ns2:_="" ns3:_="">
    <xsd:import namespace="http://schemas.microsoft.com/sharepoint/v3"/>
    <xsd:import namespace="686f3d32-24bf-49a7-8563-faad85b9fc06"/>
    <xsd:import namespace="7b0ce932-0cfe-456f-8102-1a6bc8116a9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ue_x0020_date" minOccurs="0"/>
                <xsd:element ref="ns2:Originator" minOccurs="0"/>
                <xsd:element ref="ns2:Category" minOccurs="0"/>
                <xsd:element ref="ns2:Description0" minOccurs="0"/>
                <xsd:element ref="ns2:Year" minOccurs="0"/>
                <xsd:element ref="ns2:Archiv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f3d32-24bf-49a7-8563-faad85b9fc06" elementFormDefault="qualified">
    <xsd:import namespace="http://schemas.microsoft.com/office/2006/documentManagement/types"/>
    <xsd:import namespace="http://schemas.microsoft.com/office/infopath/2007/PartnerControls"/>
    <xsd:element name="Due_x0020_date" ma:index="10" nillable="true" ma:displayName="Due date" ma:default="15 August 2011" ma:internalName="Due_x0020_date">
      <xsd:simpleType>
        <xsd:restriction base="dms:Text">
          <xsd:maxLength value="255"/>
        </xsd:restriction>
      </xsd:simpleType>
    </xsd:element>
    <xsd:element name="Originator" ma:index="11" nillable="true" ma:displayName="Originator" ma:internalName="Originator">
      <xsd:simpleType>
        <xsd:restriction base="dms:Text">
          <xsd:maxLength value="255"/>
        </xsd:restriction>
      </xsd:simpleType>
    </xsd:element>
    <xsd:element name="Category" ma:index="12" nillable="true" ma:displayName="Category" ma:internalName="Category">
      <xsd:simpleType>
        <xsd:restriction base="dms:Text">
          <xsd:maxLength value="255"/>
        </xsd:restriction>
      </xsd:simpleType>
    </xsd:element>
    <xsd:element name="Description0" ma:index="13" nillable="true" ma:displayName="Description" ma:internalName="Description0">
      <xsd:simpleType>
        <xsd:restriction base="dms:Text">
          <xsd:maxLength value="255"/>
        </xsd:restriction>
      </xsd:simpleType>
    </xsd:element>
    <xsd:element name="Year" ma:index="14" nillable="true" ma:displayName="Year" ma:internalName="Year">
      <xsd:simpleType>
        <xsd:restriction base="dms:Text">
          <xsd:maxLength value="255"/>
        </xsd:restriction>
      </xsd:simpleType>
    </xsd:element>
    <xsd:element name="Archive" ma:index="15" nillable="true" ma:displayName="Archive" ma:default="0" ma:internalName="Archi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ce932-0cfe-456f-8102-1a6bc8116a95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F0BE7B-29E4-491F-884F-CDE2B6E507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70DAFC-BE38-4990-AC32-4590BE31E00C}">
  <ds:schemaRefs>
    <ds:schemaRef ds:uri="http://purl.org/dc/dcmitype/"/>
    <ds:schemaRef ds:uri="http://schemas.openxmlformats.org/package/2006/metadata/core-properties"/>
    <ds:schemaRef ds:uri="686f3d32-24bf-49a7-8563-faad85b9fc06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7b0ce932-0cfe-456f-8102-1a6bc8116a95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4B7D2C2-A13A-43D1-B919-55649801987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40D185C-F1F7-4C21-9514-A278313F4C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f3d32-24bf-49a7-8563-faad85b9fc06"/>
    <ds:schemaRef ds:uri="7b0ce932-0cfe-456f-8102-1a6bc8116a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4927</TotalTime>
  <Words>388</Words>
  <Application>Microsoft Macintosh PowerPoint</Application>
  <PresentationFormat>On-screen Show (16:9)</PresentationFormat>
  <Paragraphs>123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Office Theme</vt:lpstr>
      <vt:lpstr>1_Office Theme</vt:lpstr>
      <vt:lpstr>PowerPoint Presentation</vt:lpstr>
      <vt:lpstr>Runway Safety</vt:lpstr>
      <vt:lpstr>Gaining Insight</vt:lpstr>
      <vt:lpstr>Level 2 Data Analysis Process</vt:lpstr>
      <vt:lpstr>Visualizing the data</vt:lpstr>
      <vt:lpstr>Speed Marks</vt:lpstr>
      <vt:lpstr>Runway Remaining</vt:lpstr>
      <vt:lpstr>Runway Remaining</vt:lpstr>
      <vt:lpstr>Runway Remaining</vt:lpstr>
      <vt:lpstr>Reduced separation with runway end</vt:lpstr>
      <vt:lpstr>Runway Crossings</vt:lpstr>
      <vt:lpstr>Monitoring Usage</vt:lpstr>
      <vt:lpstr>Monitoring Separation</vt:lpstr>
      <vt:lpstr>Future Work</vt:lpstr>
      <vt:lpstr>PowerPoint Presentation</vt:lpstr>
    </vt:vector>
  </TitlesOfParts>
  <Company>I.C.A.O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(2015) for Conference Centre</dc:title>
  <dc:creator>Philbin, Anthony</dc:creator>
  <cp:lastModifiedBy>John Barrass</cp:lastModifiedBy>
  <cp:revision>97</cp:revision>
  <dcterms:created xsi:type="dcterms:W3CDTF">2013-08-20T15:49:37Z</dcterms:created>
  <dcterms:modified xsi:type="dcterms:W3CDTF">2017-06-29T09:55:20Z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0x01010040518341256315409DDBDFE8CAD45666</vt:lpwstr>
  </property>
  <property fmtid="{D5CDD505-2E9C-101B-9397-08002B2CF9AE}" pid="3" name="_dlc_DocIdItemGuid">
    <vt:lpwstr>a1dde8b5-d7ff-4900-bcb5-11f1e6dcad26</vt:lpwstr>
  </property>
</Properties>
</file>