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27" r:id="rId2"/>
  </p:sldMasterIdLst>
  <p:notesMasterIdLst>
    <p:notesMasterId r:id="rId41"/>
  </p:notesMasterIdLst>
  <p:sldIdLst>
    <p:sldId id="256" r:id="rId3"/>
    <p:sldId id="411" r:id="rId4"/>
    <p:sldId id="412" r:id="rId5"/>
    <p:sldId id="357" r:id="rId6"/>
    <p:sldId id="356" r:id="rId7"/>
    <p:sldId id="408" r:id="rId8"/>
    <p:sldId id="359" r:id="rId9"/>
    <p:sldId id="360" r:id="rId10"/>
    <p:sldId id="361" r:id="rId11"/>
    <p:sldId id="406" r:id="rId12"/>
    <p:sldId id="369" r:id="rId13"/>
    <p:sldId id="362" r:id="rId14"/>
    <p:sldId id="364" r:id="rId15"/>
    <p:sldId id="363" r:id="rId16"/>
    <p:sldId id="396" r:id="rId17"/>
    <p:sldId id="370" r:id="rId18"/>
    <p:sldId id="410" r:id="rId19"/>
    <p:sldId id="373" r:id="rId20"/>
    <p:sldId id="375" r:id="rId21"/>
    <p:sldId id="413" r:id="rId22"/>
    <p:sldId id="379" r:id="rId23"/>
    <p:sldId id="380" r:id="rId24"/>
    <p:sldId id="381" r:id="rId25"/>
    <p:sldId id="382" r:id="rId26"/>
    <p:sldId id="383" r:id="rId27"/>
    <p:sldId id="390" r:id="rId28"/>
    <p:sldId id="388" r:id="rId29"/>
    <p:sldId id="391" r:id="rId30"/>
    <p:sldId id="395" r:id="rId31"/>
    <p:sldId id="403" r:id="rId32"/>
    <p:sldId id="392" r:id="rId33"/>
    <p:sldId id="402" r:id="rId34"/>
    <p:sldId id="404" r:id="rId35"/>
    <p:sldId id="393" r:id="rId36"/>
    <p:sldId id="401" r:id="rId37"/>
    <p:sldId id="405" r:id="rId38"/>
    <p:sldId id="409" r:id="rId39"/>
    <p:sldId id="40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C20E"/>
    <a:srgbClr val="E96867"/>
    <a:srgbClr val="F66928"/>
    <a:srgbClr val="EB563C"/>
    <a:srgbClr val="B61700"/>
    <a:srgbClr val="F9E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028" autoAdjust="0"/>
    <p:restoredTop sz="92543" autoAdjust="0"/>
  </p:normalViewPr>
  <p:slideViewPr>
    <p:cSldViewPr>
      <p:cViewPr varScale="1">
        <p:scale>
          <a:sx n="121" d="100"/>
          <a:sy n="121" d="100"/>
        </p:scale>
        <p:origin x="104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Relationship Id="rId2" Type="http://schemas.openxmlformats.org/officeDocument/2006/relationships/slide" Target="slides/slide12.xml"/><Relationship Id="rId3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A6ADB-920C-4197-AA7D-3D658F65DA44}" type="datetimeFigureOut">
              <a:rPr lang="en-GB" smtClean="0"/>
              <a:t>29/06/2017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498FF-0F32-4398-90BF-62994F7EDD8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096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2327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099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1710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4701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644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4042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23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8752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7622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12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2122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795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239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60433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030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3502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1546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177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3369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1803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39407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8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79456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2897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21183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3916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54930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3373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74682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5694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2967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533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410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730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9910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907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914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98FF-0F32-4398-90BF-62994F7EDD85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348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64696"/>
            <a:ext cx="9144000" cy="6206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72E4A50-646A-4E7F-BC0F-932602A4A16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5533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30469"/>
            <a:ext cx="998805" cy="7684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860" y="32492"/>
            <a:ext cx="659644" cy="8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7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30469"/>
            <a:ext cx="998805" cy="7684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860" y="32492"/>
            <a:ext cx="659644" cy="8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64696"/>
            <a:ext cx="9144000" cy="6206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72E4A50-646A-4E7F-BC0F-932602A4A16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2843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264696"/>
            <a:ext cx="9144000" cy="6206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39612"/>
            <a:ext cx="2133600" cy="301756"/>
          </a:xfrm>
        </p:spPr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39612"/>
            <a:ext cx="2895600" cy="301756"/>
          </a:xfrm>
        </p:spPr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39612"/>
            <a:ext cx="2133600" cy="301756"/>
          </a:xfrm>
        </p:spPr>
        <p:txBody>
          <a:bodyPr/>
          <a:lstStyle/>
          <a:p>
            <a:fld id="{772E4A50-646A-4E7F-BC0F-932602A4A16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30469"/>
            <a:ext cx="998805" cy="768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860" y="32492"/>
            <a:ext cx="659644" cy="8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06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2880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32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30469"/>
            <a:ext cx="998805" cy="7684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860" y="32492"/>
            <a:ext cx="659644" cy="8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4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32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30469"/>
            <a:ext cx="998805" cy="768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860" y="32492"/>
            <a:ext cx="659644" cy="8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5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32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30469"/>
            <a:ext cx="998805" cy="768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860" y="32492"/>
            <a:ext cx="659644" cy="8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98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30469"/>
            <a:ext cx="998805" cy="768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860" y="32492"/>
            <a:ext cx="659644" cy="8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27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30469"/>
            <a:ext cx="998805" cy="7684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860" y="32492"/>
            <a:ext cx="659644" cy="8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27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30469"/>
            <a:ext cx="998805" cy="7684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860" y="32492"/>
            <a:ext cx="659644" cy="8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24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264696"/>
            <a:ext cx="9144000" cy="6206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E4A50-646A-4E7F-BC0F-932602A4A16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172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844675"/>
            <a:ext cx="82296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586038"/>
            <a:ext cx="82296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  <a:endParaRPr lang="en-US" altLang="en-US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946150" cy="365125"/>
          </a:xfrm>
          <a:prstGeom prst="rect">
            <a:avLst/>
          </a:prstGeom>
        </p:spPr>
        <p:txBody>
          <a:bodyPr/>
          <a:lstStyle>
            <a:lvl1pPr>
              <a:defRPr lang="en-GB" sz="12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02/04/2016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1513" y="6356350"/>
            <a:ext cx="3952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3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F16CB2E-82CB-4BB8-B45F-DA0CC4FA9216}" type="slidenum">
              <a:rPr lang="en-GB" altLang="en-US">
                <a:solidFill>
                  <a:prstClr val="black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40042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prstClr val="black"/>
                </a:solidFill>
              </a:rPr>
              <a:t>Dr Sikora – ZIRP 2016 Symposium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C9132A"/>
          </a:solidFill>
          <a:latin typeface="Arial"/>
          <a:ea typeface="ＭＳ Ｐゴシック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C9132A"/>
          </a:solidFill>
          <a:latin typeface="Arial" charset="0"/>
          <a:ea typeface="ＭＳ Ｐゴシック" charset="-128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C9132A"/>
          </a:solidFill>
          <a:latin typeface="Arial" charset="0"/>
          <a:ea typeface="ＭＳ Ｐゴシック" charset="-128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C9132A"/>
          </a:solidFill>
          <a:latin typeface="Arial" charset="0"/>
          <a:ea typeface="ＭＳ Ｐゴシック" charset="-128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C9132A"/>
          </a:solidFill>
          <a:latin typeface="Arial" charset="0"/>
          <a:ea typeface="ＭＳ Ｐゴシック" charset="-128"/>
          <a:cs typeface="Arial" panose="020B0604020202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rgbClr val="C9132A"/>
          </a:solidFill>
          <a:latin typeface="Arial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rgbClr val="C9132A"/>
          </a:solidFill>
          <a:latin typeface="Arial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rgbClr val="C9132A"/>
          </a:solidFill>
          <a:latin typeface="Arial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rgbClr val="C9132A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ivan.sikora.1@city.ac.uk" TargetMode="External"/><Relationship Id="rId4" Type="http://schemas.openxmlformats.org/officeDocument/2006/relationships/hyperlink" Target="mailto:simone.colombo@polimi.it" TargetMode="External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07047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Understanding and Managing Risks of Airport Surface Traffic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815" y="4268688"/>
            <a:ext cx="7639298" cy="1752600"/>
          </a:xfrm>
        </p:spPr>
        <p:txBody>
          <a:bodyPr>
            <a:normAutofit lnSpcReduction="10000"/>
          </a:bodyPr>
          <a:lstStyle/>
          <a:p>
            <a:r>
              <a:rPr lang="it-IT" sz="2800" dirty="0" smtClean="0"/>
              <a:t> </a:t>
            </a:r>
          </a:p>
          <a:p>
            <a:r>
              <a:rPr lang="it-IT" sz="2400" dirty="0" smtClean="0"/>
              <a:t>Dr. Ivan </a:t>
            </a:r>
            <a:r>
              <a:rPr lang="it-IT" sz="2400" dirty="0" err="1" smtClean="0"/>
              <a:t>Sikora</a:t>
            </a:r>
            <a:r>
              <a:rPr lang="it-IT" sz="2400" dirty="0" smtClean="0"/>
              <a:t> &amp; Dr. Simone Colombo</a:t>
            </a:r>
          </a:p>
          <a:p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 </a:t>
            </a:r>
            <a:r>
              <a:rPr lang="en-GB" sz="2400" dirty="0" smtClean="0"/>
              <a:t>2017 Safety Forum: Preventing Runway Collisions </a:t>
            </a:r>
            <a:endParaRPr lang="en-GB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75591"/>
            <a:ext cx="1769442" cy="1361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529" y="423633"/>
            <a:ext cx="1168599" cy="14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3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Assumptions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Assumptions made are as follows: </a:t>
            </a:r>
          </a:p>
          <a:p>
            <a:pPr marL="914400" lvl="1" indent="-457200">
              <a:buFont typeface="+mj-lt"/>
              <a:buAutoNum type="arabicPeriod" startAt="2"/>
            </a:pPr>
            <a:r>
              <a:rPr lang="en-GB" dirty="0" smtClean="0"/>
              <a:t>The </a:t>
            </a:r>
            <a:r>
              <a:rPr lang="en-GB" dirty="0"/>
              <a:t>airport has </a:t>
            </a:r>
            <a:r>
              <a:rPr lang="en-GB" b="1" i="1" u="sng" dirty="0">
                <a:solidFill>
                  <a:srgbClr val="00B050"/>
                </a:solidFill>
              </a:rPr>
              <a:t>4 communication frequencies</a:t>
            </a:r>
            <a:r>
              <a:rPr lang="en-GB" dirty="0"/>
              <a:t>: </a:t>
            </a:r>
          </a:p>
          <a:p>
            <a:pPr lvl="2"/>
            <a:r>
              <a:rPr lang="en-GB" dirty="0"/>
              <a:t>1 ATIS frequency (ATIS)</a:t>
            </a:r>
          </a:p>
          <a:p>
            <a:pPr lvl="2"/>
            <a:r>
              <a:rPr lang="en-GB" dirty="0" smtClean="0"/>
              <a:t>1 </a:t>
            </a:r>
            <a:r>
              <a:rPr lang="en-GB" dirty="0"/>
              <a:t>Delivery frequency (DEL)</a:t>
            </a:r>
          </a:p>
          <a:p>
            <a:pPr lvl="2"/>
            <a:r>
              <a:rPr lang="en-GB" dirty="0"/>
              <a:t>1 Ground frequency (GND)</a:t>
            </a:r>
          </a:p>
          <a:p>
            <a:pPr lvl="2"/>
            <a:r>
              <a:rPr lang="en-GB" dirty="0"/>
              <a:t>1 Tower frequency (TWR)</a:t>
            </a:r>
          </a:p>
          <a:p>
            <a:pPr marL="914400" lvl="1" indent="-457200">
              <a:buFont typeface="+mj-lt"/>
              <a:buAutoNum type="arabicPeriod" startAt="2"/>
            </a:pPr>
            <a:endParaRPr lang="en-GB" dirty="0" smtClean="0"/>
          </a:p>
          <a:p>
            <a:pPr marL="914400" lvl="1" indent="-457200">
              <a:buFont typeface="+mj-lt"/>
              <a:buAutoNum type="arabicPeriod" startAt="2"/>
            </a:pPr>
            <a:r>
              <a:rPr lang="en-GB" dirty="0" smtClean="0"/>
              <a:t>There are </a:t>
            </a:r>
            <a:r>
              <a:rPr lang="en-GB" b="1" i="1" u="sng" dirty="0" smtClean="0">
                <a:solidFill>
                  <a:srgbClr val="00B050"/>
                </a:solidFill>
              </a:rPr>
              <a:t>4 ATC Operators</a:t>
            </a:r>
            <a:r>
              <a:rPr lang="en-GB" dirty="0" smtClean="0"/>
              <a:t>: </a:t>
            </a:r>
            <a:endParaRPr lang="en-GB" dirty="0"/>
          </a:p>
          <a:p>
            <a:pPr lvl="2"/>
            <a:r>
              <a:rPr lang="en-GB" dirty="0"/>
              <a:t>1 for DEL frequency </a:t>
            </a:r>
          </a:p>
          <a:p>
            <a:pPr lvl="2"/>
            <a:r>
              <a:rPr lang="en-GB" dirty="0"/>
              <a:t>1 for GND frequency</a:t>
            </a:r>
          </a:p>
          <a:p>
            <a:pPr lvl="2"/>
            <a:r>
              <a:rPr lang="en-GB" dirty="0"/>
              <a:t>1 for TWR frequency</a:t>
            </a:r>
          </a:p>
          <a:p>
            <a:pPr lvl="2"/>
            <a:r>
              <a:rPr lang="en-GB" dirty="0"/>
              <a:t>1 </a:t>
            </a:r>
            <a:r>
              <a:rPr lang="en-GB" i="1" u="sng" dirty="0" smtClean="0"/>
              <a:t>supervisor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10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2708920"/>
            <a:ext cx="355697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1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Assumptions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914400" lvl="1" indent="-457200">
              <a:buFont typeface="+mj-lt"/>
              <a:buAutoNum type="arabicPeriod" startAt="4"/>
            </a:pPr>
            <a:r>
              <a:rPr lang="en-GB" dirty="0"/>
              <a:t>Operations are in </a:t>
            </a:r>
            <a:r>
              <a:rPr lang="en-GB" b="1" i="1" u="sng" dirty="0">
                <a:solidFill>
                  <a:srgbClr val="00B050"/>
                </a:solidFill>
              </a:rPr>
              <a:t>good general visibility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GB" b="1" i="1" u="sng" dirty="0" smtClean="0">
                <a:solidFill>
                  <a:srgbClr val="00B050"/>
                </a:solidFill>
              </a:rPr>
              <a:t>Signs</a:t>
            </a:r>
            <a:r>
              <a:rPr lang="en-GB" dirty="0" smtClean="0"/>
              <a:t> </a:t>
            </a:r>
            <a:r>
              <a:rPr lang="en-GB" dirty="0"/>
              <a:t>are </a:t>
            </a:r>
            <a:r>
              <a:rPr lang="en-GB" b="1" i="1" u="sng" dirty="0">
                <a:solidFill>
                  <a:srgbClr val="00B050"/>
                </a:solidFill>
              </a:rPr>
              <a:t>as per Annex 14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GB" dirty="0" smtClean="0"/>
              <a:t>DEL</a:t>
            </a:r>
            <a:r>
              <a:rPr lang="en-GB" dirty="0"/>
              <a:t>, GND and TWR </a:t>
            </a:r>
            <a:r>
              <a:rPr lang="en-GB" b="1" i="1" u="sng" dirty="0">
                <a:solidFill>
                  <a:srgbClr val="00B050"/>
                </a:solidFill>
              </a:rPr>
              <a:t>frequencies work properly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GB" dirty="0" smtClean="0"/>
              <a:t>ATC </a:t>
            </a:r>
            <a:r>
              <a:rPr lang="en-GB" dirty="0"/>
              <a:t>Operators </a:t>
            </a:r>
            <a:r>
              <a:rPr lang="en-GB" dirty="0" smtClean="0"/>
              <a:t>have </a:t>
            </a:r>
            <a:r>
              <a:rPr lang="en-GB" b="1" i="1" u="sng" dirty="0" smtClean="0">
                <a:solidFill>
                  <a:srgbClr val="00B050"/>
                </a:solidFill>
              </a:rPr>
              <a:t>proper qualifications</a:t>
            </a:r>
            <a:endParaRPr lang="en-GB" b="1" i="1" u="sng" dirty="0">
              <a:solidFill>
                <a:srgbClr val="00B050"/>
              </a:solidFill>
            </a:endParaRPr>
          </a:p>
          <a:p>
            <a:pPr marL="914400" lvl="1" indent="-457200">
              <a:buFont typeface="+mj-lt"/>
              <a:buAutoNum type="arabicPeriod" startAt="4"/>
            </a:pPr>
            <a:r>
              <a:rPr lang="en-GB" dirty="0" smtClean="0"/>
              <a:t>Pilots have </a:t>
            </a:r>
            <a:r>
              <a:rPr lang="en-GB" b="1" i="1" u="sng" dirty="0">
                <a:solidFill>
                  <a:srgbClr val="00B050"/>
                </a:solidFill>
              </a:rPr>
              <a:t>proper qualifications</a:t>
            </a:r>
            <a:r>
              <a:rPr lang="en-GB" dirty="0"/>
              <a:t> 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GB" b="1" i="1" u="sng" dirty="0" smtClean="0">
                <a:solidFill>
                  <a:srgbClr val="00B050"/>
                </a:solidFill>
              </a:rPr>
              <a:t>No </a:t>
            </a:r>
            <a:r>
              <a:rPr lang="en-GB" b="1" i="1" u="sng" dirty="0">
                <a:solidFill>
                  <a:srgbClr val="00B050"/>
                </a:solidFill>
              </a:rPr>
              <a:t>Low Visibility Procedures</a:t>
            </a:r>
            <a:r>
              <a:rPr lang="en-GB" dirty="0"/>
              <a:t> (LVP) are in progress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GB" b="1" i="1" u="sng" dirty="0">
                <a:solidFill>
                  <a:srgbClr val="00B050"/>
                </a:solidFill>
              </a:rPr>
              <a:t>No emergency </a:t>
            </a:r>
            <a:r>
              <a:rPr lang="en-GB" b="1" i="1" u="sng" dirty="0" smtClean="0">
                <a:solidFill>
                  <a:srgbClr val="00B050"/>
                </a:solidFill>
              </a:rPr>
              <a:t>procedures</a:t>
            </a:r>
            <a:r>
              <a:rPr lang="en-GB" dirty="0" smtClean="0"/>
              <a:t> </a:t>
            </a:r>
            <a:r>
              <a:rPr lang="en-GB" dirty="0"/>
              <a:t>are in progress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GB" b="1" i="1" u="sng" dirty="0">
                <a:solidFill>
                  <a:srgbClr val="00B050"/>
                </a:solidFill>
              </a:rPr>
              <a:t>No significant adverse meteorological conditions</a:t>
            </a:r>
            <a:r>
              <a:rPr lang="en-GB" dirty="0"/>
              <a:t> are ongoing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GB" dirty="0" smtClean="0"/>
              <a:t>The </a:t>
            </a:r>
            <a:r>
              <a:rPr lang="en-GB" b="1" i="1" u="sng" dirty="0">
                <a:solidFill>
                  <a:srgbClr val="00B050"/>
                </a:solidFill>
              </a:rPr>
              <a:t>sole trespassing of the runway </a:t>
            </a:r>
            <a:r>
              <a:rPr lang="en-GB" b="1" i="1" u="sng" dirty="0" smtClean="0">
                <a:solidFill>
                  <a:srgbClr val="00B050"/>
                </a:solidFill>
              </a:rPr>
              <a:t>entering limit</a:t>
            </a:r>
            <a:r>
              <a:rPr lang="en-GB" dirty="0" smtClean="0"/>
              <a:t> </a:t>
            </a:r>
            <a:r>
              <a:rPr lang="en-GB" dirty="0"/>
              <a:t>(after holding point) was considered an incursion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GB" dirty="0"/>
              <a:t>The outcomes consider the </a:t>
            </a:r>
            <a:r>
              <a:rPr lang="en-GB" b="1" i="1" u="sng" dirty="0">
                <a:solidFill>
                  <a:srgbClr val="00B050"/>
                </a:solidFill>
              </a:rPr>
              <a:t>Aircraft moving from the parking stand until the Aircraft enter on the active runway</a:t>
            </a:r>
          </a:p>
          <a:p>
            <a:pPr lvl="1"/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36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755650" y="2924944"/>
            <a:ext cx="7772400" cy="1362075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Problem’s schematization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69442" cy="1361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401" y="0"/>
            <a:ext cx="1168599" cy="146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2549" y="1276249"/>
            <a:ext cx="1458600" cy="115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5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Problem’s schematization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From a problem modelling viewpoint it was assumed there might be </a:t>
            </a:r>
            <a:r>
              <a:rPr lang="en-GB" b="1" i="1" u="sng" dirty="0" smtClean="0">
                <a:solidFill>
                  <a:srgbClr val="00B050"/>
                </a:solidFill>
              </a:rPr>
              <a:t>2 types of RI processes</a:t>
            </a:r>
            <a:r>
              <a:rPr lang="en-GB" dirty="0" smtClean="0"/>
              <a:t>, namely:  </a:t>
            </a:r>
          </a:p>
          <a:p>
            <a:pPr lvl="1"/>
            <a:r>
              <a:rPr lang="en-GB" dirty="0" smtClean="0"/>
              <a:t>RI as a </a:t>
            </a:r>
            <a:r>
              <a:rPr lang="en-GB" b="1" i="1" u="sng" dirty="0" smtClean="0">
                <a:solidFill>
                  <a:srgbClr val="00B050"/>
                </a:solidFill>
              </a:rPr>
              <a:t>failure of entering</a:t>
            </a:r>
            <a:r>
              <a:rPr lang="en-GB" dirty="0" smtClean="0"/>
              <a:t> the runway (aircraft only – take off)</a:t>
            </a:r>
          </a:p>
          <a:p>
            <a:pPr lvl="1"/>
            <a:r>
              <a:rPr lang="en-GB" dirty="0"/>
              <a:t>RI as a </a:t>
            </a:r>
            <a:r>
              <a:rPr lang="en-GB" b="1" i="1" u="sng" dirty="0">
                <a:solidFill>
                  <a:srgbClr val="00B050"/>
                </a:solidFill>
              </a:rPr>
              <a:t>failure </a:t>
            </a:r>
            <a:r>
              <a:rPr lang="en-GB" b="1" i="1" u="sng" dirty="0" smtClean="0">
                <a:solidFill>
                  <a:srgbClr val="00B050"/>
                </a:solidFill>
              </a:rPr>
              <a:t>of crossing</a:t>
            </a:r>
            <a:r>
              <a:rPr lang="en-GB" dirty="0" smtClean="0"/>
              <a:t> the runway (aircraft, take off and landing, and vehicles)</a:t>
            </a:r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13</a:t>
            </a:fld>
            <a:endParaRPr lang="en-GB" dirty="0"/>
          </a:p>
        </p:txBody>
      </p:sp>
      <p:grpSp>
        <p:nvGrpSpPr>
          <p:cNvPr id="105" name="Group 104"/>
          <p:cNvGrpSpPr/>
          <p:nvPr/>
        </p:nvGrpSpPr>
        <p:grpSpPr>
          <a:xfrm>
            <a:off x="4627733" y="3737348"/>
            <a:ext cx="4408763" cy="2360039"/>
            <a:chOff x="271334" y="3737348"/>
            <a:chExt cx="4408763" cy="2360039"/>
          </a:xfrm>
        </p:grpSpPr>
        <p:sp>
          <p:nvSpPr>
            <p:cNvPr id="41" name="Rectangle 40"/>
            <p:cNvSpPr/>
            <p:nvPr/>
          </p:nvSpPr>
          <p:spPr>
            <a:xfrm>
              <a:off x="271334" y="4879318"/>
              <a:ext cx="4408763" cy="648072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675713">
              <a:off x="2112878" y="5547597"/>
              <a:ext cx="541219" cy="558362"/>
            </a:xfrm>
            <a:prstGeom prst="rect">
              <a:avLst/>
            </a:prstGeom>
          </p:spPr>
        </p:pic>
        <p:grpSp>
          <p:nvGrpSpPr>
            <p:cNvPr id="75" name="Group 74"/>
            <p:cNvGrpSpPr/>
            <p:nvPr/>
          </p:nvGrpSpPr>
          <p:grpSpPr>
            <a:xfrm>
              <a:off x="881195" y="4951894"/>
              <a:ext cx="3168352" cy="505487"/>
              <a:chOff x="881195" y="4951894"/>
              <a:chExt cx="3168352" cy="505487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881195" y="4954462"/>
                <a:ext cx="288032" cy="502919"/>
                <a:chOff x="5436096" y="5229200"/>
                <a:chExt cx="288032" cy="502919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5436096" y="52292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5436096" y="53816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5436096" y="55340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5436096" y="56864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3761515" y="4951894"/>
                <a:ext cx="288032" cy="502919"/>
                <a:chOff x="5436096" y="5229200"/>
                <a:chExt cx="288032" cy="502919"/>
              </a:xfrm>
            </p:grpSpPr>
            <p:sp>
              <p:nvSpPr>
                <p:cNvPr id="44" name="Rectangle 43"/>
                <p:cNvSpPr/>
                <p:nvPr/>
              </p:nvSpPr>
              <p:spPr>
                <a:xfrm>
                  <a:off x="5436096" y="52292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5436096" y="53816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5436096" y="55340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5436096" y="56864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cxnSp>
            <p:nvCxnSpPr>
              <p:cNvPr id="69" name="Straight Connector 68"/>
              <p:cNvCxnSpPr/>
              <p:nvPr/>
            </p:nvCxnSpPr>
            <p:spPr>
              <a:xfrm>
                <a:off x="1213259" y="5198040"/>
                <a:ext cx="249464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/>
            <p:cNvCxnSpPr/>
            <p:nvPr/>
          </p:nvCxnSpPr>
          <p:spPr>
            <a:xfrm>
              <a:off x="2494494" y="5516202"/>
              <a:ext cx="529712" cy="421890"/>
            </a:xfrm>
            <a:prstGeom prst="line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/>
            <p:cNvSpPr/>
            <p:nvPr/>
          </p:nvSpPr>
          <p:spPr>
            <a:xfrm>
              <a:off x="271334" y="3737348"/>
              <a:ext cx="4408763" cy="648072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881195" y="3809924"/>
              <a:ext cx="3168352" cy="505487"/>
              <a:chOff x="881195" y="4951894"/>
              <a:chExt cx="3168352" cy="505487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881195" y="4954462"/>
                <a:ext cx="288032" cy="502919"/>
                <a:chOff x="5436096" y="5229200"/>
                <a:chExt cx="288032" cy="502919"/>
              </a:xfrm>
            </p:grpSpPr>
            <p:sp>
              <p:nvSpPr>
                <p:cNvPr id="88" name="Rectangle 87"/>
                <p:cNvSpPr/>
                <p:nvPr/>
              </p:nvSpPr>
              <p:spPr>
                <a:xfrm>
                  <a:off x="5436096" y="52292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5436096" y="53816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5436096" y="55340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5436096" y="56864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82" name="Group 81"/>
              <p:cNvGrpSpPr/>
              <p:nvPr/>
            </p:nvGrpSpPr>
            <p:grpSpPr>
              <a:xfrm>
                <a:off x="3761515" y="4951894"/>
                <a:ext cx="288032" cy="502919"/>
                <a:chOff x="5436096" y="5229200"/>
                <a:chExt cx="288032" cy="502919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5436096" y="52292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5436096" y="53816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5436096" y="55340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5436096" y="56864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cxnSp>
            <p:nvCxnSpPr>
              <p:cNvPr id="83" name="Straight Connector 82"/>
              <p:cNvCxnSpPr/>
              <p:nvPr/>
            </p:nvCxnSpPr>
            <p:spPr>
              <a:xfrm>
                <a:off x="1213259" y="5198040"/>
                <a:ext cx="249464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Rectangle 99"/>
            <p:cNvSpPr/>
            <p:nvPr/>
          </p:nvSpPr>
          <p:spPr>
            <a:xfrm>
              <a:off x="848789" y="4855402"/>
              <a:ext cx="9540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554187" y="5512829"/>
              <a:ext cx="9540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302724" y="4353193"/>
              <a:ext cx="9540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96" name="Straight Connector 95"/>
            <p:cNvCxnSpPr/>
            <p:nvPr/>
          </p:nvCxnSpPr>
          <p:spPr>
            <a:xfrm>
              <a:off x="1272505" y="4381995"/>
              <a:ext cx="551489" cy="510815"/>
            </a:xfrm>
            <a:prstGeom prst="line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546126" y="5516440"/>
              <a:ext cx="541219" cy="462476"/>
            </a:xfrm>
            <a:prstGeom prst="line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endCxn id="100" idx="1"/>
            </p:cNvCxnSpPr>
            <p:nvPr/>
          </p:nvCxnSpPr>
          <p:spPr>
            <a:xfrm>
              <a:off x="271354" y="4376979"/>
              <a:ext cx="577435" cy="501283"/>
            </a:xfrm>
            <a:prstGeom prst="line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/>
          <p:cNvGrpSpPr/>
          <p:nvPr/>
        </p:nvGrpSpPr>
        <p:grpSpPr>
          <a:xfrm>
            <a:off x="91229" y="4198364"/>
            <a:ext cx="4408763" cy="1246860"/>
            <a:chOff x="91229" y="4077072"/>
            <a:chExt cx="4408763" cy="1246860"/>
          </a:xfrm>
        </p:grpSpPr>
        <p:sp>
          <p:nvSpPr>
            <p:cNvPr id="107" name="Rectangle 106"/>
            <p:cNvSpPr/>
            <p:nvPr/>
          </p:nvSpPr>
          <p:spPr>
            <a:xfrm>
              <a:off x="91229" y="4077072"/>
              <a:ext cx="4408763" cy="648072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99592" y="4149648"/>
              <a:ext cx="3168352" cy="505487"/>
              <a:chOff x="881195" y="4951894"/>
              <a:chExt cx="3168352" cy="505487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881195" y="4954462"/>
                <a:ext cx="288032" cy="502919"/>
                <a:chOff x="5436096" y="5229200"/>
                <a:chExt cx="288032" cy="502919"/>
              </a:xfrm>
            </p:grpSpPr>
            <p:sp>
              <p:nvSpPr>
                <p:cNvPr id="137" name="Rectangle 136"/>
                <p:cNvSpPr/>
                <p:nvPr/>
              </p:nvSpPr>
              <p:spPr>
                <a:xfrm>
                  <a:off x="5436096" y="52292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5436096" y="53816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5436096" y="55340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40" name="Rectangle 139"/>
                <p:cNvSpPr/>
                <p:nvPr/>
              </p:nvSpPr>
              <p:spPr>
                <a:xfrm>
                  <a:off x="5436096" y="56864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31" name="Group 130"/>
              <p:cNvGrpSpPr/>
              <p:nvPr/>
            </p:nvGrpSpPr>
            <p:grpSpPr>
              <a:xfrm>
                <a:off x="3761515" y="4951894"/>
                <a:ext cx="288032" cy="502919"/>
                <a:chOff x="5436096" y="5229200"/>
                <a:chExt cx="288032" cy="502919"/>
              </a:xfrm>
            </p:grpSpPr>
            <p:sp>
              <p:nvSpPr>
                <p:cNvPr id="133" name="Rectangle 132"/>
                <p:cNvSpPr/>
                <p:nvPr/>
              </p:nvSpPr>
              <p:spPr>
                <a:xfrm>
                  <a:off x="5436096" y="52292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5436096" y="53816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>
                  <a:off x="5436096" y="55340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5436096" y="5686400"/>
                  <a:ext cx="288032" cy="45719"/>
                </a:xfrm>
                <a:prstGeom prst="rect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cxnSp>
            <p:nvCxnSpPr>
              <p:cNvPr id="132" name="Straight Connector 131"/>
              <p:cNvCxnSpPr/>
              <p:nvPr/>
            </p:nvCxnSpPr>
            <p:spPr>
              <a:xfrm>
                <a:off x="1213259" y="5198040"/>
                <a:ext cx="249464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173729" y="4670838"/>
              <a:ext cx="797871" cy="653094"/>
              <a:chOff x="1345963" y="4660680"/>
              <a:chExt cx="797871" cy="653094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>
                <a:off x="2143834" y="4713956"/>
                <a:ext cx="0" cy="599818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Rectangle 114"/>
              <p:cNvSpPr/>
              <p:nvPr/>
            </p:nvSpPr>
            <p:spPr>
              <a:xfrm>
                <a:off x="1351038" y="4693611"/>
                <a:ext cx="78843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108" name="Picture 107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94226" y="4660680"/>
                <a:ext cx="541219" cy="558362"/>
              </a:xfrm>
              <a:prstGeom prst="rect">
                <a:avLst/>
              </a:prstGeom>
            </p:spPr>
          </p:pic>
          <p:cxnSp>
            <p:nvCxnSpPr>
              <p:cNvPr id="111" name="Straight Connector 110"/>
              <p:cNvCxnSpPr/>
              <p:nvPr/>
            </p:nvCxnSpPr>
            <p:spPr>
              <a:xfrm>
                <a:off x="1345963" y="4712346"/>
                <a:ext cx="5075" cy="579287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8445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Problem tackled</a:t>
            </a:r>
            <a:r>
              <a:rPr lang="en-GB" dirty="0" smtClean="0"/>
              <a:t>: entering</a:t>
            </a:r>
            <a:r>
              <a:rPr lang="en-GB" b="1" dirty="0" smtClean="0"/>
              <a:t> </a:t>
            </a:r>
            <a:r>
              <a:rPr lang="en-GB" dirty="0" smtClean="0"/>
              <a:t>for take off</a:t>
            </a:r>
            <a:endParaRPr lang="en-GB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14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32" y="1417638"/>
            <a:ext cx="8188262" cy="460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1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755650" y="2924944"/>
            <a:ext cx="7772400" cy="1362075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ALBA ANALYSIS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69442" cy="1361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401" y="0"/>
            <a:ext cx="1168599" cy="146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2549" y="1276249"/>
            <a:ext cx="1458600" cy="115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8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ALBA Analysis</a:t>
            </a:r>
            <a:r>
              <a:rPr lang="en-GB" baseline="30000" dirty="0" smtClean="0"/>
              <a:t>*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analysis has been performed by using the </a:t>
            </a:r>
            <a:r>
              <a:rPr lang="en-GB" b="1" i="1" dirty="0" smtClean="0">
                <a:solidFill>
                  <a:srgbClr val="00B050"/>
                </a:solidFill>
              </a:rPr>
              <a:t>Artificial Logic Bayesian Algorithm</a:t>
            </a:r>
            <a:r>
              <a:rPr lang="en-GB" dirty="0" smtClean="0"/>
              <a:t> (ALBA) method that allows to: </a:t>
            </a:r>
          </a:p>
          <a:p>
            <a:pPr lvl="1"/>
            <a:endParaRPr lang="en-GB" dirty="0" smtClean="0"/>
          </a:p>
          <a:p>
            <a:pPr lvl="1"/>
            <a:r>
              <a:rPr lang="en-GB" b="1" i="1" dirty="0" smtClean="0">
                <a:solidFill>
                  <a:srgbClr val="00B050"/>
                </a:solidFill>
              </a:rPr>
              <a:t>Create a complete partition</a:t>
            </a:r>
            <a:r>
              <a:rPr lang="en-GB" dirty="0" smtClean="0"/>
              <a:t> (i.e., the entire universe of possible scenarios/stories)</a:t>
            </a:r>
          </a:p>
          <a:p>
            <a:pPr lvl="1"/>
            <a:endParaRPr lang="en-GB" dirty="0" smtClean="0"/>
          </a:p>
          <a:p>
            <a:pPr lvl="1"/>
            <a:r>
              <a:rPr lang="en-GB" b="1" i="1" dirty="0" smtClean="0">
                <a:solidFill>
                  <a:srgbClr val="00B050"/>
                </a:solidFill>
              </a:rPr>
              <a:t>Manage scenarios</a:t>
            </a:r>
            <a:r>
              <a:rPr lang="en-GB" dirty="0" smtClean="0"/>
              <a:t> at different level of abstraction </a:t>
            </a:r>
          </a:p>
          <a:p>
            <a:pPr lvl="1"/>
            <a:endParaRPr lang="en-GB" dirty="0"/>
          </a:p>
          <a:p>
            <a:pPr lvl="1"/>
            <a:r>
              <a:rPr lang="en-GB" b="1" i="1" dirty="0" smtClean="0">
                <a:solidFill>
                  <a:srgbClr val="00B050"/>
                </a:solidFill>
              </a:rPr>
              <a:t>Identify the criticalities </a:t>
            </a:r>
            <a:r>
              <a:rPr lang="en-GB" dirty="0" smtClean="0"/>
              <a:t>prioritised by contribution to the risk 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16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131982" y="5785519"/>
            <a:ext cx="75281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Risk-based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decision making in complex systems: The ALBA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method - </a:t>
            </a:r>
            <a:r>
              <a:rPr lang="is-I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10.1109/IEEM.2016.7797921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2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Decision making tools</a:t>
            </a:r>
            <a:endParaRPr lang="en-GB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17</a:t>
            </a:fld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292797" y="1499136"/>
            <a:ext cx="3185886" cy="4659935"/>
            <a:chOff x="210909" y="1436134"/>
            <a:chExt cx="3185886" cy="4659935"/>
          </a:xfrm>
        </p:grpSpPr>
        <p:sp>
          <p:nvSpPr>
            <p:cNvPr id="9" name="TextBox 8"/>
            <p:cNvSpPr txBox="1"/>
            <p:nvPr/>
          </p:nvSpPr>
          <p:spPr>
            <a:xfrm>
              <a:off x="928998" y="1436134"/>
              <a:ext cx="17604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GB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</a:rPr>
                <a:t>Logic-Stochastic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1" kern="0" dirty="0" smtClean="0">
                  <a:solidFill>
                    <a:srgbClr val="00B050"/>
                  </a:solidFill>
                  <a:latin typeface="Calibri"/>
                </a:rPr>
                <a:t>Simulation</a:t>
              </a:r>
              <a:endPara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10909" y="2118315"/>
              <a:ext cx="3185886" cy="3977754"/>
              <a:chOff x="395514" y="2895027"/>
              <a:chExt cx="2081463" cy="259882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95514" y="2895027"/>
                <a:ext cx="2081463" cy="2598821"/>
              </a:xfrm>
              <a:prstGeom prst="rect">
                <a:avLst/>
              </a:prstGeom>
              <a:noFill/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5625" y="2991767"/>
                <a:ext cx="1951991" cy="673805"/>
              </a:xfrm>
              <a:prstGeom prst="rect">
                <a:avLst/>
              </a:prstGeom>
              <a:ln>
                <a:solidFill>
                  <a:sysClr val="window" lastClr="FFFFFF">
                    <a:lumMod val="85000"/>
                  </a:sysClr>
                </a:solidFill>
              </a:ln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064" y="3750986"/>
                <a:ext cx="1953552" cy="1649541"/>
              </a:xfrm>
              <a:prstGeom prst="rect">
                <a:avLst/>
              </a:prstGeom>
              <a:ln>
                <a:solidFill>
                  <a:sysClr val="window" lastClr="FFFFFF">
                    <a:lumMod val="85000"/>
                  </a:sysClr>
                </a:solidFill>
              </a:ln>
            </p:spPr>
          </p:pic>
        </p:grpSp>
      </p:grpSp>
      <p:grpSp>
        <p:nvGrpSpPr>
          <p:cNvPr id="14" name="Group 13"/>
          <p:cNvGrpSpPr/>
          <p:nvPr/>
        </p:nvGrpSpPr>
        <p:grpSpPr>
          <a:xfrm>
            <a:off x="3643211" y="1495154"/>
            <a:ext cx="2610877" cy="4670150"/>
            <a:chOff x="3561323" y="1432152"/>
            <a:chExt cx="2610877" cy="4670150"/>
          </a:xfrm>
        </p:grpSpPr>
        <p:sp>
          <p:nvSpPr>
            <p:cNvPr id="15" name="TextBox 14"/>
            <p:cNvSpPr txBox="1"/>
            <p:nvPr/>
          </p:nvSpPr>
          <p:spPr>
            <a:xfrm>
              <a:off x="4210452" y="1432152"/>
              <a:ext cx="13308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</a:rPr>
                <a:t>Risk Profile</a:t>
              </a:r>
              <a:r>
                <a:rPr kumimoji="0" lang="en-GB" sz="1800" b="1" i="0" u="none" strike="noStrike" kern="0" cap="none" spc="0" normalizeH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</a:rPr>
                <a:t> 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</a:rPr>
                <a:t>Comparison</a:t>
              </a:r>
              <a:endParaRPr kumimoji="0" lang="en-GB" sz="1800" b="1" i="0" u="none" strike="noStrike" kern="0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561323" y="2118315"/>
              <a:ext cx="2610877" cy="3983987"/>
              <a:chOff x="5276913" y="2775112"/>
              <a:chExt cx="1931891" cy="294790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5276913" y="2775112"/>
                <a:ext cx="1931891" cy="294790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45380" y="2872024"/>
                <a:ext cx="1794955" cy="1346217"/>
              </a:xfrm>
              <a:prstGeom prst="rect">
                <a:avLst/>
              </a:prstGeom>
              <a:ln>
                <a:solidFill>
                  <a:sysClr val="window" lastClr="FFFFFF">
                    <a:lumMod val="85000"/>
                  </a:sysClr>
                </a:solidFill>
              </a:ln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45379" y="4288053"/>
                <a:ext cx="1794955" cy="1346216"/>
              </a:xfrm>
              <a:prstGeom prst="rect">
                <a:avLst/>
              </a:prstGeom>
              <a:ln>
                <a:solidFill>
                  <a:sysClr val="window" lastClr="FFFFFF">
                    <a:lumMod val="85000"/>
                  </a:sysClr>
                </a:solidFill>
              </a:ln>
            </p:spPr>
          </p:pic>
        </p:grpSp>
      </p:grpSp>
      <p:grpSp>
        <p:nvGrpSpPr>
          <p:cNvPr id="20" name="Group 19"/>
          <p:cNvGrpSpPr/>
          <p:nvPr/>
        </p:nvGrpSpPr>
        <p:grpSpPr>
          <a:xfrm>
            <a:off x="6418616" y="1498922"/>
            <a:ext cx="2439084" cy="4660148"/>
            <a:chOff x="6336728" y="1435920"/>
            <a:chExt cx="2439084" cy="4660148"/>
          </a:xfrm>
        </p:grpSpPr>
        <p:sp>
          <p:nvSpPr>
            <p:cNvPr id="21" name="TextBox 20"/>
            <p:cNvSpPr txBox="1"/>
            <p:nvPr/>
          </p:nvSpPr>
          <p:spPr>
            <a:xfrm>
              <a:off x="6638573" y="1435920"/>
              <a:ext cx="18758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</a:rPr>
                <a:t>Critical</a:t>
              </a:r>
              <a:r>
                <a:rPr kumimoji="0" lang="en-GB" sz="1800" b="1" i="0" u="none" strike="noStrike" kern="0" cap="none" spc="0" normalizeH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</a:rPr>
                <a:t> Functions 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</a:rPr>
                <a:t>Identification</a:t>
              </a:r>
              <a:endParaRPr kumimoji="0" lang="en-GB" sz="1800" b="1" i="0" u="none" strike="noStrike" kern="0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336728" y="2124767"/>
              <a:ext cx="2439084" cy="3971301"/>
              <a:chOff x="7269960" y="2775111"/>
              <a:chExt cx="1810540" cy="294790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7269960" y="2775111"/>
                <a:ext cx="1810540" cy="294790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19145" y="2824296"/>
                <a:ext cx="1710037" cy="286366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1274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risk level/profile identification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This </a:t>
            </a:r>
            <a:r>
              <a:rPr lang="en-GB" b="1" i="1" dirty="0" smtClean="0">
                <a:solidFill>
                  <a:srgbClr val="00B050"/>
                </a:solidFill>
              </a:rPr>
              <a:t>ALBA</a:t>
            </a:r>
            <a:r>
              <a:rPr lang="en-GB" b="1" dirty="0"/>
              <a:t> </a:t>
            </a:r>
            <a:r>
              <a:rPr lang="en-GB" b="1" i="1" dirty="0" smtClean="0">
                <a:solidFill>
                  <a:srgbClr val="00B050"/>
                </a:solidFill>
              </a:rPr>
              <a:t>process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/>
              <a:t>that consists of </a:t>
            </a:r>
            <a:r>
              <a:rPr lang="en-GB" b="1" i="1" u="sng" dirty="0">
                <a:solidFill>
                  <a:srgbClr val="00B050"/>
                </a:solidFill>
              </a:rPr>
              <a:t>5 </a:t>
            </a:r>
            <a:r>
              <a:rPr lang="en-GB" b="1" i="1" u="sng" dirty="0" smtClean="0">
                <a:solidFill>
                  <a:srgbClr val="00B050"/>
                </a:solidFill>
              </a:rPr>
              <a:t>steps</a:t>
            </a:r>
            <a:r>
              <a:rPr lang="en-GB" dirty="0" smtClean="0"/>
              <a:t>: </a:t>
            </a:r>
          </a:p>
          <a:p>
            <a:endParaRPr lang="en-GB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the </a:t>
            </a:r>
            <a:r>
              <a:rPr lang="en-GB" dirty="0"/>
              <a:t>input file </a:t>
            </a:r>
            <a:r>
              <a:rPr lang="en-GB" dirty="0" smtClean="0"/>
              <a:t>creation 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the </a:t>
            </a:r>
            <a:r>
              <a:rPr lang="en-GB" dirty="0"/>
              <a:t>semantic </a:t>
            </a:r>
            <a:r>
              <a:rPr lang="en-GB" dirty="0" smtClean="0"/>
              <a:t>check 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the </a:t>
            </a:r>
            <a:r>
              <a:rPr lang="en-GB" dirty="0"/>
              <a:t>consequences </a:t>
            </a:r>
            <a:r>
              <a:rPr lang="en-GB" dirty="0" smtClean="0"/>
              <a:t>definition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the </a:t>
            </a:r>
            <a:r>
              <a:rPr lang="en-GB" dirty="0"/>
              <a:t>risk </a:t>
            </a:r>
            <a:r>
              <a:rPr lang="en-GB" dirty="0" smtClean="0"/>
              <a:t>profiling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the </a:t>
            </a:r>
            <a:r>
              <a:rPr lang="en-GB" dirty="0"/>
              <a:t>critical functions </a:t>
            </a:r>
            <a:r>
              <a:rPr lang="en-GB" dirty="0" smtClean="0"/>
              <a:t>identification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571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input file creation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314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 smtClean="0"/>
              <a:t>The </a:t>
            </a:r>
            <a:r>
              <a:rPr lang="en-GB" sz="2400" b="1" i="1" u="sng" dirty="0" smtClean="0">
                <a:solidFill>
                  <a:srgbClr val="00B050"/>
                </a:solidFill>
              </a:rPr>
              <a:t>creation of the input file</a:t>
            </a:r>
            <a:r>
              <a:rPr lang="en-GB" sz="2400" dirty="0" smtClean="0"/>
              <a:t> consists of:</a:t>
            </a:r>
          </a:p>
          <a:p>
            <a:r>
              <a:rPr lang="en-GB" sz="2400" dirty="0" smtClean="0"/>
              <a:t>The </a:t>
            </a:r>
            <a:r>
              <a:rPr lang="en-GB" sz="2400" b="1" i="1" u="sng" dirty="0" smtClean="0">
                <a:solidFill>
                  <a:srgbClr val="00B050"/>
                </a:solidFill>
              </a:rPr>
              <a:t>identification of the elective variables</a:t>
            </a:r>
            <a:r>
              <a:rPr lang="en-GB" sz="2400" dirty="0" smtClean="0"/>
              <a:t> </a:t>
            </a:r>
          </a:p>
          <a:p>
            <a:r>
              <a:rPr lang="en-GB" sz="2400" dirty="0" smtClean="0"/>
              <a:t>The </a:t>
            </a:r>
            <a:r>
              <a:rPr lang="en-GB" sz="2400" b="1" i="1" u="sng" dirty="0" smtClean="0">
                <a:solidFill>
                  <a:srgbClr val="C00000"/>
                </a:solidFill>
              </a:rPr>
              <a:t>identification of their logical and stochastic correlations</a:t>
            </a:r>
            <a:endParaRPr lang="en-GB" sz="2400" b="1" i="1" u="sng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19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9482" y="1417638"/>
            <a:ext cx="5775548" cy="460365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004048" y="2276872"/>
            <a:ext cx="3485187" cy="3519264"/>
            <a:chOff x="5004048" y="2276872"/>
            <a:chExt cx="3485187" cy="3519264"/>
          </a:xfrm>
        </p:grpSpPr>
        <p:sp>
          <p:nvSpPr>
            <p:cNvPr id="12" name="Rectangle 11"/>
            <p:cNvSpPr/>
            <p:nvPr/>
          </p:nvSpPr>
          <p:spPr>
            <a:xfrm>
              <a:off x="5004048" y="2276872"/>
              <a:ext cx="3456384" cy="28803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04048" y="2852936"/>
              <a:ext cx="2216740" cy="28803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004048" y="3356992"/>
              <a:ext cx="3354058" cy="28803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004048" y="3970534"/>
              <a:ext cx="2447946" cy="28803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004048" y="4365104"/>
              <a:ext cx="2664296" cy="28803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04048" y="4944116"/>
              <a:ext cx="3168352" cy="28803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04048" y="5508104"/>
              <a:ext cx="3485187" cy="28803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632199" y="2342220"/>
            <a:ext cx="1391055" cy="3633936"/>
            <a:chOff x="3632199" y="2342220"/>
            <a:chExt cx="1391055" cy="3633936"/>
          </a:xfrm>
        </p:grpSpPr>
        <p:sp>
          <p:nvSpPr>
            <p:cNvPr id="20" name="Rectangle 19"/>
            <p:cNvSpPr/>
            <p:nvPr/>
          </p:nvSpPr>
          <p:spPr>
            <a:xfrm>
              <a:off x="3632199" y="2342220"/>
              <a:ext cx="1391055" cy="36004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632199" y="2885304"/>
              <a:ext cx="1391055" cy="36004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32199" y="3460362"/>
              <a:ext cx="1391055" cy="36004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32199" y="4016213"/>
              <a:ext cx="1391055" cy="272241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632199" y="4457872"/>
              <a:ext cx="1391055" cy="36004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32199" y="5036443"/>
              <a:ext cx="1391055" cy="36004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632199" y="5616116"/>
              <a:ext cx="1391055" cy="36004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5555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/>
          </a:bodyPr>
          <a:lstStyle/>
          <a:p>
            <a:r>
              <a:rPr lang="en-GB" sz="2800" dirty="0"/>
              <a:t>Risk Profile and Benefit </a:t>
            </a:r>
            <a:r>
              <a:rPr lang="en-GB" sz="2800" dirty="0" smtClean="0"/>
              <a:t>Comparisons @ </a:t>
            </a:r>
            <a:r>
              <a:rPr lang="en-GB" sz="2800" dirty="0"/>
              <a:t>your Fingertips (or Executive Dashboard)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2</a:t>
            </a:fld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3285693" y="2780928"/>
            <a:ext cx="2715311" cy="338437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71600" y="2319263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Solution 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8850" y="2780928"/>
            <a:ext cx="2715311" cy="338437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266217" y="2780928"/>
            <a:ext cx="2715311" cy="338437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975560"/>
            <a:ext cx="2524800" cy="1893600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3898758" y="2319263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Solution 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859553" y="2319263"/>
            <a:ext cx="1782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Solution</a:t>
            </a:r>
            <a:r>
              <a:rPr kumimoji="0" lang="en-GB" sz="2400" b="1" i="0" u="none" strike="noStrike" kern="0" cap="none" spc="0" normalizeH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GB" sz="2400" b="1" i="0" u="none" strike="noStrike" kern="0" cap="none" spc="0" normalizeH="0" baseline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1+2</a:t>
            </a:r>
            <a:endParaRPr kumimoji="0" lang="en-GB" sz="2400" b="1" i="0" u="none" strike="noStrike" kern="0" cap="none" spc="0" normalizeH="0" baseline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948" y="2975560"/>
            <a:ext cx="2524800" cy="1893600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680" y="2975560"/>
            <a:ext cx="2524800" cy="1893600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  <p:graphicFrame>
        <p:nvGraphicFramePr>
          <p:cNvPr id="55" name="Table 5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973335752"/>
              </p:ext>
            </p:extLst>
          </p:nvPr>
        </p:nvGraphicFramePr>
        <p:xfrm>
          <a:off x="379494" y="5052230"/>
          <a:ext cx="2552165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3246"/>
                <a:gridCol w="1208919"/>
              </a:tblGrid>
              <a:tr h="4292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 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217403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1,66E+01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217403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1,48E+01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-</a:t>
                      </a:r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10,7 %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60" name="Table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044665"/>
              </p:ext>
            </p:extLst>
          </p:nvPr>
        </p:nvGraphicFramePr>
        <p:xfrm>
          <a:off x="6306112" y="5050510"/>
          <a:ext cx="2601937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9442"/>
                <a:gridCol w="1232495"/>
              </a:tblGrid>
              <a:tr h="4605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 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233241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1,66E+01</a:t>
                      </a:r>
                      <a:endParaRPr lang="is-IS" sz="16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233241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1,46E+01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-11,62 %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940391"/>
              </p:ext>
            </p:extLst>
          </p:nvPr>
        </p:nvGraphicFramePr>
        <p:xfrm>
          <a:off x="3350881" y="5050510"/>
          <a:ext cx="2588617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2431"/>
                <a:gridCol w="1226186"/>
              </a:tblGrid>
              <a:tr h="4696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 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237826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1,66E+01</a:t>
                      </a:r>
                      <a:endParaRPr lang="is-IS" sz="16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237826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1,64E+01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-0,95 %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Imagine</a:t>
            </a:r>
            <a:r>
              <a:rPr lang="is-IS" dirty="0" smtClean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396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semantic check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The semantic check is aimed at guaranteeing that: 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The universe generated </a:t>
            </a:r>
            <a:r>
              <a:rPr lang="en-GB" b="1" i="1" dirty="0" smtClean="0">
                <a:solidFill>
                  <a:srgbClr val="00B050"/>
                </a:solidFill>
              </a:rPr>
              <a:t>correctly represent the system</a:t>
            </a:r>
            <a:r>
              <a:rPr lang="en-GB" dirty="0" smtClean="0"/>
              <a:t> being analysed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There are </a:t>
            </a:r>
            <a:r>
              <a:rPr lang="en-GB" b="1" i="1" dirty="0" smtClean="0">
                <a:solidFill>
                  <a:srgbClr val="00B050"/>
                </a:solidFill>
              </a:rPr>
              <a:t>no logical inconsistencies</a:t>
            </a:r>
            <a:r>
              <a:rPr lang="en-GB" dirty="0" smtClean="0"/>
              <a:t> present in the scenarios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There are no </a:t>
            </a:r>
            <a:r>
              <a:rPr lang="en-GB" b="1" i="1" dirty="0" smtClean="0">
                <a:solidFill>
                  <a:srgbClr val="00B050"/>
                </a:solidFill>
              </a:rPr>
              <a:t>stochastic inconsistencies</a:t>
            </a:r>
            <a:r>
              <a:rPr lang="en-GB" dirty="0" smtClean="0"/>
              <a:t> with the empirical evidence (if any) or with the design intent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/>
          </a:p>
          <a:p>
            <a:pPr marL="914400" lvl="1" indent="-4572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90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universe analysed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21</a:t>
            </a:fld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829359" y="1916832"/>
            <a:ext cx="5652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Size of Generated Universe: </a:t>
            </a:r>
            <a:r>
              <a:rPr lang="en-GB" b="1" dirty="0" smtClean="0">
                <a:solidFill>
                  <a:srgbClr val="C00000"/>
                </a:solidFill>
              </a:rPr>
              <a:t>8,019,619 scenarios</a:t>
            </a:r>
            <a:endParaRPr lang="en-GB" b="1" dirty="0">
              <a:solidFill>
                <a:srgbClr val="C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71157" y="2696157"/>
            <a:ext cx="8612803" cy="3414596"/>
            <a:chOff x="171157" y="2696157"/>
            <a:chExt cx="8612803" cy="3414596"/>
          </a:xfrm>
        </p:grpSpPr>
        <p:sp>
          <p:nvSpPr>
            <p:cNvPr id="22" name="TextBox 21"/>
            <p:cNvSpPr txBox="1"/>
            <p:nvPr/>
          </p:nvSpPr>
          <p:spPr>
            <a:xfrm>
              <a:off x="7020272" y="3789040"/>
              <a:ext cx="17636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Perfect scenario</a:t>
              </a:r>
            </a:p>
            <a:p>
              <a:pPr algn="ctr"/>
              <a:endParaRPr lang="en-GB" dirty="0" smtClean="0"/>
            </a:p>
            <a:p>
              <a:pPr algn="ctr"/>
              <a:r>
                <a:rPr lang="en-GB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1,99E-01 (</a:t>
              </a:r>
              <a:r>
                <a:rPr lang="en-GB" b="1" dirty="0" smtClean="0">
                  <a:solidFill>
                    <a:srgbClr val="C00000"/>
                  </a:solidFill>
                </a:rPr>
                <a:t>~ 20%</a:t>
              </a:r>
              <a:r>
                <a:rPr lang="en-GB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</a:t>
              </a:r>
              <a:endParaRPr lang="en-GB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157" y="2696157"/>
              <a:ext cx="6382043" cy="3414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672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consequences definition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314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This step is aimed at </a:t>
            </a:r>
            <a:r>
              <a:rPr lang="en-GB" b="1" i="1" u="sng" dirty="0" smtClean="0">
                <a:solidFill>
                  <a:srgbClr val="00B050"/>
                </a:solidFill>
              </a:rPr>
              <a:t>defining/calculating the consequence</a:t>
            </a:r>
            <a:r>
              <a:rPr lang="en-GB" dirty="0" smtClean="0"/>
              <a:t> a variable produces should it manifest (</a:t>
            </a:r>
            <a:r>
              <a:rPr lang="en-GB" b="1" i="1" dirty="0" smtClean="0"/>
              <a:t>both </a:t>
            </a:r>
            <a:r>
              <a:rPr lang="en-GB" b="1" i="1" dirty="0"/>
              <a:t>negatively </a:t>
            </a:r>
            <a:r>
              <a:rPr lang="en-GB" b="1" i="1" dirty="0" smtClean="0"/>
              <a:t>and</a:t>
            </a:r>
            <a:r>
              <a:rPr lang="en-GB" b="1" i="1" dirty="0"/>
              <a:t> </a:t>
            </a:r>
            <a:r>
              <a:rPr lang="en-GB" b="1" i="1" dirty="0" smtClean="0"/>
              <a:t>positively</a:t>
            </a:r>
            <a:r>
              <a:rPr lang="en-GB" dirty="0" smtClean="0"/>
              <a:t>)</a:t>
            </a:r>
            <a:endParaRPr lang="en-GB" sz="2000" b="1" i="1" u="sng" dirty="0" smtClean="0">
              <a:solidFill>
                <a:srgbClr val="00B05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22</a:t>
            </a:fld>
            <a:endParaRPr lang="en-GB" dirty="0"/>
          </a:p>
        </p:txBody>
      </p:sp>
      <p:grpSp>
        <p:nvGrpSpPr>
          <p:cNvPr id="92" name="Group 91"/>
          <p:cNvGrpSpPr/>
          <p:nvPr/>
        </p:nvGrpSpPr>
        <p:grpSpPr>
          <a:xfrm>
            <a:off x="3491880" y="5539463"/>
            <a:ext cx="4679248" cy="397402"/>
            <a:chOff x="3491880" y="5325130"/>
            <a:chExt cx="4679248" cy="397402"/>
          </a:xfrm>
        </p:grpSpPr>
        <p:grpSp>
          <p:nvGrpSpPr>
            <p:cNvPr id="46" name="Group 45"/>
            <p:cNvGrpSpPr/>
            <p:nvPr/>
          </p:nvGrpSpPr>
          <p:grpSpPr>
            <a:xfrm>
              <a:off x="3491880" y="5325130"/>
              <a:ext cx="864096" cy="388640"/>
              <a:chOff x="3491880" y="2032248"/>
              <a:chExt cx="864096" cy="388640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3491880" y="2032248"/>
                <a:ext cx="864096" cy="388640"/>
              </a:xfrm>
              <a:prstGeom prst="roundRect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714576" y="205155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</a:t>
                </a:r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0</a:t>
                </a:r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4736116" y="5353200"/>
              <a:ext cx="3435012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CREW Clear.readback    Not </a:t>
              </a:r>
              <a:r>
                <a: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correct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491880" y="2061815"/>
            <a:ext cx="3888432" cy="823346"/>
            <a:chOff x="3491880" y="1847482"/>
            <a:chExt cx="3888432" cy="823346"/>
          </a:xfrm>
        </p:grpSpPr>
        <p:grpSp>
          <p:nvGrpSpPr>
            <p:cNvPr id="77" name="Group 76"/>
            <p:cNvGrpSpPr/>
            <p:nvPr/>
          </p:nvGrpSpPr>
          <p:grpSpPr>
            <a:xfrm>
              <a:off x="3491880" y="1847482"/>
              <a:ext cx="864096" cy="823346"/>
              <a:chOff x="3491880" y="1847482"/>
              <a:chExt cx="864096" cy="823346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491880" y="1847482"/>
                <a:ext cx="864096" cy="388640"/>
                <a:chOff x="3491880" y="2032248"/>
                <a:chExt cx="864096" cy="388640"/>
              </a:xfrm>
            </p:grpSpPr>
            <p:sp>
              <p:nvSpPr>
                <p:cNvPr id="15" name="Rounded Rectangle 14"/>
                <p:cNvSpPr/>
                <p:nvPr/>
              </p:nvSpPr>
              <p:spPr>
                <a:xfrm>
                  <a:off x="3491880" y="2032248"/>
                  <a:ext cx="864096" cy="388640"/>
                </a:xfrm>
                <a:prstGeom prst="roundRect">
                  <a:avLst/>
                </a:prstGeom>
                <a:noFill/>
                <a:ln>
                  <a:solidFill>
                    <a:srgbClr val="EB563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714576" y="2051556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9</a:t>
                  </a:r>
                  <a:r>
                    <a:rPr lang="en-GB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0</a:t>
                  </a:r>
                  <a:endPara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3491880" y="2282188"/>
                <a:ext cx="864096" cy="388640"/>
                <a:chOff x="3491880" y="2032248"/>
                <a:chExt cx="864096" cy="388640"/>
              </a:xfrm>
            </p:grpSpPr>
            <p:sp>
              <p:nvSpPr>
                <p:cNvPr id="22" name="Rounded Rectangle 21"/>
                <p:cNvSpPr/>
                <p:nvPr/>
              </p:nvSpPr>
              <p:spPr>
                <a:xfrm>
                  <a:off x="3491880" y="2032248"/>
                  <a:ext cx="864096" cy="388640"/>
                </a:xfrm>
                <a:prstGeom prst="roundRect">
                  <a:avLst/>
                </a:prstGeom>
                <a:noFill/>
                <a:ln>
                  <a:solidFill>
                    <a:srgbClr val="F6692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3714576" y="2051556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80</a:t>
                  </a:r>
                  <a:endPara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  <p:cxnSp>
          <p:nvCxnSpPr>
            <p:cNvPr id="54" name="Straight Connector 53"/>
            <p:cNvCxnSpPr/>
            <p:nvPr/>
          </p:nvCxnSpPr>
          <p:spPr>
            <a:xfrm>
              <a:off x="5508104" y="1925579"/>
              <a:ext cx="0" cy="66449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7380312" y="1925579"/>
              <a:ext cx="0" cy="66449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3491880" y="1484784"/>
            <a:ext cx="5194920" cy="646381"/>
            <a:chOff x="3491880" y="1270451"/>
            <a:chExt cx="5194920" cy="646381"/>
          </a:xfrm>
        </p:grpSpPr>
        <p:grpSp>
          <p:nvGrpSpPr>
            <p:cNvPr id="9" name="Group 8"/>
            <p:cNvGrpSpPr/>
            <p:nvPr/>
          </p:nvGrpSpPr>
          <p:grpSpPr>
            <a:xfrm>
              <a:off x="3491880" y="1412776"/>
              <a:ext cx="864096" cy="388640"/>
              <a:chOff x="3491880" y="1600200"/>
              <a:chExt cx="864096" cy="38864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3491880" y="1600200"/>
                <a:ext cx="864096" cy="388640"/>
              </a:xfrm>
              <a:prstGeom prst="roundRect">
                <a:avLst/>
              </a:prstGeom>
              <a:noFill/>
              <a:ln>
                <a:solidFill>
                  <a:srgbClr val="B61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656066" y="1619508"/>
                <a:ext cx="535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100</a:t>
                </a:r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4499992" y="1270451"/>
              <a:ext cx="4186808" cy="646381"/>
              <a:chOff x="4499992" y="1270451"/>
              <a:chExt cx="4186808" cy="64638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736116" y="1270451"/>
                <a:ext cx="3435012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TWR LW/TO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instr.	</a:t>
                </a:r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     RI conflict</a:t>
                </a:r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4757483" y="1547500"/>
                <a:ext cx="392931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CREW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	</a:t>
                </a:r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                      Doesn't stop H.P.</a:t>
                </a:r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2" name="Left Brace 61"/>
              <p:cNvSpPr/>
              <p:nvPr/>
            </p:nvSpPr>
            <p:spPr>
              <a:xfrm>
                <a:off x="4499992" y="1340768"/>
                <a:ext cx="207939" cy="504056"/>
              </a:xfrm>
              <a:prstGeom prst="leftBrac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3491880" y="3365933"/>
            <a:ext cx="3888432" cy="388640"/>
            <a:chOff x="3491880" y="3151600"/>
            <a:chExt cx="3888432" cy="388640"/>
          </a:xfrm>
        </p:grpSpPr>
        <p:grpSp>
          <p:nvGrpSpPr>
            <p:cNvPr id="27" name="Group 26"/>
            <p:cNvGrpSpPr/>
            <p:nvPr/>
          </p:nvGrpSpPr>
          <p:grpSpPr>
            <a:xfrm>
              <a:off x="3491880" y="3151600"/>
              <a:ext cx="864096" cy="388640"/>
              <a:chOff x="3491880" y="2032248"/>
              <a:chExt cx="864096" cy="38864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3491880" y="2032248"/>
                <a:ext cx="864096" cy="388640"/>
              </a:xfrm>
              <a:prstGeom prst="roundRect">
                <a:avLst/>
              </a:prstGeom>
              <a:noFill/>
              <a:ln>
                <a:solidFill>
                  <a:srgbClr val="E968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714576" y="205155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60</a:t>
                </a:r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cxnSp>
          <p:nvCxnSpPr>
            <p:cNvPr id="56" name="Straight Connector 55"/>
            <p:cNvCxnSpPr/>
            <p:nvPr/>
          </p:nvCxnSpPr>
          <p:spPr>
            <a:xfrm>
              <a:off x="5508104" y="3245478"/>
              <a:ext cx="0" cy="232902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7380312" y="3245478"/>
              <a:ext cx="0" cy="232902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3491880" y="2800036"/>
            <a:ext cx="5400600" cy="657934"/>
            <a:chOff x="3491880" y="2585703"/>
            <a:chExt cx="5400600" cy="657934"/>
          </a:xfrm>
        </p:grpSpPr>
        <p:grpSp>
          <p:nvGrpSpPr>
            <p:cNvPr id="24" name="Group 23"/>
            <p:cNvGrpSpPr/>
            <p:nvPr/>
          </p:nvGrpSpPr>
          <p:grpSpPr>
            <a:xfrm>
              <a:off x="3491880" y="2716894"/>
              <a:ext cx="864096" cy="388640"/>
              <a:chOff x="3491880" y="2032248"/>
              <a:chExt cx="864096" cy="38864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491880" y="2032248"/>
                <a:ext cx="864096" cy="388640"/>
              </a:xfrm>
              <a:prstGeom prst="roundRect">
                <a:avLst/>
              </a:prstGeom>
              <a:noFill/>
              <a:ln>
                <a:solidFill>
                  <a:srgbClr val="F669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714576" y="205155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7</a:t>
                </a:r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0</a:t>
                </a:r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4474702" y="2585703"/>
              <a:ext cx="4417778" cy="657934"/>
              <a:chOff x="4474702" y="2585703"/>
              <a:chExt cx="4417778" cy="657934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36116" y="2874305"/>
                <a:ext cx="4156364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TWR oper. identifies     Wrong a/c</a:t>
                </a:r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4736116" y="2585703"/>
                <a:ext cx="4156364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Hold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. position signs	</a:t>
                </a:r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     Not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Clearly visible</a:t>
                </a:r>
              </a:p>
            </p:txBody>
          </p:sp>
          <p:sp>
            <p:nvSpPr>
              <p:cNvPr id="64" name="Left Brace 63"/>
              <p:cNvSpPr/>
              <p:nvPr/>
            </p:nvSpPr>
            <p:spPr>
              <a:xfrm>
                <a:off x="4474702" y="2668840"/>
                <a:ext cx="207939" cy="504056"/>
              </a:xfrm>
              <a:prstGeom prst="leftBrac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3491880" y="4235345"/>
            <a:ext cx="3888432" cy="388640"/>
            <a:chOff x="3491880" y="4021012"/>
            <a:chExt cx="3888432" cy="388640"/>
          </a:xfrm>
        </p:grpSpPr>
        <p:grpSp>
          <p:nvGrpSpPr>
            <p:cNvPr id="33" name="Group 32"/>
            <p:cNvGrpSpPr/>
            <p:nvPr/>
          </p:nvGrpSpPr>
          <p:grpSpPr>
            <a:xfrm>
              <a:off x="3491880" y="4021012"/>
              <a:ext cx="864096" cy="388640"/>
              <a:chOff x="3491880" y="2032248"/>
              <a:chExt cx="864096" cy="38864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3491880" y="2032248"/>
                <a:ext cx="864096" cy="388640"/>
              </a:xfrm>
              <a:prstGeom prst="roundRect">
                <a:avLst/>
              </a:prstGeom>
              <a:noFill/>
              <a:ln>
                <a:solidFill>
                  <a:srgbClr val="DBC20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714576" y="205155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40</a:t>
                </a:r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cxnSp>
          <p:nvCxnSpPr>
            <p:cNvPr id="59" name="Straight Connector 58"/>
            <p:cNvCxnSpPr/>
            <p:nvPr/>
          </p:nvCxnSpPr>
          <p:spPr>
            <a:xfrm>
              <a:off x="5508104" y="4088055"/>
              <a:ext cx="0" cy="256192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7380312" y="4088055"/>
              <a:ext cx="0" cy="256192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3491880" y="3644977"/>
            <a:ext cx="5760640" cy="653220"/>
            <a:chOff x="3491880" y="3430644"/>
            <a:chExt cx="5760640" cy="653220"/>
          </a:xfrm>
        </p:grpSpPr>
        <p:grpSp>
          <p:nvGrpSpPr>
            <p:cNvPr id="30" name="Group 29"/>
            <p:cNvGrpSpPr/>
            <p:nvPr/>
          </p:nvGrpSpPr>
          <p:grpSpPr>
            <a:xfrm>
              <a:off x="3491880" y="3586306"/>
              <a:ext cx="864096" cy="388640"/>
              <a:chOff x="3491880" y="2032248"/>
              <a:chExt cx="864096" cy="388640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491880" y="2032248"/>
                <a:ext cx="864096" cy="388640"/>
              </a:xfrm>
              <a:prstGeom prst="round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714576" y="205155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50</a:t>
                </a:r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4474702" y="3430644"/>
              <a:ext cx="4777818" cy="653220"/>
              <a:chOff x="4474702" y="3430644"/>
              <a:chExt cx="4777818" cy="65322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736116" y="3430644"/>
                <a:ext cx="430038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CREW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Taxi instr.	</a:t>
                </a:r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     Read-back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not done</a:t>
                </a: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736116" y="3714532"/>
                <a:ext cx="451640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TWR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	</a:t>
                </a:r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                       Doesn't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ident.problem</a:t>
                </a:r>
              </a:p>
            </p:txBody>
          </p:sp>
          <p:sp>
            <p:nvSpPr>
              <p:cNvPr id="66" name="Left Brace 65"/>
              <p:cNvSpPr/>
              <p:nvPr/>
            </p:nvSpPr>
            <p:spPr>
              <a:xfrm>
                <a:off x="4474702" y="3516956"/>
                <a:ext cx="207939" cy="504056"/>
              </a:xfrm>
              <a:prstGeom prst="leftBrac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91" name="Group 90"/>
          <p:cNvGrpSpPr/>
          <p:nvPr/>
        </p:nvGrpSpPr>
        <p:grpSpPr>
          <a:xfrm>
            <a:off x="3491880" y="4550582"/>
            <a:ext cx="5544616" cy="659194"/>
            <a:chOff x="3491880" y="4336249"/>
            <a:chExt cx="5544616" cy="659194"/>
          </a:xfrm>
        </p:grpSpPr>
        <p:grpSp>
          <p:nvGrpSpPr>
            <p:cNvPr id="36" name="Group 35"/>
            <p:cNvGrpSpPr/>
            <p:nvPr/>
          </p:nvGrpSpPr>
          <p:grpSpPr>
            <a:xfrm>
              <a:off x="3491880" y="4455718"/>
              <a:ext cx="864096" cy="388640"/>
              <a:chOff x="3491880" y="2032248"/>
              <a:chExt cx="864096" cy="388640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491880" y="2032248"/>
                <a:ext cx="864096" cy="388640"/>
              </a:xfrm>
              <a:prstGeom prst="round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714576" y="205155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3</a:t>
                </a:r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0</a:t>
                </a:r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4479331" y="4336249"/>
              <a:ext cx="4557165" cy="659194"/>
              <a:chOff x="4479331" y="4336249"/>
              <a:chExt cx="4557165" cy="659194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79331" y="4399342"/>
                <a:ext cx="228600" cy="520700"/>
              </a:xfrm>
              <a:prstGeom prst="rect">
                <a:avLst/>
              </a:prstGeom>
            </p:spPr>
          </p:pic>
          <p:sp>
            <p:nvSpPr>
              <p:cNvPr id="72" name="Rectangle 71"/>
              <p:cNvSpPr/>
              <p:nvPr/>
            </p:nvSpPr>
            <p:spPr>
              <a:xfrm>
                <a:off x="4757482" y="4336249"/>
                <a:ext cx="413499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DEL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Flight ident. 	</a:t>
                </a:r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     Incorrect</a:t>
                </a:r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4757482" y="4626111"/>
                <a:ext cx="42790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CREW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airport Map	 </a:t>
                </a:r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    Not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completed</a:t>
                </a: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3491880" y="5104757"/>
            <a:ext cx="3888432" cy="388640"/>
            <a:chOff x="3491880" y="4890424"/>
            <a:chExt cx="3888432" cy="388640"/>
          </a:xfrm>
        </p:grpSpPr>
        <p:grpSp>
          <p:nvGrpSpPr>
            <p:cNvPr id="43" name="Group 42"/>
            <p:cNvGrpSpPr/>
            <p:nvPr/>
          </p:nvGrpSpPr>
          <p:grpSpPr>
            <a:xfrm>
              <a:off x="3491880" y="4890424"/>
              <a:ext cx="864096" cy="388640"/>
              <a:chOff x="3491880" y="2032248"/>
              <a:chExt cx="864096" cy="388640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3491880" y="2032248"/>
                <a:ext cx="864096" cy="388640"/>
              </a:xfrm>
              <a:prstGeom prst="roundRect">
                <a:avLst/>
              </a:prstGeom>
              <a:noFill/>
              <a:ln>
                <a:solidFill>
                  <a:srgbClr val="F9E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714576" y="205155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</a:t>
                </a:r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0</a:t>
                </a:r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5508104" y="4973008"/>
              <a:ext cx="1872208" cy="256192"/>
              <a:chOff x="5508104" y="4973008"/>
              <a:chExt cx="1872208" cy="256192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5508104" y="4973008"/>
                <a:ext cx="0" cy="256192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7380312" y="4973008"/>
                <a:ext cx="0" cy="256192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2521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lang="en-GB" dirty="0" smtClean="0"/>
              <a:t>risk profiling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314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The </a:t>
            </a:r>
            <a:r>
              <a:rPr lang="en-GB" b="1" i="1" u="sng" dirty="0" smtClean="0">
                <a:solidFill>
                  <a:srgbClr val="00B050"/>
                </a:solidFill>
              </a:rPr>
              <a:t>risk profiling is achieved through</a:t>
            </a:r>
            <a:r>
              <a:rPr lang="en-GB" dirty="0" smtClean="0"/>
              <a:t> the creation of: </a:t>
            </a:r>
          </a:p>
          <a:p>
            <a:r>
              <a:rPr lang="en-GB" sz="2000" dirty="0" smtClean="0"/>
              <a:t>the </a:t>
            </a:r>
            <a:r>
              <a:rPr lang="en-GB" sz="2000" b="1" i="1" u="sng" dirty="0" smtClean="0">
                <a:solidFill>
                  <a:srgbClr val="00B050"/>
                </a:solidFill>
              </a:rPr>
              <a:t>well known CCDF</a:t>
            </a:r>
            <a:r>
              <a:rPr lang="en-GB" sz="2000" dirty="0" smtClean="0"/>
              <a:t> (also known as risk curve)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23</a:t>
            </a:fld>
            <a:endParaRPr lang="en-GB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1703181"/>
            <a:ext cx="5760000" cy="4320000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3896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lang="en-GB" dirty="0" smtClean="0"/>
              <a:t>risk profiling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314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The </a:t>
            </a:r>
            <a:r>
              <a:rPr lang="en-GB" b="1" i="1" u="sng" dirty="0" smtClean="0">
                <a:solidFill>
                  <a:srgbClr val="00B050"/>
                </a:solidFill>
              </a:rPr>
              <a:t>risk profiling is achieved through</a:t>
            </a:r>
            <a:r>
              <a:rPr lang="en-GB" dirty="0" smtClean="0"/>
              <a:t> the creation of: 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the </a:t>
            </a:r>
            <a:r>
              <a:rPr lang="en-GB" sz="2000" b="1" i="1" u="sng" dirty="0" smtClean="0">
                <a:solidFill>
                  <a:schemeClr val="bg1"/>
                </a:solidFill>
              </a:rPr>
              <a:t>well known CCDF</a:t>
            </a:r>
            <a:r>
              <a:rPr lang="en-GB" sz="2000" dirty="0" smtClean="0">
                <a:solidFill>
                  <a:schemeClr val="bg1"/>
                </a:solidFill>
              </a:rPr>
              <a:t> (also known as risk curve) </a:t>
            </a:r>
          </a:p>
          <a:p>
            <a:r>
              <a:rPr lang="en-GB" sz="2000" dirty="0" smtClean="0"/>
              <a:t>the </a:t>
            </a:r>
            <a:r>
              <a:rPr lang="en-GB" sz="2000" b="1" i="1" u="sng" dirty="0" smtClean="0">
                <a:solidFill>
                  <a:srgbClr val="00B050"/>
                </a:solidFill>
              </a:rPr>
              <a:t>newly defined Risk Distribution Function</a:t>
            </a:r>
            <a:r>
              <a:rPr lang="en-GB" sz="2000" dirty="0" smtClean="0"/>
              <a:t> (risk spectrum)</a:t>
            </a:r>
            <a:endParaRPr lang="en-GB" sz="2000" b="1" i="1" u="sng" dirty="0" smtClean="0">
              <a:solidFill>
                <a:srgbClr val="00B05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24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1703181"/>
            <a:ext cx="5760000" cy="4320000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4755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lang="en-GB" dirty="0" smtClean="0"/>
              <a:t>critical functions identification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314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This step is aimed at </a:t>
            </a:r>
            <a:r>
              <a:rPr lang="en-GB" b="1" i="1" u="sng" dirty="0" smtClean="0">
                <a:solidFill>
                  <a:srgbClr val="00B050"/>
                </a:solidFill>
              </a:rPr>
              <a:t>identifying/calculating the critical functions prioritised by contribution to the overall risk</a:t>
            </a:r>
            <a:endParaRPr lang="en-GB" sz="2000" b="1" i="1" u="sng" dirty="0" smtClean="0">
              <a:solidFill>
                <a:srgbClr val="00B05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25</a:t>
            </a:fld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1624228"/>
            <a:ext cx="5760000" cy="4392840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3347864" y="1916832"/>
            <a:ext cx="5472608" cy="2880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3275856" y="5194176"/>
            <a:ext cx="3563416" cy="611088"/>
            <a:chOff x="3275856" y="5194176"/>
            <a:chExt cx="3563416" cy="611088"/>
          </a:xfrm>
        </p:grpSpPr>
        <p:sp>
          <p:nvSpPr>
            <p:cNvPr id="76" name="Rectangle 75"/>
            <p:cNvSpPr/>
            <p:nvPr/>
          </p:nvSpPr>
          <p:spPr>
            <a:xfrm>
              <a:off x="3275856" y="5517232"/>
              <a:ext cx="2320921" cy="28803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6444208" y="5194176"/>
              <a:ext cx="395064" cy="395064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566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risk treatment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The </a:t>
            </a:r>
            <a:r>
              <a:rPr lang="en-GB" b="1" i="1" u="sng" dirty="0" smtClean="0">
                <a:solidFill>
                  <a:srgbClr val="00B050"/>
                </a:solidFill>
              </a:rPr>
              <a:t>risk is</a:t>
            </a:r>
            <a:r>
              <a:rPr lang="en-GB" dirty="0" smtClean="0"/>
              <a:t> then “</a:t>
            </a:r>
            <a:r>
              <a:rPr lang="en-GB" b="1" i="1" u="sng" dirty="0" smtClean="0">
                <a:solidFill>
                  <a:srgbClr val="00B050"/>
                </a:solidFill>
              </a:rPr>
              <a:t>treated</a:t>
            </a:r>
            <a:r>
              <a:rPr lang="en-GB" dirty="0" smtClean="0"/>
              <a:t>” </a:t>
            </a:r>
            <a:r>
              <a:rPr lang="en-GB" b="1" i="1" u="sng" dirty="0" smtClean="0">
                <a:solidFill>
                  <a:srgbClr val="00B050"/>
                </a:solidFill>
              </a:rPr>
              <a:t>by acting on the critical functions</a:t>
            </a:r>
            <a:r>
              <a:rPr lang="en-GB" dirty="0" smtClean="0"/>
              <a:t> </a:t>
            </a:r>
          </a:p>
          <a:p>
            <a:endParaRPr lang="en-GB" dirty="0"/>
          </a:p>
          <a:p>
            <a:r>
              <a:rPr lang="en-GB" dirty="0" smtClean="0"/>
              <a:t>In the specific case the </a:t>
            </a:r>
            <a:r>
              <a:rPr lang="en-GB" b="1" i="1" u="sng" dirty="0" smtClean="0">
                <a:solidFill>
                  <a:srgbClr val="00B050"/>
                </a:solidFill>
              </a:rPr>
              <a:t>first 3 critical functions</a:t>
            </a:r>
            <a:r>
              <a:rPr lang="en-GB" dirty="0" smtClean="0"/>
              <a:t> are as follows: </a:t>
            </a:r>
          </a:p>
          <a:p>
            <a:endParaRPr lang="en-GB" dirty="0"/>
          </a:p>
          <a:p>
            <a:pPr lvl="1"/>
            <a:r>
              <a:rPr lang="en-GB" b="1" i="1" u="sng" dirty="0" smtClean="0">
                <a:solidFill>
                  <a:srgbClr val="00B050"/>
                </a:solidFill>
              </a:rPr>
              <a:t>Holding position signs</a:t>
            </a:r>
            <a:r>
              <a:rPr lang="en-GB" dirty="0" smtClean="0"/>
              <a:t> not clearly visible (4.58%)</a:t>
            </a:r>
          </a:p>
          <a:p>
            <a:pPr lvl="1"/>
            <a:endParaRPr lang="en-GB" dirty="0"/>
          </a:p>
          <a:p>
            <a:pPr lvl="1"/>
            <a:r>
              <a:rPr lang="en-GB" b="1" i="1" u="sng" dirty="0" smtClean="0">
                <a:solidFill>
                  <a:srgbClr val="00B050"/>
                </a:solidFill>
              </a:rPr>
              <a:t>Runway crossing signs/marking</a:t>
            </a:r>
            <a:r>
              <a:rPr lang="en-GB" dirty="0" smtClean="0"/>
              <a:t> not clearly visible (4.52%)</a:t>
            </a:r>
          </a:p>
          <a:p>
            <a:pPr lvl="1"/>
            <a:endParaRPr lang="en-GB" dirty="0"/>
          </a:p>
          <a:p>
            <a:pPr lvl="1"/>
            <a:r>
              <a:rPr lang="en-GB" b="1" i="1" u="sng" dirty="0" smtClean="0">
                <a:solidFill>
                  <a:srgbClr val="00B050"/>
                </a:solidFill>
              </a:rPr>
              <a:t>TWR instructions</a:t>
            </a:r>
            <a:r>
              <a:rPr lang="en-GB" dirty="0" smtClean="0"/>
              <a:t> to LW/TO giving rise to RI conflict (4.15%)</a:t>
            </a:r>
          </a:p>
          <a:p>
            <a:endParaRPr lang="en-GB" dirty="0"/>
          </a:p>
          <a:p>
            <a:r>
              <a:rPr lang="en-GB" dirty="0" smtClean="0"/>
              <a:t>The </a:t>
            </a:r>
            <a:r>
              <a:rPr lang="en-GB" b="1" i="1" u="sng" dirty="0" smtClean="0">
                <a:solidFill>
                  <a:srgbClr val="00B050"/>
                </a:solidFill>
              </a:rPr>
              <a:t>input file</a:t>
            </a:r>
            <a:r>
              <a:rPr lang="en-GB" dirty="0" smtClean="0"/>
              <a:t> is then </a:t>
            </a:r>
            <a:r>
              <a:rPr lang="en-GB" b="1" i="1" u="sng" dirty="0" smtClean="0">
                <a:solidFill>
                  <a:srgbClr val="00B050"/>
                </a:solidFill>
              </a:rPr>
              <a:t>modified to model the solutions</a:t>
            </a:r>
            <a:endParaRPr lang="en-GB" b="1" i="1" u="sng" dirty="0">
              <a:solidFill>
                <a:srgbClr val="00B05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65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risk treatment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new input file generates: 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A </a:t>
            </a:r>
            <a:r>
              <a:rPr lang="en-GB" b="1" i="1" u="sng" dirty="0" smtClean="0">
                <a:solidFill>
                  <a:srgbClr val="00B050"/>
                </a:solidFill>
              </a:rPr>
              <a:t>new universe</a:t>
            </a:r>
            <a:r>
              <a:rPr lang="en-GB" dirty="0" smtClean="0"/>
              <a:t> (that is to be semantically checked)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A </a:t>
            </a:r>
            <a:r>
              <a:rPr lang="en-GB" b="1" i="1" u="sng" dirty="0" smtClean="0">
                <a:solidFill>
                  <a:srgbClr val="00B050"/>
                </a:solidFill>
              </a:rPr>
              <a:t>new CCDF</a:t>
            </a:r>
            <a:r>
              <a:rPr lang="en-GB" dirty="0" smtClean="0"/>
              <a:t> (risk curve)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A </a:t>
            </a:r>
            <a:r>
              <a:rPr lang="en-GB" b="1" i="1" u="sng" dirty="0" smtClean="0">
                <a:solidFill>
                  <a:srgbClr val="00B050"/>
                </a:solidFill>
              </a:rPr>
              <a:t>new RDF</a:t>
            </a:r>
            <a:r>
              <a:rPr lang="en-GB" dirty="0" smtClean="0"/>
              <a:t> (risk spectrum) 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A </a:t>
            </a:r>
            <a:r>
              <a:rPr lang="en-GB" b="1" i="1" u="sng" dirty="0" smtClean="0">
                <a:solidFill>
                  <a:srgbClr val="00B050"/>
                </a:solidFill>
              </a:rPr>
              <a:t>new CFL</a:t>
            </a:r>
            <a:r>
              <a:rPr lang="en-GB" dirty="0" smtClean="0"/>
              <a:t> (critical functions)</a:t>
            </a:r>
          </a:p>
          <a:p>
            <a:pPr lvl="1"/>
            <a:endParaRPr lang="en-GB" dirty="0"/>
          </a:p>
          <a:p>
            <a:r>
              <a:rPr lang="en-GB" dirty="0" smtClean="0"/>
              <a:t>This done, </a:t>
            </a:r>
            <a:r>
              <a:rPr lang="en-GB" b="1" i="1" u="sng" dirty="0" smtClean="0">
                <a:solidFill>
                  <a:srgbClr val="00B050"/>
                </a:solidFill>
              </a:rPr>
              <a:t>the effectiveness of the solutions is to be checked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098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17" y="1692000"/>
            <a:ext cx="5760000" cy="4320000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lang="en-GB" dirty="0" smtClean="0"/>
              <a:t>risk comparison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28</a:t>
            </a:fld>
            <a:endParaRPr lang="en-GB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972443"/>
              </p:ext>
            </p:extLst>
          </p:nvPr>
        </p:nvGraphicFramePr>
        <p:xfrm>
          <a:off x="6300191" y="4176245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0"/>
                <a:gridCol w="1296143"/>
              </a:tblGrid>
              <a:tr h="449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Probability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Probability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3,58E-01</a:t>
                      </a:r>
                      <a:endParaRPr lang="de-DE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3,32E-01</a:t>
                      </a:r>
                      <a:endParaRPr lang="de-DE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-</a:t>
                      </a:r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7,29</a:t>
                      </a:r>
                      <a:r>
                        <a:rPr lang="is-IS" sz="1600" b="1" u="none" strike="noStrike" baseline="0" dirty="0" smtClean="0">
                          <a:solidFill>
                            <a:srgbClr val="00B050"/>
                          </a:solidFill>
                          <a:effectLst/>
                        </a:rPr>
                        <a:t>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070969"/>
              </p:ext>
            </p:extLst>
          </p:nvPr>
        </p:nvGraphicFramePr>
        <p:xfrm>
          <a:off x="6300191" y="1716441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1"/>
                <a:gridCol w="1296142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 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1,66E+01</a:t>
                      </a:r>
                      <a:endParaRPr lang="is-IS" sz="16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1,48E+01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-</a:t>
                      </a:r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10,7 %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656027"/>
              </p:ext>
            </p:extLst>
          </p:nvPr>
        </p:nvGraphicFramePr>
        <p:xfrm>
          <a:off x="6300191" y="2946343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1"/>
                <a:gridCol w="1296142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Expected Damage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</a:t>
                      </a:r>
                      <a:r>
                        <a:rPr lang="en-US" sz="1600" b="1" u="none" strike="noStrike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Expected </a:t>
                      </a:r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Damage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4,63E+01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4,45E+01</a:t>
                      </a:r>
                      <a:endParaRPr lang="is-IS" sz="16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-</a:t>
                      </a:r>
                      <a:r>
                        <a:rPr lang="fi-FI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3,71 %</a:t>
                      </a:r>
                      <a:endParaRPr lang="fi-FI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125569" y="3699572"/>
            <a:ext cx="2015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Solution 1:</a:t>
            </a:r>
          </a:p>
          <a:p>
            <a:r>
              <a:rPr lang="en-GB" b="1" dirty="0" smtClean="0">
                <a:solidFill>
                  <a:srgbClr val="00B050"/>
                </a:solidFill>
              </a:rPr>
              <a:t>Signs clearly visible</a:t>
            </a:r>
            <a:endParaRPr lang="en-GB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7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lang="en-GB" dirty="0" smtClean="0"/>
              <a:t>risk comparison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29</a:t>
            </a:fld>
            <a:endParaRPr lang="en-GB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300191" y="4176245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0"/>
                <a:gridCol w="1296143"/>
              </a:tblGrid>
              <a:tr h="449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Probability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Probability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3,58E-01</a:t>
                      </a:r>
                      <a:endParaRPr lang="de-DE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3,32E-01</a:t>
                      </a:r>
                      <a:endParaRPr lang="de-DE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-</a:t>
                      </a:r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7,29</a:t>
                      </a:r>
                      <a:r>
                        <a:rPr lang="is-IS" sz="1600" b="1" u="none" strike="noStrike" baseline="0" dirty="0" smtClean="0">
                          <a:solidFill>
                            <a:srgbClr val="00B050"/>
                          </a:solidFill>
                          <a:effectLst/>
                        </a:rPr>
                        <a:t>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300191" y="1716441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1"/>
                <a:gridCol w="1296142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 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1,66E+01</a:t>
                      </a:r>
                      <a:endParaRPr lang="is-IS" sz="16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1,48E+01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-</a:t>
                      </a:r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10,7 %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300191" y="2946343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1"/>
                <a:gridCol w="1296142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Expected Damage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</a:t>
                      </a:r>
                      <a:r>
                        <a:rPr lang="en-US" sz="1600" b="1" u="none" strike="noStrike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Expected </a:t>
                      </a:r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Damage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4,63E+01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4,45E+01</a:t>
                      </a:r>
                      <a:endParaRPr lang="is-IS" sz="16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-</a:t>
                      </a:r>
                      <a:r>
                        <a:rPr lang="fi-FI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3,71 %</a:t>
                      </a:r>
                      <a:endParaRPr lang="fi-FI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00" y="1692000"/>
            <a:ext cx="5760000" cy="4320000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853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/>
          </a:bodyPr>
          <a:lstStyle/>
          <a:p>
            <a:r>
              <a:rPr lang="en-GB" sz="2800" b="1" i="1" dirty="0" smtClean="0">
                <a:solidFill>
                  <a:srgbClr val="00B050"/>
                </a:solidFill>
              </a:rPr>
              <a:t>Complex problems</a:t>
            </a:r>
            <a:r>
              <a:rPr lang="en-GB" sz="2800" dirty="0" smtClean="0"/>
              <a:t> properly understood and managed</a:t>
            </a:r>
          </a:p>
          <a:p>
            <a:endParaRPr lang="en-GB" sz="2800" dirty="0"/>
          </a:p>
          <a:p>
            <a:r>
              <a:rPr lang="en-GB" sz="2800" b="1" i="1" dirty="0">
                <a:solidFill>
                  <a:srgbClr val="00B050"/>
                </a:solidFill>
              </a:rPr>
              <a:t>Complex HTO systems</a:t>
            </a:r>
            <a:r>
              <a:rPr lang="en-GB" sz="2800" dirty="0"/>
              <a:t> </a:t>
            </a:r>
            <a:r>
              <a:rPr lang="en-GB" sz="2800" dirty="0" smtClean="0"/>
              <a:t>designed and managed by properly balancing humans and automation</a:t>
            </a:r>
            <a:endParaRPr lang="en-GB" sz="2800" dirty="0"/>
          </a:p>
          <a:p>
            <a:endParaRPr lang="en-GB" sz="2800" dirty="0"/>
          </a:p>
          <a:p>
            <a:r>
              <a:rPr lang="en-GB" sz="2800" b="1" i="1" dirty="0" smtClean="0">
                <a:solidFill>
                  <a:srgbClr val="00B050"/>
                </a:solidFill>
              </a:rPr>
              <a:t>Human Cognition</a:t>
            </a:r>
            <a:r>
              <a:rPr lang="en-GB" sz="2800" dirty="0" smtClean="0"/>
              <a:t> complemented by </a:t>
            </a:r>
            <a:r>
              <a:rPr lang="en-GB" sz="2800" b="1" i="1" dirty="0" smtClean="0">
                <a:solidFill>
                  <a:srgbClr val="00B050"/>
                </a:solidFill>
              </a:rPr>
              <a:t>Artificial Logic</a:t>
            </a:r>
            <a:endParaRPr lang="en-GB" sz="2800" b="1" i="1" dirty="0">
              <a:solidFill>
                <a:srgbClr val="00B050"/>
              </a:solidFill>
            </a:endParaRPr>
          </a:p>
          <a:p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3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Imagine</a:t>
            </a:r>
            <a:r>
              <a:rPr lang="is-IS" dirty="0" smtClean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063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lang="en-GB" dirty="0" smtClean="0"/>
              <a:t>risk comparison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30</a:t>
            </a:fld>
            <a:endParaRPr lang="en-GB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300191" y="4176245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0"/>
                <a:gridCol w="1296143"/>
              </a:tblGrid>
              <a:tr h="449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Probability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Probability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3,58E-01</a:t>
                      </a:r>
                      <a:endParaRPr lang="de-DE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3,32E-01</a:t>
                      </a:r>
                      <a:endParaRPr lang="de-DE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-</a:t>
                      </a:r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7,29</a:t>
                      </a:r>
                      <a:r>
                        <a:rPr lang="is-IS" sz="1600" b="1" u="none" strike="noStrike" baseline="0" dirty="0" smtClean="0">
                          <a:solidFill>
                            <a:srgbClr val="00B050"/>
                          </a:solidFill>
                          <a:effectLst/>
                        </a:rPr>
                        <a:t>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300191" y="1716441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1"/>
                <a:gridCol w="1296142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 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1,66E+01</a:t>
                      </a:r>
                      <a:endParaRPr lang="is-IS" sz="16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1,48E+01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-</a:t>
                      </a:r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10,7 %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300191" y="2946343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1"/>
                <a:gridCol w="1296142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Expected Damage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</a:t>
                      </a:r>
                      <a:r>
                        <a:rPr lang="en-US" sz="1600" b="1" u="none" strike="noStrike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Expected </a:t>
                      </a:r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Damage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4,63E+01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4,45E+01</a:t>
                      </a:r>
                      <a:endParaRPr lang="is-IS" sz="16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-</a:t>
                      </a:r>
                      <a:r>
                        <a:rPr lang="fi-FI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3,71 %</a:t>
                      </a:r>
                      <a:endParaRPr lang="fi-FI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00" y="1692000"/>
            <a:ext cx="5760000" cy="4354765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6594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00" y="1692000"/>
            <a:ext cx="5760000" cy="4320000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lang="en-GB" dirty="0" smtClean="0"/>
              <a:t>risk comparison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31</a:t>
            </a:fld>
            <a:endParaRPr lang="en-GB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833030"/>
              </p:ext>
            </p:extLst>
          </p:nvPr>
        </p:nvGraphicFramePr>
        <p:xfrm>
          <a:off x="6300191" y="4176245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0"/>
                <a:gridCol w="1296143"/>
              </a:tblGrid>
              <a:tr h="449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Probability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Probability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3,58E-01</a:t>
                      </a:r>
                      <a:endParaRPr lang="de-DE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3,56E-01</a:t>
                      </a:r>
                      <a:endParaRPr lang="de-DE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-0,40</a:t>
                      </a:r>
                      <a:r>
                        <a:rPr lang="is-IS" sz="1600" b="1" u="none" strike="noStrike" baseline="0" dirty="0" smtClean="0">
                          <a:solidFill>
                            <a:srgbClr val="00B050"/>
                          </a:solidFill>
                          <a:effectLst/>
                        </a:rPr>
                        <a:t>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83466"/>
              </p:ext>
            </p:extLst>
          </p:nvPr>
        </p:nvGraphicFramePr>
        <p:xfrm>
          <a:off x="6300191" y="1716441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1"/>
                <a:gridCol w="1296142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 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1,66E+01</a:t>
                      </a:r>
                      <a:endParaRPr lang="is-IS" sz="16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1,64E+01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-0,95 %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417003"/>
              </p:ext>
            </p:extLst>
          </p:nvPr>
        </p:nvGraphicFramePr>
        <p:xfrm>
          <a:off x="6300191" y="2946343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1"/>
                <a:gridCol w="1296142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Expected Damage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</a:t>
                      </a:r>
                      <a:r>
                        <a:rPr lang="en-US" sz="1600" b="1" u="none" strike="noStrike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Expected </a:t>
                      </a:r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Damage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4,63E+01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4,60E+01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-0,55 %</a:t>
                      </a:r>
                      <a:endParaRPr lang="fi-FI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717829" y="3699572"/>
            <a:ext cx="2831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Solution 2:</a:t>
            </a:r>
          </a:p>
          <a:p>
            <a:r>
              <a:rPr lang="en-GB" b="1" dirty="0" smtClean="0">
                <a:solidFill>
                  <a:srgbClr val="00B050"/>
                </a:solidFill>
              </a:rPr>
              <a:t>Supervisor approval in TWR</a:t>
            </a:r>
            <a:endParaRPr lang="en-GB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4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lang="en-GB" dirty="0" smtClean="0"/>
              <a:t>risk comparison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32</a:t>
            </a:fld>
            <a:endParaRPr lang="en-GB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300191" y="4176245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0"/>
                <a:gridCol w="1296143"/>
              </a:tblGrid>
              <a:tr h="449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Probability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Probability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3,58E-01</a:t>
                      </a:r>
                      <a:endParaRPr lang="de-DE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3,56E-01</a:t>
                      </a:r>
                      <a:endParaRPr lang="de-DE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-0,40</a:t>
                      </a:r>
                      <a:r>
                        <a:rPr lang="is-IS" sz="1600" b="1" u="none" strike="noStrike" baseline="0" dirty="0" smtClean="0">
                          <a:solidFill>
                            <a:srgbClr val="00B050"/>
                          </a:solidFill>
                          <a:effectLst/>
                        </a:rPr>
                        <a:t>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300191" y="1716441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1"/>
                <a:gridCol w="1296142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 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1,66E+01</a:t>
                      </a:r>
                      <a:endParaRPr lang="is-IS" sz="16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1,64E+01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-0,95 %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300191" y="2946343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1"/>
                <a:gridCol w="1296142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Expected Damage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</a:t>
                      </a:r>
                      <a:r>
                        <a:rPr lang="en-US" sz="1600" b="1" u="none" strike="noStrike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Expected </a:t>
                      </a:r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Damage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4,63E+01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4,60E+01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-0,55 %</a:t>
                      </a:r>
                      <a:endParaRPr lang="fi-FI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00" y="1692000"/>
            <a:ext cx="5760000" cy="4320000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94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lang="en-GB" dirty="0" smtClean="0"/>
              <a:t>risk comparison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33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00" y="1692000"/>
            <a:ext cx="5760000" cy="4257391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3347864" y="4437111"/>
            <a:ext cx="2540824" cy="642913"/>
            <a:chOff x="3347864" y="4437111"/>
            <a:chExt cx="2540824" cy="642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8000" y="4437111"/>
              <a:ext cx="2160000" cy="254768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347864" y="4710692"/>
              <a:ext cx="2540824" cy="36933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Current value </a:t>
              </a:r>
              <a:r>
                <a:rPr lang="en-GB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sym typeface="Wingdings"/>
                </a:rPr>
                <a:t> </a:t>
              </a:r>
              <a:r>
                <a:rPr lang="en-GB" b="1" dirty="0" smtClean="0">
                  <a:solidFill>
                    <a:srgbClr val="00B050"/>
                  </a:solidFill>
                  <a:sym typeface="Wingdings"/>
                </a:rPr>
                <a:t>- 8,93%</a:t>
              </a:r>
              <a:r>
                <a:rPr lang="en-GB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sym typeface="Wingdings"/>
                </a:rPr>
                <a:t> </a:t>
              </a:r>
              <a:endParaRPr lang="en-GB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300191" y="4176245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0"/>
                <a:gridCol w="1296143"/>
              </a:tblGrid>
              <a:tr h="449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Probability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Probability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3,58E-01</a:t>
                      </a:r>
                      <a:endParaRPr lang="de-DE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3,56E-01</a:t>
                      </a:r>
                      <a:endParaRPr lang="de-DE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-0,40</a:t>
                      </a:r>
                      <a:r>
                        <a:rPr lang="is-IS" sz="1600" b="1" u="none" strike="noStrike" baseline="0" dirty="0" smtClean="0">
                          <a:solidFill>
                            <a:srgbClr val="00B050"/>
                          </a:solidFill>
                          <a:effectLst/>
                        </a:rPr>
                        <a:t>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6300191" y="1716441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1"/>
                <a:gridCol w="1296142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 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1,66E+01</a:t>
                      </a:r>
                      <a:endParaRPr lang="is-IS" sz="16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1,64E+01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-0,95 %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300191" y="2946343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1"/>
                <a:gridCol w="1296142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Expected Damage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</a:t>
                      </a:r>
                      <a:r>
                        <a:rPr lang="en-US" sz="1600" b="1" u="none" strike="noStrike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Expected </a:t>
                      </a:r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Damage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4,63E+01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4,60E+01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-0,55 %</a:t>
                      </a:r>
                      <a:endParaRPr lang="fi-FI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295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00" y="1692000"/>
            <a:ext cx="5760000" cy="4320000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lang="en-GB" dirty="0" smtClean="0"/>
              <a:t>risk comparison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34</a:t>
            </a:fld>
            <a:endParaRPr lang="en-GB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084577"/>
              </p:ext>
            </p:extLst>
          </p:nvPr>
        </p:nvGraphicFramePr>
        <p:xfrm>
          <a:off x="6300191" y="4176245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0"/>
                <a:gridCol w="1296143"/>
              </a:tblGrid>
              <a:tr h="449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Probability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Probability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3,58E-01</a:t>
                      </a:r>
                      <a:endParaRPr lang="de-DE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3,31E-01</a:t>
                      </a:r>
                      <a:endParaRPr lang="de-DE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-7,62</a:t>
                      </a:r>
                      <a:r>
                        <a:rPr lang="is-IS" sz="1600" b="1" u="none" strike="noStrike" baseline="0" dirty="0" smtClean="0">
                          <a:solidFill>
                            <a:srgbClr val="00B050"/>
                          </a:solidFill>
                          <a:effectLst/>
                        </a:rPr>
                        <a:t>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192294"/>
              </p:ext>
            </p:extLst>
          </p:nvPr>
        </p:nvGraphicFramePr>
        <p:xfrm>
          <a:off x="6300191" y="1716441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1"/>
                <a:gridCol w="1296142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 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1,66E+01</a:t>
                      </a:r>
                      <a:endParaRPr lang="is-IS" sz="16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1,46E+01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-11,62 %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736"/>
              </p:ext>
            </p:extLst>
          </p:nvPr>
        </p:nvGraphicFramePr>
        <p:xfrm>
          <a:off x="6300191" y="2946343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1"/>
                <a:gridCol w="1296142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Expected Damage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</a:t>
                      </a:r>
                      <a:r>
                        <a:rPr lang="en-US" sz="1600" b="1" u="none" strike="noStrike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Expected </a:t>
                      </a:r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Damage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4,63E+01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4,43E+01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-4,30 %</a:t>
                      </a:r>
                      <a:endParaRPr lang="fi-FI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717829" y="3699572"/>
            <a:ext cx="28314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Solution 3:</a:t>
            </a:r>
          </a:p>
          <a:p>
            <a:pPr algn="ctr"/>
            <a:r>
              <a:rPr lang="en-GB" b="1" dirty="0">
                <a:solidFill>
                  <a:srgbClr val="00B050"/>
                </a:solidFill>
              </a:rPr>
              <a:t>Signs clearly visible</a:t>
            </a:r>
          </a:p>
          <a:p>
            <a:pPr algn="ctr"/>
            <a:r>
              <a:rPr lang="en-GB" b="1" dirty="0">
                <a:solidFill>
                  <a:srgbClr val="00B050"/>
                </a:solidFill>
              </a:rPr>
              <a:t>+</a:t>
            </a:r>
            <a:endParaRPr lang="en-GB" b="1" dirty="0" smtClean="0">
              <a:solidFill>
                <a:srgbClr val="00B050"/>
              </a:solidFill>
            </a:endParaRPr>
          </a:p>
          <a:p>
            <a:r>
              <a:rPr lang="en-GB" b="1" dirty="0" smtClean="0">
                <a:solidFill>
                  <a:srgbClr val="00B050"/>
                </a:solidFill>
              </a:rPr>
              <a:t>Supervisor approval in TWR</a:t>
            </a:r>
            <a:endParaRPr lang="en-GB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5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lang="en-GB" dirty="0" smtClean="0"/>
              <a:t>risk comparison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35</a:t>
            </a:fld>
            <a:endParaRPr lang="en-GB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300191" y="4176245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0"/>
                <a:gridCol w="1296143"/>
              </a:tblGrid>
              <a:tr h="449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Probability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Probability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3,58E-01</a:t>
                      </a:r>
                      <a:endParaRPr lang="de-DE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3,31E-01</a:t>
                      </a:r>
                      <a:endParaRPr lang="de-DE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-7,62</a:t>
                      </a:r>
                      <a:r>
                        <a:rPr lang="is-IS" sz="1600" b="1" u="none" strike="noStrike" baseline="0" dirty="0" smtClean="0">
                          <a:solidFill>
                            <a:srgbClr val="00B050"/>
                          </a:solidFill>
                          <a:effectLst/>
                        </a:rPr>
                        <a:t>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300191" y="1716441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1"/>
                <a:gridCol w="1296142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 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1,66E+01</a:t>
                      </a:r>
                      <a:endParaRPr lang="is-IS" sz="16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1,46E+01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-11,62 %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300191" y="2946343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1"/>
                <a:gridCol w="1296142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Expected Damage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</a:t>
                      </a:r>
                      <a:r>
                        <a:rPr lang="en-US" sz="1600" b="1" u="none" strike="noStrike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Expected </a:t>
                      </a:r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Damage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4,63E+01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4,43E+01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-4,30 %</a:t>
                      </a:r>
                      <a:endParaRPr lang="fi-FI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00" y="1692000"/>
            <a:ext cx="5760000" cy="4320000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863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lang="en-GB" dirty="0" smtClean="0"/>
              <a:t>risk comparison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36</a:t>
            </a:fld>
            <a:endParaRPr lang="en-GB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300191" y="4176245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0"/>
                <a:gridCol w="1296143"/>
              </a:tblGrid>
              <a:tr h="449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Probability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Probability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3,58E-01</a:t>
                      </a:r>
                      <a:endParaRPr lang="de-DE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3,31E-01</a:t>
                      </a:r>
                      <a:endParaRPr lang="de-DE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-7,62</a:t>
                      </a:r>
                      <a:r>
                        <a:rPr lang="is-IS" sz="1600" b="1" u="none" strike="noStrike" baseline="0" dirty="0" smtClean="0">
                          <a:solidFill>
                            <a:srgbClr val="00B050"/>
                          </a:solidFill>
                          <a:effectLst/>
                        </a:rPr>
                        <a:t>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300191" y="1716441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1"/>
                <a:gridCol w="1296142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Total </a:t>
                      </a:r>
                      <a:endParaRPr lang="en-US" sz="1600" b="1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 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Risk  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1,66E+01</a:t>
                      </a:r>
                      <a:endParaRPr lang="is-IS" sz="16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1,46E+01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-11,62 %</a:t>
                      </a:r>
                      <a:endParaRPr lang="is-I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300191" y="2946343"/>
          <a:ext cx="2736303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1"/>
                <a:gridCol w="1296142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Expected Damage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∆</a:t>
                      </a:r>
                      <a:r>
                        <a:rPr lang="en-US" sz="1600" b="1" u="none" strike="noStrike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Expected </a:t>
                      </a:r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Damage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4,63E+01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4,43E+01</a:t>
                      </a:r>
                      <a:endParaRPr lang="is-I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-4,30 %</a:t>
                      </a:r>
                      <a:endParaRPr lang="fi-FI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00" y="1692000"/>
            <a:ext cx="5760000" cy="4383717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3399328" y="2228066"/>
            <a:ext cx="2585708" cy="642913"/>
            <a:chOff x="3347864" y="4437111"/>
            <a:chExt cx="2585708" cy="6429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2536" y="4437111"/>
              <a:ext cx="2232000" cy="263260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3347864" y="4710692"/>
              <a:ext cx="2585708" cy="36933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Current value </a:t>
              </a:r>
              <a:r>
                <a:rPr lang="en-GB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sym typeface="Wingdings"/>
                </a:rPr>
                <a:t> </a:t>
              </a:r>
              <a:r>
                <a:rPr lang="en-GB" b="1" dirty="0">
                  <a:solidFill>
                    <a:srgbClr val="C00000"/>
                  </a:solidFill>
                  <a:sym typeface="Wingdings"/>
                </a:rPr>
                <a:t>+</a:t>
              </a:r>
              <a:r>
                <a:rPr lang="en-GB" b="1" dirty="0" smtClean="0">
                  <a:solidFill>
                    <a:srgbClr val="C00000"/>
                  </a:solidFill>
                  <a:sym typeface="Wingdings"/>
                </a:rPr>
                <a:t> 7,16%</a:t>
              </a:r>
              <a:r>
                <a:rPr lang="en-GB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sym typeface="Wingdings"/>
                </a:rPr>
                <a:t> </a:t>
              </a:r>
              <a:endParaRPr lang="en-GB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356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i="1" u="sng" dirty="0" smtClean="0">
                <a:solidFill>
                  <a:srgbClr val="00B050"/>
                </a:solidFill>
              </a:rPr>
              <a:t>Complex problems require adequate approaches and tools</a:t>
            </a:r>
            <a:r>
              <a:rPr lang="en-GB" dirty="0" smtClean="0"/>
              <a:t> to be understood and properly managed, on penalty of failing to identifying the real criticalities and potentially increasing risk </a:t>
            </a:r>
          </a:p>
          <a:p>
            <a:endParaRPr lang="en-GB" dirty="0" smtClean="0"/>
          </a:p>
          <a:p>
            <a:r>
              <a:rPr lang="en-GB" b="1" i="1" u="sng" dirty="0" smtClean="0">
                <a:solidFill>
                  <a:srgbClr val="00B050"/>
                </a:solidFill>
              </a:rPr>
              <a:t>When complex HTO systems are at stake a systemic approach is necessary</a:t>
            </a:r>
            <a:r>
              <a:rPr lang="en-GB" dirty="0" smtClean="0"/>
              <a:t>, on penalty of: </a:t>
            </a:r>
          </a:p>
          <a:p>
            <a:pPr lvl="1"/>
            <a:r>
              <a:rPr lang="en-GB" dirty="0" smtClean="0"/>
              <a:t>Overbalancing the attention to the technological side</a:t>
            </a:r>
          </a:p>
          <a:p>
            <a:pPr lvl="1"/>
            <a:r>
              <a:rPr lang="en-GB" dirty="0" smtClean="0"/>
              <a:t>Privileging automation as a solution and not as a support</a:t>
            </a:r>
            <a:endParaRPr lang="en-GB" dirty="0"/>
          </a:p>
          <a:p>
            <a:endParaRPr lang="en-GB" dirty="0"/>
          </a:p>
          <a:p>
            <a:r>
              <a:rPr lang="en-GB" b="1" i="1" u="sng" dirty="0" smtClean="0">
                <a:solidFill>
                  <a:srgbClr val="00B050"/>
                </a:solidFill>
              </a:rPr>
              <a:t>Artificial Logic</a:t>
            </a:r>
            <a:r>
              <a:rPr lang="en-GB" b="1" i="1" u="sng" dirty="0">
                <a:solidFill>
                  <a:srgbClr val="00B050"/>
                </a:solidFill>
              </a:rPr>
              <a:t> </a:t>
            </a:r>
            <a:r>
              <a:rPr lang="en-GB" b="1" i="1" u="sng" dirty="0" smtClean="0">
                <a:solidFill>
                  <a:srgbClr val="00B050"/>
                </a:solidFill>
              </a:rPr>
              <a:t>can provide a significant help</a:t>
            </a:r>
            <a:r>
              <a:rPr lang="en-GB" dirty="0" smtClean="0"/>
              <a:t> in identifying what human cognition alone cannot even dream to reach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089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07047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Thank you!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815" y="4268688"/>
            <a:ext cx="7639298" cy="175260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Dr. Ivan </a:t>
            </a:r>
            <a:r>
              <a:rPr lang="it-IT" sz="2400" dirty="0" err="1" smtClean="0"/>
              <a:t>Sikora</a:t>
            </a:r>
            <a:r>
              <a:rPr lang="it-IT" sz="2400" dirty="0" smtClean="0"/>
              <a:t>: </a:t>
            </a:r>
            <a:r>
              <a:rPr lang="it-IT" sz="2400" dirty="0" smtClean="0">
                <a:hlinkClick r:id="rId3"/>
              </a:rPr>
              <a:t>ivan.sikora.1@city.ac.uk</a:t>
            </a:r>
            <a:r>
              <a:rPr lang="it-IT" sz="2400" dirty="0" smtClean="0"/>
              <a:t> (@</a:t>
            </a:r>
            <a:r>
              <a:rPr lang="it-IT" sz="2400" dirty="0" err="1" smtClean="0"/>
              <a:t>Master_Mentor</a:t>
            </a:r>
            <a:r>
              <a:rPr lang="it-IT" sz="2400" dirty="0" smtClean="0"/>
              <a:t>) </a:t>
            </a:r>
          </a:p>
          <a:p>
            <a:endParaRPr lang="it-IT" sz="2400" dirty="0"/>
          </a:p>
          <a:p>
            <a:r>
              <a:rPr lang="it-IT" sz="2400" dirty="0" smtClean="0"/>
              <a:t>Dr. Simone Colombo: </a:t>
            </a:r>
            <a:r>
              <a:rPr lang="it-IT" sz="2400" dirty="0" smtClean="0">
                <a:hlinkClick r:id="rId4"/>
              </a:rPr>
              <a:t>simone.colombo@polimi.it</a:t>
            </a:r>
            <a:r>
              <a:rPr lang="it-IT" sz="2400" dirty="0" smtClean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75591"/>
            <a:ext cx="1769442" cy="1361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529" y="423633"/>
            <a:ext cx="1168599" cy="14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8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755650" y="2924944"/>
            <a:ext cx="7772400" cy="1362075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Premises and Assumptions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69442" cy="1361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401" y="0"/>
            <a:ext cx="1168599" cy="146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2549" y="1276249"/>
            <a:ext cx="1458600" cy="115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5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Premises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study was performed by: 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Analysing a </a:t>
            </a:r>
            <a:r>
              <a:rPr lang="en-GB" b="1" i="1" u="sng" dirty="0" smtClean="0">
                <a:solidFill>
                  <a:srgbClr val="00B050"/>
                </a:solidFill>
              </a:rPr>
              <a:t>hypothetical</a:t>
            </a:r>
            <a:r>
              <a:rPr lang="en-GB" dirty="0" smtClean="0"/>
              <a:t> (and simplified) </a:t>
            </a:r>
            <a:r>
              <a:rPr lang="en-GB" b="1" i="1" u="sng" dirty="0" smtClean="0">
                <a:solidFill>
                  <a:srgbClr val="00B050"/>
                </a:solidFill>
              </a:rPr>
              <a:t>airport condition</a:t>
            </a:r>
            <a:r>
              <a:rPr lang="en-GB" dirty="0" smtClean="0"/>
              <a:t> (the attempt was to identifying commonalities)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Capitalising the </a:t>
            </a:r>
            <a:r>
              <a:rPr lang="en-GB" b="1" i="1" u="sng" dirty="0" smtClean="0">
                <a:solidFill>
                  <a:srgbClr val="00B050"/>
                </a:solidFill>
              </a:rPr>
              <a:t>available reports</a:t>
            </a:r>
            <a:r>
              <a:rPr lang="en-GB" dirty="0" smtClean="0"/>
              <a:t> on the topic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Involving </a:t>
            </a:r>
            <a:r>
              <a:rPr lang="en-GB" b="1" i="1" u="sng" dirty="0" smtClean="0">
                <a:solidFill>
                  <a:srgbClr val="00B050"/>
                </a:solidFill>
              </a:rPr>
              <a:t>3 different profiles</a:t>
            </a:r>
            <a:r>
              <a:rPr lang="en-GB" dirty="0" smtClean="0"/>
              <a:t>, namely:</a:t>
            </a:r>
          </a:p>
          <a:p>
            <a:pPr lvl="2"/>
            <a:r>
              <a:rPr lang="en-GB" dirty="0" smtClean="0"/>
              <a:t>Pilots </a:t>
            </a:r>
          </a:p>
          <a:p>
            <a:pPr lvl="2"/>
            <a:r>
              <a:rPr lang="en-GB" dirty="0" smtClean="0"/>
              <a:t>Air Traffic Controllers</a:t>
            </a:r>
          </a:p>
          <a:p>
            <a:pPr lvl="2"/>
            <a:r>
              <a:rPr lang="en-GB" dirty="0" smtClean="0"/>
              <a:t>System analysts (primarily academics)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088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Premises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preliminary outcomes are the result of: 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A study performed </a:t>
            </a:r>
            <a:r>
              <a:rPr lang="en-GB" b="1" i="1" u="sng" dirty="0" smtClean="0">
                <a:solidFill>
                  <a:srgbClr val="00B050"/>
                </a:solidFill>
              </a:rPr>
              <a:t>over a period of </a:t>
            </a:r>
            <a:r>
              <a:rPr lang="en-GB" b="1" i="1" u="sng" dirty="0">
                <a:solidFill>
                  <a:srgbClr val="00B050"/>
                </a:solidFill>
              </a:rPr>
              <a:t>3</a:t>
            </a:r>
            <a:r>
              <a:rPr lang="en-GB" b="1" i="1" u="sng" dirty="0" smtClean="0">
                <a:solidFill>
                  <a:srgbClr val="00B050"/>
                </a:solidFill>
              </a:rPr>
              <a:t> months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A </a:t>
            </a:r>
            <a:r>
              <a:rPr lang="en-GB" b="1" i="1" u="sng" dirty="0" smtClean="0">
                <a:solidFill>
                  <a:srgbClr val="00B050"/>
                </a:solidFill>
              </a:rPr>
              <a:t>240 hrs. work</a:t>
            </a:r>
            <a:r>
              <a:rPr lang="en-GB" dirty="0" smtClean="0"/>
              <a:t> (i.e. 30 person days) of mixed competencies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A </a:t>
            </a:r>
            <a:r>
              <a:rPr lang="en-GB" b="1" i="1" u="sng" dirty="0" smtClean="0">
                <a:solidFill>
                  <a:srgbClr val="00B050"/>
                </a:solidFill>
              </a:rPr>
              <a:t>30-35 hrs. computational time</a:t>
            </a:r>
            <a:r>
              <a:rPr lang="en-GB" dirty="0" smtClean="0"/>
              <a:t> of a cloud computing server: </a:t>
            </a:r>
          </a:p>
          <a:p>
            <a:pPr lvl="2"/>
            <a:endParaRPr lang="en-GB" dirty="0"/>
          </a:p>
          <a:p>
            <a:pPr lvl="2"/>
            <a:r>
              <a:rPr lang="en-GB" dirty="0" smtClean="0"/>
              <a:t>4 CPU (Quad 1.7 GHz Xeon)</a:t>
            </a:r>
          </a:p>
          <a:p>
            <a:pPr lvl="2"/>
            <a:endParaRPr lang="en-GB" dirty="0" smtClean="0"/>
          </a:p>
          <a:p>
            <a:pPr lvl="2"/>
            <a:r>
              <a:rPr lang="en-GB" dirty="0"/>
              <a:t>8</a:t>
            </a:r>
            <a:r>
              <a:rPr lang="en-GB" dirty="0" smtClean="0"/>
              <a:t> GB RAM </a:t>
            </a:r>
          </a:p>
          <a:p>
            <a:pPr lvl="2"/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248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reference reports</a:t>
            </a:r>
            <a:endParaRPr lang="en-GB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7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268760"/>
            <a:ext cx="3620405" cy="4698000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534" y="1268760"/>
            <a:ext cx="3613922" cy="4697324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5135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/>
              <a:t>reference reports</a:t>
            </a:r>
            <a:endParaRPr lang="en-GB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8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604" y="1280156"/>
            <a:ext cx="3622196" cy="4703040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280156"/>
            <a:ext cx="3630718" cy="4704484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973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Assumptions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Assumptions made are as follows: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The airport has </a:t>
            </a:r>
            <a:r>
              <a:rPr lang="en-GB" b="1" i="1" u="sng" dirty="0">
                <a:solidFill>
                  <a:srgbClr val="00B050"/>
                </a:solidFill>
              </a:rPr>
              <a:t>one </a:t>
            </a:r>
            <a:r>
              <a:rPr lang="en-GB" b="1" i="1" u="sng" dirty="0" smtClean="0">
                <a:solidFill>
                  <a:srgbClr val="00B050"/>
                </a:solidFill>
              </a:rPr>
              <a:t>runway</a:t>
            </a:r>
            <a:endParaRPr lang="en-GB" b="1" i="1" u="sng" dirty="0">
              <a:solidFill>
                <a:srgbClr val="00B05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06/06/2017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2017 Safety Forum, Brussels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A50-646A-4E7F-BC0F-932602A4A164}" type="slidenum">
              <a:rPr lang="en-GB" smtClean="0"/>
              <a:t>9</a:t>
            </a:fld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2054139" y="2564904"/>
            <a:ext cx="5035722" cy="3489251"/>
            <a:chOff x="2054139" y="2564904"/>
            <a:chExt cx="5035722" cy="3489251"/>
          </a:xfrm>
        </p:grpSpPr>
        <p:pic>
          <p:nvPicPr>
            <p:cNvPr id="12292" name="Picture 4" descr="MG_0316 2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54139" y="2564904"/>
              <a:ext cx="5035722" cy="3489251"/>
            </a:xfrm>
            <a:prstGeom prst="rect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724128" y="2708920"/>
              <a:ext cx="1296144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3209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8117</TotalTime>
  <Words>1600</Words>
  <Application>Microsoft Macintosh PowerPoint</Application>
  <PresentationFormat>On-screen Show (4:3)</PresentationFormat>
  <Paragraphs>535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ＭＳ Ｐゴシック</vt:lpstr>
      <vt:lpstr>Wingdings</vt:lpstr>
      <vt:lpstr>Office Theme</vt:lpstr>
      <vt:lpstr>8_Office Theme</vt:lpstr>
      <vt:lpstr>Understanding and Managing Risks of Airport Surface Traffic</vt:lpstr>
      <vt:lpstr>Imagine…</vt:lpstr>
      <vt:lpstr>Imagine…</vt:lpstr>
      <vt:lpstr>Premises and Assumptions</vt:lpstr>
      <vt:lpstr>Premises</vt:lpstr>
      <vt:lpstr>Premises</vt:lpstr>
      <vt:lpstr>The reference reports</vt:lpstr>
      <vt:lpstr>The reference reports</vt:lpstr>
      <vt:lpstr>Assumptions</vt:lpstr>
      <vt:lpstr>Assumptions</vt:lpstr>
      <vt:lpstr>Assumptions</vt:lpstr>
      <vt:lpstr>Problem’s schematization</vt:lpstr>
      <vt:lpstr>Problem’s schematization</vt:lpstr>
      <vt:lpstr>Problem tackled: entering for take off</vt:lpstr>
      <vt:lpstr>The ALBA ANALYSIS</vt:lpstr>
      <vt:lpstr>The ALBA Analysis*</vt:lpstr>
      <vt:lpstr>Decision making tools</vt:lpstr>
      <vt:lpstr>The risk level/profile identification</vt:lpstr>
      <vt:lpstr>The input file creation</vt:lpstr>
      <vt:lpstr>The semantic check</vt:lpstr>
      <vt:lpstr>The universe analysed</vt:lpstr>
      <vt:lpstr>The consequences definition</vt:lpstr>
      <vt:lpstr>The risk profiling</vt:lpstr>
      <vt:lpstr>The risk profiling</vt:lpstr>
      <vt:lpstr>The critical functions identification</vt:lpstr>
      <vt:lpstr>The risk treatment</vt:lpstr>
      <vt:lpstr>The risk treatment</vt:lpstr>
      <vt:lpstr>The risk comparison</vt:lpstr>
      <vt:lpstr>The risk comparison</vt:lpstr>
      <vt:lpstr>The risk comparison</vt:lpstr>
      <vt:lpstr>The risk comparison</vt:lpstr>
      <vt:lpstr>The risk comparison</vt:lpstr>
      <vt:lpstr>The risk comparison</vt:lpstr>
      <vt:lpstr>The risk comparison</vt:lpstr>
      <vt:lpstr>The risk comparison</vt:lpstr>
      <vt:lpstr>The risk comparison</vt:lpstr>
      <vt:lpstr>Conclusions</vt:lpstr>
      <vt:lpstr>Thank you!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Sikora, Ivan</dc:creator>
  <cp:lastModifiedBy>John Barrass</cp:lastModifiedBy>
  <cp:revision>201</cp:revision>
  <dcterms:created xsi:type="dcterms:W3CDTF">2017-04-20T07:29:24Z</dcterms:created>
  <dcterms:modified xsi:type="dcterms:W3CDTF">2017-06-29T09:54:27Z</dcterms:modified>
</cp:coreProperties>
</file>