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27"/>
  </p:notesMasterIdLst>
  <p:handoutMasterIdLst>
    <p:handoutMasterId r:id="rId28"/>
  </p:handoutMasterIdLst>
  <p:sldIdLst>
    <p:sldId id="389" r:id="rId5"/>
    <p:sldId id="346" r:id="rId6"/>
    <p:sldId id="383" r:id="rId7"/>
    <p:sldId id="384" r:id="rId8"/>
    <p:sldId id="378" r:id="rId9"/>
    <p:sldId id="386" r:id="rId10"/>
    <p:sldId id="385" r:id="rId11"/>
    <p:sldId id="366" r:id="rId12"/>
    <p:sldId id="367" r:id="rId13"/>
    <p:sldId id="372" r:id="rId14"/>
    <p:sldId id="376" r:id="rId15"/>
    <p:sldId id="377" r:id="rId16"/>
    <p:sldId id="373" r:id="rId17"/>
    <p:sldId id="374" r:id="rId18"/>
    <p:sldId id="369" r:id="rId19"/>
    <p:sldId id="371" r:id="rId20"/>
    <p:sldId id="380" r:id="rId21"/>
    <p:sldId id="379" r:id="rId22"/>
    <p:sldId id="370" r:id="rId23"/>
    <p:sldId id="390" r:id="rId24"/>
    <p:sldId id="387" r:id="rId25"/>
    <p:sldId id="388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P" id="{2D2ADD95-E2D0-41D1-82A6-76B5B14A45C3}">
          <p14:sldIdLst>
            <p14:sldId id="389"/>
            <p14:sldId id="346"/>
            <p14:sldId id="383"/>
            <p14:sldId id="384"/>
            <p14:sldId id="378"/>
            <p14:sldId id="386"/>
            <p14:sldId id="385"/>
            <p14:sldId id="366"/>
            <p14:sldId id="367"/>
            <p14:sldId id="372"/>
            <p14:sldId id="376"/>
            <p14:sldId id="377"/>
            <p14:sldId id="373"/>
            <p14:sldId id="374"/>
            <p14:sldId id="369"/>
            <p14:sldId id="371"/>
            <p14:sldId id="380"/>
            <p14:sldId id="379"/>
            <p14:sldId id="370"/>
            <p14:sldId id="390"/>
            <p14:sldId id="387"/>
            <p14:sldId id="388"/>
          </p14:sldIdLst>
        </p14:section>
        <p14:section name="Méthodologie" id="{FB61FC38-C61C-44A7-B8E6-9CFF12A5AC7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10" d="100"/>
          <a:sy n="110" d="100"/>
        </p:scale>
        <p:origin x="-720" y="780"/>
      </p:cViewPr>
      <p:guideLst>
        <p:guide orient="horz" pos="2160"/>
        <p:guide orient="horz" pos="504"/>
        <p:guide orient="horz" pos="1139"/>
        <p:guide orient="horz" pos="913"/>
        <p:guide orient="horz" pos="4110"/>
        <p:guide orient="horz" pos="4201"/>
        <p:guide orient="horz" pos="4065"/>
        <p:guide orient="horz" pos="3952"/>
        <p:guide pos="2880"/>
        <p:guide pos="317"/>
        <p:guide pos="5193"/>
        <p:guide pos="5443"/>
        <p:guide pos="25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-148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127AD-5F68-48EE-ABEA-2743C5F77C93}" type="datetimeFigureOut">
              <a:rPr lang="fr-FR" smtClean="0"/>
              <a:t>06/06/2017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CA66E-F2B1-40DF-9676-7BBC1B9101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545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06/06/2017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596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 bwMode="gray"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2537617" y="6524624"/>
            <a:ext cx="4068763" cy="310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spcAft>
                <a:spcPts val="300"/>
              </a:spcAft>
            </a:pPr>
            <a:r>
              <a:rPr lang="fr-FR" sz="650" dirty="0" smtClean="0">
                <a:solidFill>
                  <a:schemeClr val="bg1"/>
                </a:solidFill>
              </a:rPr>
              <a:t>GROUPE ADP - </a:t>
            </a:r>
            <a:r>
              <a:rPr lang="fr-FR" sz="650" dirty="0" smtClean="0">
                <a:solidFill>
                  <a:schemeClr val="bg1">
                    <a:alpha val="0"/>
                  </a:schemeClr>
                </a:solidFill>
              </a:rPr>
              <a:t> </a:t>
            </a:r>
            <a:fld id="{DBB6C128-1F8B-4841-9AB6-B633AFE8C2FF}" type="datetime1">
              <a:rPr lang="fr-FR" sz="650" smtClean="0">
                <a:solidFill>
                  <a:schemeClr val="bg1">
                    <a:alpha val="0"/>
                  </a:schemeClr>
                </a:solidFill>
              </a:rPr>
              <a:pPr algn="ctr">
                <a:spcAft>
                  <a:spcPts val="300"/>
                </a:spcAft>
              </a:pPr>
              <a:t>06/06/2017</a:t>
            </a:fld>
            <a:endParaRPr lang="fr-FR" sz="650" baseline="0" dirty="0" smtClean="0">
              <a:solidFill>
                <a:schemeClr val="bg1">
                  <a:alpha val="0"/>
                </a:schemeClr>
              </a:solidFill>
            </a:endParaRPr>
          </a:p>
          <a:p>
            <a:pPr algn="ctr">
              <a:spcAft>
                <a:spcPts val="300"/>
              </a:spcAft>
            </a:pPr>
            <a:r>
              <a:rPr lang="fr-FR" sz="650" b="1" dirty="0" smtClean="0">
                <a:solidFill>
                  <a:schemeClr val="bg1"/>
                </a:solidFill>
              </a:rPr>
              <a:t>DIFFUSION RESTREINTE</a:t>
            </a:r>
            <a:endParaRPr lang="fr-FR" sz="650" b="1" dirty="0">
              <a:solidFill>
                <a:schemeClr val="bg1"/>
              </a:solidFill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 bwMode="gray">
          <a:xfrm>
            <a:off x="4670546" y="6524625"/>
            <a:ext cx="540000" cy="14446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0B89F44-81A1-4603-A91A-A0FD009B4122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 bwMode="gray">
          <a:xfrm>
            <a:off x="2028" y="6669088"/>
            <a:ext cx="501210" cy="188912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 bwMode="gray">
          <a:xfrm>
            <a:off x="2029" y="6669088"/>
            <a:ext cx="501210" cy="188911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6" name="Image 15" descr="Logo_groupe_w_80x70_rv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30550" y="720000"/>
            <a:ext cx="2882900" cy="2514600"/>
          </a:xfrm>
          <a:prstGeom prst="rect">
            <a:avLst/>
          </a:prstGeom>
        </p:spPr>
      </p:pic>
      <p:grpSp>
        <p:nvGrpSpPr>
          <p:cNvPr id="23" name="Groupe 22"/>
          <p:cNvGrpSpPr/>
          <p:nvPr userDrawn="1"/>
        </p:nvGrpSpPr>
        <p:grpSpPr bwMode="gray">
          <a:xfrm>
            <a:off x="6128457" y="4267200"/>
            <a:ext cx="3011488" cy="2590800"/>
            <a:chOff x="6128457" y="4252825"/>
            <a:chExt cx="3011488" cy="2590800"/>
          </a:xfrm>
          <a:solidFill>
            <a:schemeClr val="bg1"/>
          </a:solidFill>
        </p:grpSpPr>
        <p:sp>
          <p:nvSpPr>
            <p:cNvPr id="20" name="Freeform 5"/>
            <p:cNvSpPr>
              <a:spLocks/>
            </p:cNvSpPr>
            <p:nvPr userDrawn="1"/>
          </p:nvSpPr>
          <p:spPr bwMode="gray">
            <a:xfrm>
              <a:off x="6128457" y="4252825"/>
              <a:ext cx="3011488" cy="2590800"/>
            </a:xfrm>
            <a:custGeom>
              <a:avLst/>
              <a:gdLst>
                <a:gd name="T0" fmla="*/ 0 w 3151"/>
                <a:gd name="T1" fmla="*/ 2710 h 2710"/>
                <a:gd name="T2" fmla="*/ 0 w 3151"/>
                <a:gd name="T3" fmla="*/ 2710 h 2710"/>
                <a:gd name="T4" fmla="*/ 511 w 3151"/>
                <a:gd name="T5" fmla="*/ 2710 h 2710"/>
                <a:gd name="T6" fmla="*/ 3151 w 3151"/>
                <a:gd name="T7" fmla="*/ 439 h 2710"/>
                <a:gd name="T8" fmla="*/ 3151 w 3151"/>
                <a:gd name="T9" fmla="*/ 0 h 2710"/>
                <a:gd name="T10" fmla="*/ 0 w 3151"/>
                <a:gd name="T11" fmla="*/ 2710 h 2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51" h="2710">
                  <a:moveTo>
                    <a:pt x="0" y="2710"/>
                  </a:moveTo>
                  <a:lnTo>
                    <a:pt x="0" y="2710"/>
                  </a:lnTo>
                  <a:lnTo>
                    <a:pt x="511" y="2710"/>
                  </a:lnTo>
                  <a:lnTo>
                    <a:pt x="3151" y="439"/>
                  </a:lnTo>
                  <a:lnTo>
                    <a:pt x="3151" y="0"/>
                  </a:lnTo>
                  <a:lnTo>
                    <a:pt x="0" y="27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/>
            <p:cNvSpPr>
              <a:spLocks/>
            </p:cNvSpPr>
            <p:nvPr userDrawn="1"/>
          </p:nvSpPr>
          <p:spPr bwMode="gray">
            <a:xfrm>
              <a:off x="6820607" y="5232312"/>
              <a:ext cx="2319338" cy="1611313"/>
            </a:xfrm>
            <a:custGeom>
              <a:avLst/>
              <a:gdLst>
                <a:gd name="T0" fmla="*/ 0 w 2427"/>
                <a:gd name="T1" fmla="*/ 1686 h 1686"/>
                <a:gd name="T2" fmla="*/ 0 w 2427"/>
                <a:gd name="T3" fmla="*/ 1686 h 1686"/>
                <a:gd name="T4" fmla="*/ 510 w 2427"/>
                <a:gd name="T5" fmla="*/ 1686 h 1686"/>
                <a:gd name="T6" fmla="*/ 2427 w 2427"/>
                <a:gd name="T7" fmla="*/ 355 h 1686"/>
                <a:gd name="T8" fmla="*/ 2427 w 2427"/>
                <a:gd name="T9" fmla="*/ 0 h 1686"/>
                <a:gd name="T10" fmla="*/ 0 w 2427"/>
                <a:gd name="T11" fmla="*/ 1686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7" h="1686">
                  <a:moveTo>
                    <a:pt x="0" y="1686"/>
                  </a:moveTo>
                  <a:lnTo>
                    <a:pt x="0" y="1686"/>
                  </a:lnTo>
                  <a:lnTo>
                    <a:pt x="510" y="1686"/>
                  </a:lnTo>
                  <a:lnTo>
                    <a:pt x="2427" y="355"/>
                  </a:lnTo>
                  <a:lnTo>
                    <a:pt x="2427" y="0"/>
                  </a:lnTo>
                  <a:lnTo>
                    <a:pt x="0" y="168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gray">
            <a:xfrm>
              <a:off x="7620707" y="5972087"/>
              <a:ext cx="1519238" cy="871538"/>
            </a:xfrm>
            <a:custGeom>
              <a:avLst/>
              <a:gdLst>
                <a:gd name="T0" fmla="*/ 0 w 1589"/>
                <a:gd name="T1" fmla="*/ 912 h 912"/>
                <a:gd name="T2" fmla="*/ 0 w 1589"/>
                <a:gd name="T3" fmla="*/ 912 h 912"/>
                <a:gd name="T4" fmla="*/ 418 w 1589"/>
                <a:gd name="T5" fmla="*/ 912 h 912"/>
                <a:gd name="T6" fmla="*/ 1589 w 1589"/>
                <a:gd name="T7" fmla="*/ 240 h 912"/>
                <a:gd name="T8" fmla="*/ 1589 w 1589"/>
                <a:gd name="T9" fmla="*/ 0 h 912"/>
                <a:gd name="T10" fmla="*/ 0 w 1589"/>
                <a:gd name="T11" fmla="*/ 91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9" h="912">
                  <a:moveTo>
                    <a:pt x="0" y="912"/>
                  </a:moveTo>
                  <a:lnTo>
                    <a:pt x="0" y="912"/>
                  </a:lnTo>
                  <a:lnTo>
                    <a:pt x="418" y="912"/>
                  </a:lnTo>
                  <a:lnTo>
                    <a:pt x="1589" y="240"/>
                  </a:lnTo>
                  <a:lnTo>
                    <a:pt x="1589" y="0"/>
                  </a:lnTo>
                  <a:lnTo>
                    <a:pt x="0" y="91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503238" y="3331646"/>
            <a:ext cx="8137525" cy="1800000"/>
          </a:xfrm>
        </p:spPr>
        <p:txBody>
          <a:bodyPr/>
          <a:lstStyle>
            <a:lvl1pPr algn="ctr">
              <a:defRPr sz="25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91424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 userDrawn="1"/>
        </p:nvGrpSpPr>
        <p:grpSpPr bwMode="gray">
          <a:xfrm>
            <a:off x="0" y="0"/>
            <a:ext cx="9144000" cy="6858001"/>
            <a:chOff x="0" y="0"/>
            <a:chExt cx="9155113" cy="6858001"/>
          </a:xfrm>
          <a:solidFill>
            <a:schemeClr val="accent3"/>
          </a:solidFill>
        </p:grpSpPr>
        <p:sp>
          <p:nvSpPr>
            <p:cNvPr id="9" name="Freeform 5"/>
            <p:cNvSpPr>
              <a:spLocks/>
            </p:cNvSpPr>
            <p:nvPr/>
          </p:nvSpPr>
          <p:spPr bwMode="gray">
            <a:xfrm>
              <a:off x="0" y="0"/>
              <a:ext cx="3262313" cy="2847975"/>
            </a:xfrm>
            <a:custGeom>
              <a:avLst/>
              <a:gdLst>
                <a:gd name="T0" fmla="*/ 2167 w 3421"/>
                <a:gd name="T1" fmla="*/ 0 h 2985"/>
                <a:gd name="T2" fmla="*/ 2167 w 3421"/>
                <a:gd name="T3" fmla="*/ 0 h 2985"/>
                <a:gd name="T4" fmla="*/ 0 w 3421"/>
                <a:gd name="T5" fmla="*/ 1891 h 2985"/>
                <a:gd name="T6" fmla="*/ 0 w 3421"/>
                <a:gd name="T7" fmla="*/ 2985 h 2985"/>
                <a:gd name="T8" fmla="*/ 3421 w 3421"/>
                <a:gd name="T9" fmla="*/ 0 h 2985"/>
                <a:gd name="T10" fmla="*/ 2167 w 3421"/>
                <a:gd name="T11" fmla="*/ 0 h 2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21" h="2985">
                  <a:moveTo>
                    <a:pt x="2167" y="0"/>
                  </a:moveTo>
                  <a:lnTo>
                    <a:pt x="2167" y="0"/>
                  </a:lnTo>
                  <a:lnTo>
                    <a:pt x="0" y="1891"/>
                  </a:lnTo>
                  <a:lnTo>
                    <a:pt x="0" y="2985"/>
                  </a:lnTo>
                  <a:lnTo>
                    <a:pt x="3421" y="0"/>
                  </a:lnTo>
                  <a:lnTo>
                    <a:pt x="2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gray">
            <a:xfrm>
              <a:off x="0" y="0"/>
              <a:ext cx="6027738" cy="4248150"/>
            </a:xfrm>
            <a:custGeom>
              <a:avLst/>
              <a:gdLst>
                <a:gd name="T0" fmla="*/ 5069 w 6321"/>
                <a:gd name="T1" fmla="*/ 0 h 4454"/>
                <a:gd name="T2" fmla="*/ 5069 w 6321"/>
                <a:gd name="T3" fmla="*/ 0 h 4454"/>
                <a:gd name="T4" fmla="*/ 0 w 6321"/>
                <a:gd name="T5" fmla="*/ 3572 h 4454"/>
                <a:gd name="T6" fmla="*/ 0 w 6321"/>
                <a:gd name="T7" fmla="*/ 4454 h 4454"/>
                <a:gd name="T8" fmla="*/ 6321 w 6321"/>
                <a:gd name="T9" fmla="*/ 0 h 4454"/>
                <a:gd name="T10" fmla="*/ 5069 w 6321"/>
                <a:gd name="T11" fmla="*/ 0 h 4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21" h="4454">
                  <a:moveTo>
                    <a:pt x="5069" y="0"/>
                  </a:moveTo>
                  <a:lnTo>
                    <a:pt x="5069" y="0"/>
                  </a:lnTo>
                  <a:lnTo>
                    <a:pt x="0" y="3572"/>
                  </a:lnTo>
                  <a:lnTo>
                    <a:pt x="0" y="4454"/>
                  </a:lnTo>
                  <a:lnTo>
                    <a:pt x="6321" y="0"/>
                  </a:lnTo>
                  <a:lnTo>
                    <a:pt x="50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gray">
            <a:xfrm>
              <a:off x="0" y="0"/>
              <a:ext cx="9153525" cy="5319713"/>
            </a:xfrm>
            <a:custGeom>
              <a:avLst/>
              <a:gdLst>
                <a:gd name="T0" fmla="*/ 8751 w 9599"/>
                <a:gd name="T1" fmla="*/ 0 h 5577"/>
                <a:gd name="T2" fmla="*/ 8751 w 9599"/>
                <a:gd name="T3" fmla="*/ 0 h 5577"/>
                <a:gd name="T4" fmla="*/ 0 w 9599"/>
                <a:gd name="T5" fmla="*/ 4869 h 5577"/>
                <a:gd name="T6" fmla="*/ 0 w 9599"/>
                <a:gd name="T7" fmla="*/ 5577 h 5577"/>
                <a:gd name="T8" fmla="*/ 9599 w 9599"/>
                <a:gd name="T9" fmla="*/ 234 h 5577"/>
                <a:gd name="T10" fmla="*/ 9599 w 9599"/>
                <a:gd name="T11" fmla="*/ 0 h 5577"/>
                <a:gd name="T12" fmla="*/ 8751 w 9599"/>
                <a:gd name="T13" fmla="*/ 0 h 5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99" h="5577">
                  <a:moveTo>
                    <a:pt x="8751" y="0"/>
                  </a:moveTo>
                  <a:lnTo>
                    <a:pt x="8751" y="0"/>
                  </a:lnTo>
                  <a:lnTo>
                    <a:pt x="0" y="4869"/>
                  </a:lnTo>
                  <a:lnTo>
                    <a:pt x="0" y="5577"/>
                  </a:lnTo>
                  <a:lnTo>
                    <a:pt x="9599" y="234"/>
                  </a:lnTo>
                  <a:lnTo>
                    <a:pt x="9599" y="0"/>
                  </a:lnTo>
                  <a:lnTo>
                    <a:pt x="87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gray">
            <a:xfrm>
              <a:off x="0" y="1779588"/>
              <a:ext cx="9153525" cy="4502150"/>
            </a:xfrm>
            <a:custGeom>
              <a:avLst/>
              <a:gdLst>
                <a:gd name="T0" fmla="*/ 0 w 9599"/>
                <a:gd name="T1" fmla="*/ 4159 h 4720"/>
                <a:gd name="T2" fmla="*/ 0 w 9599"/>
                <a:gd name="T3" fmla="*/ 4159 h 4720"/>
                <a:gd name="T4" fmla="*/ 0 w 9599"/>
                <a:gd name="T5" fmla="*/ 4720 h 4720"/>
                <a:gd name="T6" fmla="*/ 9599 w 9599"/>
                <a:gd name="T7" fmla="*/ 561 h 4720"/>
                <a:gd name="T8" fmla="*/ 9599 w 9599"/>
                <a:gd name="T9" fmla="*/ 0 h 4720"/>
                <a:gd name="T10" fmla="*/ 0 w 9599"/>
                <a:gd name="T11" fmla="*/ 4159 h 4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99" h="4720">
                  <a:moveTo>
                    <a:pt x="0" y="4159"/>
                  </a:moveTo>
                  <a:lnTo>
                    <a:pt x="0" y="4159"/>
                  </a:lnTo>
                  <a:lnTo>
                    <a:pt x="0" y="4720"/>
                  </a:lnTo>
                  <a:lnTo>
                    <a:pt x="9599" y="561"/>
                  </a:lnTo>
                  <a:lnTo>
                    <a:pt x="9599" y="0"/>
                  </a:lnTo>
                  <a:lnTo>
                    <a:pt x="0" y="415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gray">
            <a:xfrm>
              <a:off x="0" y="3865563"/>
              <a:ext cx="9153525" cy="2992438"/>
            </a:xfrm>
            <a:custGeom>
              <a:avLst/>
              <a:gdLst>
                <a:gd name="T0" fmla="*/ 0 w 9599"/>
                <a:gd name="T1" fmla="*/ 3041 h 3136"/>
                <a:gd name="T2" fmla="*/ 0 w 9599"/>
                <a:gd name="T3" fmla="*/ 3041 h 3136"/>
                <a:gd name="T4" fmla="*/ 0 w 9599"/>
                <a:gd name="T5" fmla="*/ 3136 h 3136"/>
                <a:gd name="T6" fmla="*/ 1407 w 9599"/>
                <a:gd name="T7" fmla="*/ 3136 h 3136"/>
                <a:gd name="T8" fmla="*/ 9599 w 9599"/>
                <a:gd name="T9" fmla="*/ 540 h 3136"/>
                <a:gd name="T10" fmla="*/ 9599 w 9599"/>
                <a:gd name="T11" fmla="*/ 0 h 3136"/>
                <a:gd name="T12" fmla="*/ 0 w 9599"/>
                <a:gd name="T13" fmla="*/ 3041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99" h="3136">
                  <a:moveTo>
                    <a:pt x="0" y="3041"/>
                  </a:moveTo>
                  <a:lnTo>
                    <a:pt x="0" y="3041"/>
                  </a:lnTo>
                  <a:lnTo>
                    <a:pt x="0" y="3136"/>
                  </a:lnTo>
                  <a:lnTo>
                    <a:pt x="1407" y="3136"/>
                  </a:lnTo>
                  <a:lnTo>
                    <a:pt x="9599" y="540"/>
                  </a:lnTo>
                  <a:lnTo>
                    <a:pt x="9599" y="0"/>
                  </a:lnTo>
                  <a:lnTo>
                    <a:pt x="0" y="30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gray">
            <a:xfrm>
              <a:off x="3770313" y="5741988"/>
              <a:ext cx="5384800" cy="1116013"/>
            </a:xfrm>
            <a:custGeom>
              <a:avLst/>
              <a:gdLst>
                <a:gd name="T0" fmla="*/ 0 w 5647"/>
                <a:gd name="T1" fmla="*/ 1170 h 1170"/>
                <a:gd name="T2" fmla="*/ 0 w 5647"/>
                <a:gd name="T3" fmla="*/ 1170 h 1170"/>
                <a:gd name="T4" fmla="*/ 1694 w 5647"/>
                <a:gd name="T5" fmla="*/ 1170 h 1170"/>
                <a:gd name="T6" fmla="*/ 5647 w 5647"/>
                <a:gd name="T7" fmla="*/ 351 h 1170"/>
                <a:gd name="T8" fmla="*/ 5647 w 5647"/>
                <a:gd name="T9" fmla="*/ 0 h 1170"/>
                <a:gd name="T10" fmla="*/ 0 w 5647"/>
                <a:gd name="T11" fmla="*/ 1170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47" h="1170">
                  <a:moveTo>
                    <a:pt x="0" y="1170"/>
                  </a:moveTo>
                  <a:lnTo>
                    <a:pt x="0" y="1170"/>
                  </a:lnTo>
                  <a:lnTo>
                    <a:pt x="1694" y="1170"/>
                  </a:lnTo>
                  <a:lnTo>
                    <a:pt x="5647" y="351"/>
                  </a:lnTo>
                  <a:lnTo>
                    <a:pt x="5647" y="0"/>
                  </a:lnTo>
                  <a:lnTo>
                    <a:pt x="0" y="117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5" name="Rectangle 14"/>
          <p:cNvSpPr/>
          <p:nvPr userDrawn="1"/>
        </p:nvSpPr>
        <p:spPr bwMode="gray">
          <a:xfrm>
            <a:off x="288000" y="288000"/>
            <a:ext cx="8568000" cy="628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03239" y="1449389"/>
            <a:ext cx="8137524" cy="482441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4139951" y="6381328"/>
            <a:ext cx="540000" cy="144464"/>
          </a:xfrm>
        </p:spPr>
        <p:txBody>
          <a:bodyPr/>
          <a:lstStyle/>
          <a:p>
            <a:fld id="{9728A8E0-CAF3-46D4-8E2D-4456E50C98FA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2771999" y="6381328"/>
            <a:ext cx="3600000" cy="144463"/>
          </a:xfrm>
        </p:spPr>
        <p:txBody>
          <a:bodyPr/>
          <a:lstStyle/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8028384" y="6381328"/>
            <a:ext cx="612379" cy="144464"/>
          </a:xfrm>
        </p:spPr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820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ontenu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gray">
          <a:xfrm>
            <a:off x="0" y="0"/>
            <a:ext cx="91424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" name="Groupe 20"/>
          <p:cNvGrpSpPr/>
          <p:nvPr userDrawn="1"/>
        </p:nvGrpSpPr>
        <p:grpSpPr bwMode="gray">
          <a:xfrm>
            <a:off x="0" y="0"/>
            <a:ext cx="9144000" cy="6858001"/>
            <a:chOff x="0" y="0"/>
            <a:chExt cx="9155113" cy="6858001"/>
          </a:xfrm>
          <a:solidFill>
            <a:schemeClr val="accent3"/>
          </a:solidFill>
        </p:grpSpPr>
        <p:sp>
          <p:nvSpPr>
            <p:cNvPr id="22" name="Freeform 5"/>
            <p:cNvSpPr>
              <a:spLocks/>
            </p:cNvSpPr>
            <p:nvPr/>
          </p:nvSpPr>
          <p:spPr bwMode="gray">
            <a:xfrm>
              <a:off x="0" y="0"/>
              <a:ext cx="3262313" cy="2847975"/>
            </a:xfrm>
            <a:custGeom>
              <a:avLst/>
              <a:gdLst>
                <a:gd name="T0" fmla="*/ 2167 w 3421"/>
                <a:gd name="T1" fmla="*/ 0 h 2985"/>
                <a:gd name="T2" fmla="*/ 2167 w 3421"/>
                <a:gd name="T3" fmla="*/ 0 h 2985"/>
                <a:gd name="T4" fmla="*/ 0 w 3421"/>
                <a:gd name="T5" fmla="*/ 1891 h 2985"/>
                <a:gd name="T6" fmla="*/ 0 w 3421"/>
                <a:gd name="T7" fmla="*/ 2985 h 2985"/>
                <a:gd name="T8" fmla="*/ 3421 w 3421"/>
                <a:gd name="T9" fmla="*/ 0 h 2985"/>
                <a:gd name="T10" fmla="*/ 2167 w 3421"/>
                <a:gd name="T11" fmla="*/ 0 h 2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21" h="2985">
                  <a:moveTo>
                    <a:pt x="2167" y="0"/>
                  </a:moveTo>
                  <a:lnTo>
                    <a:pt x="2167" y="0"/>
                  </a:lnTo>
                  <a:lnTo>
                    <a:pt x="0" y="1891"/>
                  </a:lnTo>
                  <a:lnTo>
                    <a:pt x="0" y="2985"/>
                  </a:lnTo>
                  <a:lnTo>
                    <a:pt x="3421" y="0"/>
                  </a:lnTo>
                  <a:lnTo>
                    <a:pt x="2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gray">
            <a:xfrm>
              <a:off x="0" y="0"/>
              <a:ext cx="6027738" cy="4248150"/>
            </a:xfrm>
            <a:custGeom>
              <a:avLst/>
              <a:gdLst>
                <a:gd name="T0" fmla="*/ 5069 w 6321"/>
                <a:gd name="T1" fmla="*/ 0 h 4454"/>
                <a:gd name="T2" fmla="*/ 5069 w 6321"/>
                <a:gd name="T3" fmla="*/ 0 h 4454"/>
                <a:gd name="T4" fmla="*/ 0 w 6321"/>
                <a:gd name="T5" fmla="*/ 3572 h 4454"/>
                <a:gd name="T6" fmla="*/ 0 w 6321"/>
                <a:gd name="T7" fmla="*/ 4454 h 4454"/>
                <a:gd name="T8" fmla="*/ 6321 w 6321"/>
                <a:gd name="T9" fmla="*/ 0 h 4454"/>
                <a:gd name="T10" fmla="*/ 5069 w 6321"/>
                <a:gd name="T11" fmla="*/ 0 h 4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21" h="4454">
                  <a:moveTo>
                    <a:pt x="5069" y="0"/>
                  </a:moveTo>
                  <a:lnTo>
                    <a:pt x="5069" y="0"/>
                  </a:lnTo>
                  <a:lnTo>
                    <a:pt x="0" y="3572"/>
                  </a:lnTo>
                  <a:lnTo>
                    <a:pt x="0" y="4454"/>
                  </a:lnTo>
                  <a:lnTo>
                    <a:pt x="6321" y="0"/>
                  </a:lnTo>
                  <a:lnTo>
                    <a:pt x="50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gray">
            <a:xfrm>
              <a:off x="0" y="0"/>
              <a:ext cx="9153525" cy="5319713"/>
            </a:xfrm>
            <a:custGeom>
              <a:avLst/>
              <a:gdLst>
                <a:gd name="T0" fmla="*/ 8751 w 9599"/>
                <a:gd name="T1" fmla="*/ 0 h 5577"/>
                <a:gd name="T2" fmla="*/ 8751 w 9599"/>
                <a:gd name="T3" fmla="*/ 0 h 5577"/>
                <a:gd name="T4" fmla="*/ 0 w 9599"/>
                <a:gd name="T5" fmla="*/ 4869 h 5577"/>
                <a:gd name="T6" fmla="*/ 0 w 9599"/>
                <a:gd name="T7" fmla="*/ 5577 h 5577"/>
                <a:gd name="T8" fmla="*/ 9599 w 9599"/>
                <a:gd name="T9" fmla="*/ 234 h 5577"/>
                <a:gd name="T10" fmla="*/ 9599 w 9599"/>
                <a:gd name="T11" fmla="*/ 0 h 5577"/>
                <a:gd name="T12" fmla="*/ 8751 w 9599"/>
                <a:gd name="T13" fmla="*/ 0 h 5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99" h="5577">
                  <a:moveTo>
                    <a:pt x="8751" y="0"/>
                  </a:moveTo>
                  <a:lnTo>
                    <a:pt x="8751" y="0"/>
                  </a:lnTo>
                  <a:lnTo>
                    <a:pt x="0" y="4869"/>
                  </a:lnTo>
                  <a:lnTo>
                    <a:pt x="0" y="5577"/>
                  </a:lnTo>
                  <a:lnTo>
                    <a:pt x="9599" y="234"/>
                  </a:lnTo>
                  <a:lnTo>
                    <a:pt x="9599" y="0"/>
                  </a:lnTo>
                  <a:lnTo>
                    <a:pt x="87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gray">
            <a:xfrm>
              <a:off x="0" y="1779588"/>
              <a:ext cx="9153525" cy="4502150"/>
            </a:xfrm>
            <a:custGeom>
              <a:avLst/>
              <a:gdLst>
                <a:gd name="T0" fmla="*/ 0 w 9599"/>
                <a:gd name="T1" fmla="*/ 4159 h 4720"/>
                <a:gd name="T2" fmla="*/ 0 w 9599"/>
                <a:gd name="T3" fmla="*/ 4159 h 4720"/>
                <a:gd name="T4" fmla="*/ 0 w 9599"/>
                <a:gd name="T5" fmla="*/ 4720 h 4720"/>
                <a:gd name="T6" fmla="*/ 9599 w 9599"/>
                <a:gd name="T7" fmla="*/ 561 h 4720"/>
                <a:gd name="T8" fmla="*/ 9599 w 9599"/>
                <a:gd name="T9" fmla="*/ 0 h 4720"/>
                <a:gd name="T10" fmla="*/ 0 w 9599"/>
                <a:gd name="T11" fmla="*/ 4159 h 4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99" h="4720">
                  <a:moveTo>
                    <a:pt x="0" y="4159"/>
                  </a:moveTo>
                  <a:lnTo>
                    <a:pt x="0" y="4159"/>
                  </a:lnTo>
                  <a:lnTo>
                    <a:pt x="0" y="4720"/>
                  </a:lnTo>
                  <a:lnTo>
                    <a:pt x="9599" y="561"/>
                  </a:lnTo>
                  <a:lnTo>
                    <a:pt x="9599" y="0"/>
                  </a:lnTo>
                  <a:lnTo>
                    <a:pt x="0" y="415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gray">
            <a:xfrm>
              <a:off x="0" y="3865563"/>
              <a:ext cx="9153525" cy="2992438"/>
            </a:xfrm>
            <a:custGeom>
              <a:avLst/>
              <a:gdLst>
                <a:gd name="T0" fmla="*/ 0 w 9599"/>
                <a:gd name="T1" fmla="*/ 3041 h 3136"/>
                <a:gd name="T2" fmla="*/ 0 w 9599"/>
                <a:gd name="T3" fmla="*/ 3041 h 3136"/>
                <a:gd name="T4" fmla="*/ 0 w 9599"/>
                <a:gd name="T5" fmla="*/ 3136 h 3136"/>
                <a:gd name="T6" fmla="*/ 1407 w 9599"/>
                <a:gd name="T7" fmla="*/ 3136 h 3136"/>
                <a:gd name="T8" fmla="*/ 9599 w 9599"/>
                <a:gd name="T9" fmla="*/ 540 h 3136"/>
                <a:gd name="T10" fmla="*/ 9599 w 9599"/>
                <a:gd name="T11" fmla="*/ 0 h 3136"/>
                <a:gd name="T12" fmla="*/ 0 w 9599"/>
                <a:gd name="T13" fmla="*/ 3041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99" h="3136">
                  <a:moveTo>
                    <a:pt x="0" y="3041"/>
                  </a:moveTo>
                  <a:lnTo>
                    <a:pt x="0" y="3041"/>
                  </a:lnTo>
                  <a:lnTo>
                    <a:pt x="0" y="3136"/>
                  </a:lnTo>
                  <a:lnTo>
                    <a:pt x="1407" y="3136"/>
                  </a:lnTo>
                  <a:lnTo>
                    <a:pt x="9599" y="540"/>
                  </a:lnTo>
                  <a:lnTo>
                    <a:pt x="9599" y="0"/>
                  </a:lnTo>
                  <a:lnTo>
                    <a:pt x="0" y="30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gray">
            <a:xfrm>
              <a:off x="3770313" y="5741988"/>
              <a:ext cx="5384800" cy="1116013"/>
            </a:xfrm>
            <a:custGeom>
              <a:avLst/>
              <a:gdLst>
                <a:gd name="T0" fmla="*/ 0 w 5647"/>
                <a:gd name="T1" fmla="*/ 1170 h 1170"/>
                <a:gd name="T2" fmla="*/ 0 w 5647"/>
                <a:gd name="T3" fmla="*/ 1170 h 1170"/>
                <a:gd name="T4" fmla="*/ 1694 w 5647"/>
                <a:gd name="T5" fmla="*/ 1170 h 1170"/>
                <a:gd name="T6" fmla="*/ 5647 w 5647"/>
                <a:gd name="T7" fmla="*/ 351 h 1170"/>
                <a:gd name="T8" fmla="*/ 5647 w 5647"/>
                <a:gd name="T9" fmla="*/ 0 h 1170"/>
                <a:gd name="T10" fmla="*/ 0 w 5647"/>
                <a:gd name="T11" fmla="*/ 1170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47" h="1170">
                  <a:moveTo>
                    <a:pt x="0" y="1170"/>
                  </a:moveTo>
                  <a:lnTo>
                    <a:pt x="0" y="1170"/>
                  </a:lnTo>
                  <a:lnTo>
                    <a:pt x="1694" y="1170"/>
                  </a:lnTo>
                  <a:lnTo>
                    <a:pt x="5647" y="351"/>
                  </a:lnTo>
                  <a:lnTo>
                    <a:pt x="5647" y="0"/>
                  </a:lnTo>
                  <a:lnTo>
                    <a:pt x="0" y="117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7" name="Rectangle 16"/>
          <p:cNvSpPr/>
          <p:nvPr userDrawn="1"/>
        </p:nvSpPr>
        <p:spPr bwMode="gray">
          <a:xfrm>
            <a:off x="288000" y="288000"/>
            <a:ext cx="8568000" cy="628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03239" y="1449389"/>
            <a:ext cx="3960000" cy="482441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4680763" y="1449389"/>
            <a:ext cx="3960000" cy="482441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4139951" y="6381328"/>
            <a:ext cx="540000" cy="144464"/>
          </a:xfrm>
        </p:spPr>
        <p:txBody>
          <a:bodyPr/>
          <a:lstStyle/>
          <a:p>
            <a:fld id="{9728A8E0-CAF3-46D4-8E2D-4456E50C98FA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2771999" y="6381328"/>
            <a:ext cx="3600000" cy="144463"/>
          </a:xfrm>
        </p:spPr>
        <p:txBody>
          <a:bodyPr/>
          <a:lstStyle/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8028384" y="6381328"/>
            <a:ext cx="612379" cy="144464"/>
          </a:xfrm>
        </p:spPr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4246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91424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/>
          <p:cNvGrpSpPr/>
          <p:nvPr userDrawn="1"/>
        </p:nvGrpSpPr>
        <p:grpSpPr bwMode="gray">
          <a:xfrm>
            <a:off x="0" y="0"/>
            <a:ext cx="9144000" cy="6858000"/>
            <a:chOff x="0" y="0"/>
            <a:chExt cx="9155113" cy="6858000"/>
          </a:xfrm>
          <a:solidFill>
            <a:schemeClr val="bg1"/>
          </a:solidFill>
        </p:grpSpPr>
        <p:sp>
          <p:nvSpPr>
            <p:cNvPr id="17" name="Freeform 5"/>
            <p:cNvSpPr>
              <a:spLocks/>
            </p:cNvSpPr>
            <p:nvPr/>
          </p:nvSpPr>
          <p:spPr bwMode="gray">
            <a:xfrm>
              <a:off x="0" y="4448175"/>
              <a:ext cx="9142413" cy="2409825"/>
            </a:xfrm>
            <a:custGeom>
              <a:avLst/>
              <a:gdLst>
                <a:gd name="T0" fmla="*/ 0 w 9586"/>
                <a:gd name="T1" fmla="*/ 393 h 2526"/>
                <a:gd name="T2" fmla="*/ 0 w 9586"/>
                <a:gd name="T3" fmla="*/ 393 h 2526"/>
                <a:gd name="T4" fmla="*/ 8096 w 9586"/>
                <a:gd name="T5" fmla="*/ 2526 h 2526"/>
                <a:gd name="T6" fmla="*/ 9586 w 9586"/>
                <a:gd name="T7" fmla="*/ 2526 h 2526"/>
                <a:gd name="T8" fmla="*/ 0 w 9586"/>
                <a:gd name="T9" fmla="*/ 0 h 2526"/>
                <a:gd name="T10" fmla="*/ 0 w 9586"/>
                <a:gd name="T11" fmla="*/ 393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86" h="2526">
                  <a:moveTo>
                    <a:pt x="0" y="393"/>
                  </a:moveTo>
                  <a:lnTo>
                    <a:pt x="0" y="393"/>
                  </a:lnTo>
                  <a:lnTo>
                    <a:pt x="8096" y="2526"/>
                  </a:lnTo>
                  <a:lnTo>
                    <a:pt x="9586" y="2526"/>
                  </a:lnTo>
                  <a:lnTo>
                    <a:pt x="0" y="0"/>
                  </a:lnTo>
                  <a:lnTo>
                    <a:pt x="0" y="3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gray">
            <a:xfrm>
              <a:off x="0" y="3343275"/>
              <a:ext cx="9153525" cy="3228975"/>
            </a:xfrm>
            <a:custGeom>
              <a:avLst/>
              <a:gdLst>
                <a:gd name="T0" fmla="*/ 0 w 9599"/>
                <a:gd name="T1" fmla="*/ 319 h 3384"/>
                <a:gd name="T2" fmla="*/ 0 w 9599"/>
                <a:gd name="T3" fmla="*/ 319 h 3384"/>
                <a:gd name="T4" fmla="*/ 9599 w 9599"/>
                <a:gd name="T5" fmla="*/ 3384 h 3384"/>
                <a:gd name="T6" fmla="*/ 9599 w 9599"/>
                <a:gd name="T7" fmla="*/ 3065 h 3384"/>
                <a:gd name="T8" fmla="*/ 0 w 9599"/>
                <a:gd name="T9" fmla="*/ 0 h 3384"/>
                <a:gd name="T10" fmla="*/ 0 w 9599"/>
                <a:gd name="T11" fmla="*/ 319 h 3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99" h="3384">
                  <a:moveTo>
                    <a:pt x="0" y="319"/>
                  </a:moveTo>
                  <a:lnTo>
                    <a:pt x="0" y="319"/>
                  </a:lnTo>
                  <a:lnTo>
                    <a:pt x="9599" y="3384"/>
                  </a:lnTo>
                  <a:lnTo>
                    <a:pt x="9599" y="3065"/>
                  </a:lnTo>
                  <a:lnTo>
                    <a:pt x="0" y="0"/>
                  </a:lnTo>
                  <a:lnTo>
                    <a:pt x="0" y="31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gray">
            <a:xfrm>
              <a:off x="0" y="2211388"/>
              <a:ext cx="9153525" cy="3632200"/>
            </a:xfrm>
            <a:custGeom>
              <a:avLst/>
              <a:gdLst>
                <a:gd name="T0" fmla="*/ 0 w 9599"/>
                <a:gd name="T1" fmla="*/ 243 h 3808"/>
                <a:gd name="T2" fmla="*/ 0 w 9599"/>
                <a:gd name="T3" fmla="*/ 243 h 3808"/>
                <a:gd name="T4" fmla="*/ 9599 w 9599"/>
                <a:gd name="T5" fmla="*/ 3808 h 3808"/>
                <a:gd name="T6" fmla="*/ 9599 w 9599"/>
                <a:gd name="T7" fmla="*/ 3565 h 3808"/>
                <a:gd name="T8" fmla="*/ 0 w 9599"/>
                <a:gd name="T9" fmla="*/ 0 h 3808"/>
                <a:gd name="T10" fmla="*/ 0 w 9599"/>
                <a:gd name="T11" fmla="*/ 243 h 3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99" h="3808">
                  <a:moveTo>
                    <a:pt x="0" y="243"/>
                  </a:moveTo>
                  <a:lnTo>
                    <a:pt x="0" y="243"/>
                  </a:lnTo>
                  <a:lnTo>
                    <a:pt x="9599" y="3808"/>
                  </a:lnTo>
                  <a:lnTo>
                    <a:pt x="9599" y="3565"/>
                  </a:lnTo>
                  <a:lnTo>
                    <a:pt x="0" y="0"/>
                  </a:lnTo>
                  <a:lnTo>
                    <a:pt x="0" y="2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gray">
            <a:xfrm>
              <a:off x="0" y="1006475"/>
              <a:ext cx="9153525" cy="4025900"/>
            </a:xfrm>
            <a:custGeom>
              <a:avLst/>
              <a:gdLst>
                <a:gd name="T0" fmla="*/ 0 w 9599"/>
                <a:gd name="T1" fmla="*/ 192 h 4221"/>
                <a:gd name="T2" fmla="*/ 0 w 9599"/>
                <a:gd name="T3" fmla="*/ 192 h 4221"/>
                <a:gd name="T4" fmla="*/ 9599 w 9599"/>
                <a:gd name="T5" fmla="*/ 4221 h 4221"/>
                <a:gd name="T6" fmla="*/ 9599 w 9599"/>
                <a:gd name="T7" fmla="*/ 4029 h 4221"/>
                <a:gd name="T8" fmla="*/ 0 w 9599"/>
                <a:gd name="T9" fmla="*/ 0 h 4221"/>
                <a:gd name="T10" fmla="*/ 0 w 9599"/>
                <a:gd name="T11" fmla="*/ 192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99" h="4221">
                  <a:moveTo>
                    <a:pt x="0" y="192"/>
                  </a:moveTo>
                  <a:lnTo>
                    <a:pt x="0" y="192"/>
                  </a:lnTo>
                  <a:lnTo>
                    <a:pt x="9599" y="4221"/>
                  </a:lnTo>
                  <a:lnTo>
                    <a:pt x="9599" y="4029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gray">
            <a:xfrm>
              <a:off x="452438" y="0"/>
              <a:ext cx="8702675" cy="4114800"/>
            </a:xfrm>
            <a:custGeom>
              <a:avLst/>
              <a:gdLst>
                <a:gd name="T0" fmla="*/ 0 w 9125"/>
                <a:gd name="T1" fmla="*/ 0 h 4313"/>
                <a:gd name="T2" fmla="*/ 0 w 9125"/>
                <a:gd name="T3" fmla="*/ 0 h 4313"/>
                <a:gd name="T4" fmla="*/ 9125 w 9125"/>
                <a:gd name="T5" fmla="*/ 4313 h 4313"/>
                <a:gd name="T6" fmla="*/ 9125 w 9125"/>
                <a:gd name="T7" fmla="*/ 4145 h 4313"/>
                <a:gd name="T8" fmla="*/ 355 w 9125"/>
                <a:gd name="T9" fmla="*/ 0 h 4313"/>
                <a:gd name="T10" fmla="*/ 0 w 9125"/>
                <a:gd name="T11" fmla="*/ 0 h 4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25" h="4313">
                  <a:moveTo>
                    <a:pt x="0" y="0"/>
                  </a:moveTo>
                  <a:lnTo>
                    <a:pt x="0" y="0"/>
                  </a:lnTo>
                  <a:lnTo>
                    <a:pt x="9125" y="4313"/>
                  </a:lnTo>
                  <a:lnTo>
                    <a:pt x="9125" y="4145"/>
                  </a:lnTo>
                  <a:lnTo>
                    <a:pt x="35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gray">
            <a:xfrm>
              <a:off x="2733675" y="0"/>
              <a:ext cx="6421438" cy="3325813"/>
            </a:xfrm>
            <a:custGeom>
              <a:avLst/>
              <a:gdLst>
                <a:gd name="T0" fmla="*/ 0 w 6734"/>
                <a:gd name="T1" fmla="*/ 0 h 3486"/>
                <a:gd name="T2" fmla="*/ 0 w 6734"/>
                <a:gd name="T3" fmla="*/ 0 h 3486"/>
                <a:gd name="T4" fmla="*/ 6734 w 6734"/>
                <a:gd name="T5" fmla="*/ 3486 h 3486"/>
                <a:gd name="T6" fmla="*/ 6734 w 6734"/>
                <a:gd name="T7" fmla="*/ 3315 h 3486"/>
                <a:gd name="T8" fmla="*/ 330 w 6734"/>
                <a:gd name="T9" fmla="*/ 0 h 3486"/>
                <a:gd name="T10" fmla="*/ 0 w 6734"/>
                <a:gd name="T11" fmla="*/ 0 h 3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4" h="3486">
                  <a:moveTo>
                    <a:pt x="0" y="0"/>
                  </a:moveTo>
                  <a:lnTo>
                    <a:pt x="0" y="0"/>
                  </a:lnTo>
                  <a:lnTo>
                    <a:pt x="6734" y="3486"/>
                  </a:lnTo>
                  <a:lnTo>
                    <a:pt x="6734" y="3315"/>
                  </a:lnTo>
                  <a:lnTo>
                    <a:pt x="33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5" name="Rectangle 14"/>
          <p:cNvSpPr/>
          <p:nvPr userDrawn="1"/>
        </p:nvSpPr>
        <p:spPr bwMode="gray">
          <a:xfrm>
            <a:off x="288000" y="288000"/>
            <a:ext cx="8568000" cy="628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03239" y="1449389"/>
            <a:ext cx="8137524" cy="482441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4139951" y="6381328"/>
            <a:ext cx="540000" cy="144464"/>
          </a:xfrm>
        </p:spPr>
        <p:txBody>
          <a:bodyPr/>
          <a:lstStyle/>
          <a:p>
            <a:fld id="{9728A8E0-CAF3-46D4-8E2D-4456E50C98FA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2771999" y="6381328"/>
            <a:ext cx="3600000" cy="144463"/>
          </a:xfrm>
        </p:spPr>
        <p:txBody>
          <a:bodyPr/>
          <a:lstStyle/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8028384" y="6381328"/>
            <a:ext cx="612379" cy="144464"/>
          </a:xfrm>
        </p:spPr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2736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ontenu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gray">
          <a:xfrm>
            <a:off x="0" y="0"/>
            <a:ext cx="91424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 userDrawn="1"/>
        </p:nvGrpSpPr>
        <p:grpSpPr bwMode="gray">
          <a:xfrm>
            <a:off x="0" y="0"/>
            <a:ext cx="9144000" cy="6858000"/>
            <a:chOff x="0" y="0"/>
            <a:chExt cx="9155113" cy="6858000"/>
          </a:xfrm>
          <a:solidFill>
            <a:schemeClr val="bg1"/>
          </a:solidFill>
        </p:grpSpPr>
        <p:sp>
          <p:nvSpPr>
            <p:cNvPr id="10" name="Freeform 5"/>
            <p:cNvSpPr>
              <a:spLocks/>
            </p:cNvSpPr>
            <p:nvPr/>
          </p:nvSpPr>
          <p:spPr bwMode="gray">
            <a:xfrm>
              <a:off x="0" y="4448175"/>
              <a:ext cx="9142413" cy="2409825"/>
            </a:xfrm>
            <a:custGeom>
              <a:avLst/>
              <a:gdLst>
                <a:gd name="T0" fmla="*/ 0 w 9586"/>
                <a:gd name="T1" fmla="*/ 393 h 2526"/>
                <a:gd name="T2" fmla="*/ 0 w 9586"/>
                <a:gd name="T3" fmla="*/ 393 h 2526"/>
                <a:gd name="T4" fmla="*/ 8096 w 9586"/>
                <a:gd name="T5" fmla="*/ 2526 h 2526"/>
                <a:gd name="T6" fmla="*/ 9586 w 9586"/>
                <a:gd name="T7" fmla="*/ 2526 h 2526"/>
                <a:gd name="T8" fmla="*/ 0 w 9586"/>
                <a:gd name="T9" fmla="*/ 0 h 2526"/>
                <a:gd name="T10" fmla="*/ 0 w 9586"/>
                <a:gd name="T11" fmla="*/ 393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86" h="2526">
                  <a:moveTo>
                    <a:pt x="0" y="393"/>
                  </a:moveTo>
                  <a:lnTo>
                    <a:pt x="0" y="393"/>
                  </a:lnTo>
                  <a:lnTo>
                    <a:pt x="8096" y="2526"/>
                  </a:lnTo>
                  <a:lnTo>
                    <a:pt x="9586" y="2526"/>
                  </a:lnTo>
                  <a:lnTo>
                    <a:pt x="0" y="0"/>
                  </a:lnTo>
                  <a:lnTo>
                    <a:pt x="0" y="3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gray">
            <a:xfrm>
              <a:off x="0" y="3343275"/>
              <a:ext cx="9153525" cy="3228975"/>
            </a:xfrm>
            <a:custGeom>
              <a:avLst/>
              <a:gdLst>
                <a:gd name="T0" fmla="*/ 0 w 9599"/>
                <a:gd name="T1" fmla="*/ 319 h 3384"/>
                <a:gd name="T2" fmla="*/ 0 w 9599"/>
                <a:gd name="T3" fmla="*/ 319 h 3384"/>
                <a:gd name="T4" fmla="*/ 9599 w 9599"/>
                <a:gd name="T5" fmla="*/ 3384 h 3384"/>
                <a:gd name="T6" fmla="*/ 9599 w 9599"/>
                <a:gd name="T7" fmla="*/ 3065 h 3384"/>
                <a:gd name="T8" fmla="*/ 0 w 9599"/>
                <a:gd name="T9" fmla="*/ 0 h 3384"/>
                <a:gd name="T10" fmla="*/ 0 w 9599"/>
                <a:gd name="T11" fmla="*/ 319 h 3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99" h="3384">
                  <a:moveTo>
                    <a:pt x="0" y="319"/>
                  </a:moveTo>
                  <a:lnTo>
                    <a:pt x="0" y="319"/>
                  </a:lnTo>
                  <a:lnTo>
                    <a:pt x="9599" y="3384"/>
                  </a:lnTo>
                  <a:lnTo>
                    <a:pt x="9599" y="3065"/>
                  </a:lnTo>
                  <a:lnTo>
                    <a:pt x="0" y="0"/>
                  </a:lnTo>
                  <a:lnTo>
                    <a:pt x="0" y="31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gray">
            <a:xfrm>
              <a:off x="0" y="2211388"/>
              <a:ext cx="9153525" cy="3632200"/>
            </a:xfrm>
            <a:custGeom>
              <a:avLst/>
              <a:gdLst>
                <a:gd name="T0" fmla="*/ 0 w 9599"/>
                <a:gd name="T1" fmla="*/ 243 h 3808"/>
                <a:gd name="T2" fmla="*/ 0 w 9599"/>
                <a:gd name="T3" fmla="*/ 243 h 3808"/>
                <a:gd name="T4" fmla="*/ 9599 w 9599"/>
                <a:gd name="T5" fmla="*/ 3808 h 3808"/>
                <a:gd name="T6" fmla="*/ 9599 w 9599"/>
                <a:gd name="T7" fmla="*/ 3565 h 3808"/>
                <a:gd name="T8" fmla="*/ 0 w 9599"/>
                <a:gd name="T9" fmla="*/ 0 h 3808"/>
                <a:gd name="T10" fmla="*/ 0 w 9599"/>
                <a:gd name="T11" fmla="*/ 243 h 3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99" h="3808">
                  <a:moveTo>
                    <a:pt x="0" y="243"/>
                  </a:moveTo>
                  <a:lnTo>
                    <a:pt x="0" y="243"/>
                  </a:lnTo>
                  <a:lnTo>
                    <a:pt x="9599" y="3808"/>
                  </a:lnTo>
                  <a:lnTo>
                    <a:pt x="9599" y="3565"/>
                  </a:lnTo>
                  <a:lnTo>
                    <a:pt x="0" y="0"/>
                  </a:lnTo>
                  <a:lnTo>
                    <a:pt x="0" y="2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gray">
            <a:xfrm>
              <a:off x="0" y="1006475"/>
              <a:ext cx="9153525" cy="4025900"/>
            </a:xfrm>
            <a:custGeom>
              <a:avLst/>
              <a:gdLst>
                <a:gd name="T0" fmla="*/ 0 w 9599"/>
                <a:gd name="T1" fmla="*/ 192 h 4221"/>
                <a:gd name="T2" fmla="*/ 0 w 9599"/>
                <a:gd name="T3" fmla="*/ 192 h 4221"/>
                <a:gd name="T4" fmla="*/ 9599 w 9599"/>
                <a:gd name="T5" fmla="*/ 4221 h 4221"/>
                <a:gd name="T6" fmla="*/ 9599 w 9599"/>
                <a:gd name="T7" fmla="*/ 4029 h 4221"/>
                <a:gd name="T8" fmla="*/ 0 w 9599"/>
                <a:gd name="T9" fmla="*/ 0 h 4221"/>
                <a:gd name="T10" fmla="*/ 0 w 9599"/>
                <a:gd name="T11" fmla="*/ 192 h 4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99" h="4221">
                  <a:moveTo>
                    <a:pt x="0" y="192"/>
                  </a:moveTo>
                  <a:lnTo>
                    <a:pt x="0" y="192"/>
                  </a:lnTo>
                  <a:lnTo>
                    <a:pt x="9599" y="4221"/>
                  </a:lnTo>
                  <a:lnTo>
                    <a:pt x="9599" y="4029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gray">
            <a:xfrm>
              <a:off x="452438" y="0"/>
              <a:ext cx="8702675" cy="4114800"/>
            </a:xfrm>
            <a:custGeom>
              <a:avLst/>
              <a:gdLst>
                <a:gd name="T0" fmla="*/ 0 w 9125"/>
                <a:gd name="T1" fmla="*/ 0 h 4313"/>
                <a:gd name="T2" fmla="*/ 0 w 9125"/>
                <a:gd name="T3" fmla="*/ 0 h 4313"/>
                <a:gd name="T4" fmla="*/ 9125 w 9125"/>
                <a:gd name="T5" fmla="*/ 4313 h 4313"/>
                <a:gd name="T6" fmla="*/ 9125 w 9125"/>
                <a:gd name="T7" fmla="*/ 4145 h 4313"/>
                <a:gd name="T8" fmla="*/ 355 w 9125"/>
                <a:gd name="T9" fmla="*/ 0 h 4313"/>
                <a:gd name="T10" fmla="*/ 0 w 9125"/>
                <a:gd name="T11" fmla="*/ 0 h 4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25" h="4313">
                  <a:moveTo>
                    <a:pt x="0" y="0"/>
                  </a:moveTo>
                  <a:lnTo>
                    <a:pt x="0" y="0"/>
                  </a:lnTo>
                  <a:lnTo>
                    <a:pt x="9125" y="4313"/>
                  </a:lnTo>
                  <a:lnTo>
                    <a:pt x="9125" y="4145"/>
                  </a:lnTo>
                  <a:lnTo>
                    <a:pt x="35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gray">
            <a:xfrm>
              <a:off x="2733675" y="0"/>
              <a:ext cx="6421438" cy="3325813"/>
            </a:xfrm>
            <a:custGeom>
              <a:avLst/>
              <a:gdLst>
                <a:gd name="T0" fmla="*/ 0 w 6734"/>
                <a:gd name="T1" fmla="*/ 0 h 3486"/>
                <a:gd name="T2" fmla="*/ 0 w 6734"/>
                <a:gd name="T3" fmla="*/ 0 h 3486"/>
                <a:gd name="T4" fmla="*/ 6734 w 6734"/>
                <a:gd name="T5" fmla="*/ 3486 h 3486"/>
                <a:gd name="T6" fmla="*/ 6734 w 6734"/>
                <a:gd name="T7" fmla="*/ 3315 h 3486"/>
                <a:gd name="T8" fmla="*/ 330 w 6734"/>
                <a:gd name="T9" fmla="*/ 0 h 3486"/>
                <a:gd name="T10" fmla="*/ 0 w 6734"/>
                <a:gd name="T11" fmla="*/ 0 h 3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4" h="3486">
                  <a:moveTo>
                    <a:pt x="0" y="0"/>
                  </a:moveTo>
                  <a:lnTo>
                    <a:pt x="0" y="0"/>
                  </a:lnTo>
                  <a:lnTo>
                    <a:pt x="6734" y="3486"/>
                  </a:lnTo>
                  <a:lnTo>
                    <a:pt x="6734" y="3315"/>
                  </a:lnTo>
                  <a:lnTo>
                    <a:pt x="33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7" name="Rectangle 16"/>
          <p:cNvSpPr/>
          <p:nvPr userDrawn="1"/>
        </p:nvSpPr>
        <p:spPr bwMode="gray">
          <a:xfrm>
            <a:off x="288000" y="288000"/>
            <a:ext cx="8568000" cy="628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03239" y="1449389"/>
            <a:ext cx="3960000" cy="482441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4680763" y="1449389"/>
            <a:ext cx="3960000" cy="482441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4139951" y="6381328"/>
            <a:ext cx="540000" cy="144464"/>
          </a:xfrm>
        </p:spPr>
        <p:txBody>
          <a:bodyPr/>
          <a:lstStyle/>
          <a:p>
            <a:fld id="{9728A8E0-CAF3-46D4-8E2D-4456E50C98FA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2771999" y="6381328"/>
            <a:ext cx="3600000" cy="144463"/>
          </a:xfrm>
        </p:spPr>
        <p:txBody>
          <a:bodyPr/>
          <a:lstStyle/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8028384" y="6381328"/>
            <a:ext cx="612379" cy="144464"/>
          </a:xfrm>
        </p:spPr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9931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, contenu et 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3"/>
          <p:cNvSpPr>
            <a:spLocks noGrp="1"/>
          </p:cNvSpPr>
          <p:nvPr>
            <p:ph type="pic" sz="quarter" idx="14"/>
          </p:nvPr>
        </p:nvSpPr>
        <p:spPr bwMode="gray">
          <a:xfrm>
            <a:off x="3600000" y="0"/>
            <a:ext cx="5544000" cy="6858000"/>
          </a:xfrm>
          <a:solidFill>
            <a:schemeClr val="tx1"/>
          </a:solidFill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03239" y="1449389"/>
            <a:ext cx="2880000" cy="500379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503239" y="800100"/>
            <a:ext cx="2880000" cy="649288"/>
          </a:xfrm>
        </p:spPr>
        <p:txBody>
          <a:bodyPr/>
          <a:lstStyle/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5"/>
          </p:nvPr>
        </p:nvSpPr>
        <p:spPr bwMode="gray">
          <a:xfrm>
            <a:off x="4669147" y="6524625"/>
            <a:ext cx="540000" cy="1444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9B4899-8EE8-4459-B586-33B762E2A61A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6"/>
          </p:nvPr>
        </p:nvSpPr>
        <p:spPr bwMode="gray">
          <a:xfrm>
            <a:off x="3301195" y="6524625"/>
            <a:ext cx="3600000" cy="1444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7"/>
          </p:nvPr>
        </p:nvSpPr>
        <p:spPr bwMode="gray">
          <a:xfrm>
            <a:off x="8028384" y="6524625"/>
            <a:ext cx="612379" cy="1444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111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, contenu et pet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4103689" y="1449389"/>
            <a:ext cx="4537074" cy="500379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4103689" y="800100"/>
            <a:ext cx="4537074" cy="649288"/>
          </a:xfrm>
        </p:spPr>
        <p:txBody>
          <a:bodyPr/>
          <a:lstStyle/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8" name="Espace réservé pour une image  3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3600450" cy="6858000"/>
          </a:xfrm>
          <a:solidFill>
            <a:schemeClr val="tx1"/>
          </a:solidFill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3" name="Espace réservé de la date 18"/>
          <p:cNvSpPr>
            <a:spLocks noGrp="1"/>
          </p:cNvSpPr>
          <p:nvPr>
            <p:ph type="dt" sz="half" idx="15"/>
          </p:nvPr>
        </p:nvSpPr>
        <p:spPr bwMode="gray">
          <a:xfrm>
            <a:off x="4669147" y="6524625"/>
            <a:ext cx="540000" cy="144464"/>
          </a:xfrm>
        </p:spPr>
        <p:txBody>
          <a:bodyPr/>
          <a:lstStyle/>
          <a:p>
            <a:fld id="{3AF94AF0-58AE-49B0-91FC-5258FEA13DB3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14" name="Espace réservé du pied de page 19"/>
          <p:cNvSpPr>
            <a:spLocks noGrp="1"/>
          </p:cNvSpPr>
          <p:nvPr>
            <p:ph type="ftr" sz="quarter" idx="16"/>
          </p:nvPr>
        </p:nvSpPr>
        <p:spPr bwMode="gray">
          <a:xfrm>
            <a:off x="3301195" y="6524625"/>
            <a:ext cx="3600000" cy="144463"/>
          </a:xfrm>
        </p:spPr>
        <p:txBody>
          <a:bodyPr/>
          <a:lstStyle/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15" name="Espace réservé du numéro de diapositive 20"/>
          <p:cNvSpPr>
            <a:spLocks noGrp="1"/>
          </p:cNvSpPr>
          <p:nvPr>
            <p:ph type="sldNum" sz="quarter" idx="17"/>
          </p:nvPr>
        </p:nvSpPr>
        <p:spPr bwMode="gray">
          <a:xfrm>
            <a:off x="8028384" y="6524625"/>
            <a:ext cx="612379" cy="144464"/>
          </a:xfrm>
        </p:spPr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8665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nde image encart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 bwMode="gray">
          <a:xfrm>
            <a:off x="3041999" y="1808163"/>
            <a:ext cx="3060000" cy="3060000"/>
          </a:xfrm>
          <a:prstGeom prst="flowChartDecision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algn="ctr">
              <a:lnSpc>
                <a:spcPct val="130000"/>
              </a:lnSpc>
              <a:defRPr sz="900" b="0" cap="none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77" y="0"/>
            <a:ext cx="9143623" cy="6858000"/>
          </a:xfrm>
          <a:solidFill>
            <a:schemeClr val="tx1"/>
          </a:solidFill>
        </p:spPr>
        <p:txBody>
          <a:bodyPr lIns="1080000" tIns="720000" rIns="1080000" anchor="ctr" anchorCtr="0"/>
          <a:lstStyle>
            <a:lvl1pPr marL="0" indent="0" algn="ctr">
              <a:spcAft>
                <a:spcPts val="0"/>
              </a:spcAft>
              <a:buNone/>
              <a:defRPr/>
            </a:lvl1pPr>
          </a:lstStyle>
          <a:p>
            <a:r>
              <a:rPr lang="fr-FR" dirty="0" smtClean="0"/>
              <a:t>Sélectionner l’icône pour insérer une image, puis disposer l’image en arrière plan (Sélectionner l’image avec le bouton droit de la souris / Mettre à l’arrière plan)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84FC56-8504-4B2F-9341-1B89DD4698C5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861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nde image encart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 bwMode="gray">
          <a:xfrm>
            <a:off x="3041999" y="1808163"/>
            <a:ext cx="3060000" cy="3060000"/>
          </a:xfrm>
          <a:prstGeom prst="flowChartDecision">
            <a:avLst/>
          </a:prstGeom>
          <a:solidFill>
            <a:schemeClr val="bg1"/>
          </a:solidFill>
        </p:spPr>
        <p:txBody>
          <a:bodyPr wrap="none" anchor="ctr" anchorCtr="0"/>
          <a:lstStyle>
            <a:lvl1pPr algn="ctr">
              <a:lnSpc>
                <a:spcPct val="130000"/>
              </a:lnSpc>
              <a:defRPr sz="900" b="0" cap="none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pour une image 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77" y="0"/>
            <a:ext cx="9143623" cy="6858000"/>
          </a:xfrm>
          <a:solidFill>
            <a:schemeClr val="tx1"/>
          </a:solidFill>
        </p:spPr>
        <p:txBody>
          <a:bodyPr lIns="1080000" tIns="720000" rIns="108000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r>
              <a:rPr lang="fr-FR" dirty="0" smtClean="0"/>
              <a:t>Sélectionner l’icône pour insérer une image, puis disposer l’image en arrière plan (Sélectionner l’image avec le bouton droit de la souris / Mettre à l’arrière plan)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7DD54B-AE49-4920-BF10-CF98D71D7043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484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2537617" y="6524624"/>
            <a:ext cx="4068763" cy="310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spcAft>
                <a:spcPts val="300"/>
              </a:spcAft>
            </a:pPr>
            <a:r>
              <a:rPr lang="fr-FR" sz="650" dirty="0" smtClean="0">
                <a:solidFill>
                  <a:schemeClr val="tx1"/>
                </a:solidFill>
              </a:rPr>
              <a:t>GROUPE ADP -  </a:t>
            </a:r>
            <a:fld id="{DBB6C128-1F8B-4841-9AB6-B633AFE8C2FF}" type="datetime1">
              <a:rPr lang="fr-FR" sz="650" smtClean="0">
                <a:solidFill>
                  <a:schemeClr val="tx1">
                    <a:alpha val="0"/>
                  </a:schemeClr>
                </a:solidFill>
              </a:rPr>
              <a:pPr algn="ctr">
                <a:spcAft>
                  <a:spcPts val="300"/>
                </a:spcAft>
              </a:pPr>
              <a:t>06/06/2017</a:t>
            </a:fld>
            <a:endParaRPr lang="fr-FR" sz="650" baseline="0" dirty="0" smtClean="0">
              <a:solidFill>
                <a:schemeClr val="tx1">
                  <a:alpha val="0"/>
                </a:schemeClr>
              </a:solidFill>
            </a:endParaRPr>
          </a:p>
          <a:p>
            <a:pPr algn="ctr">
              <a:spcAft>
                <a:spcPts val="300"/>
              </a:spcAft>
            </a:pPr>
            <a:r>
              <a:rPr lang="fr-FR" sz="650" b="1" dirty="0" smtClean="0">
                <a:solidFill>
                  <a:schemeClr val="tx1"/>
                </a:solidFill>
              </a:rPr>
              <a:t>DIFFUSION RESTREINTE</a:t>
            </a:r>
            <a:endParaRPr lang="fr-FR" sz="650" b="1" dirty="0">
              <a:solidFill>
                <a:schemeClr val="tx1"/>
              </a:solidFill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 bwMode="gray">
          <a:xfrm>
            <a:off x="4670546" y="6524625"/>
            <a:ext cx="540000" cy="14446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550BAC00-01FA-4952-B21A-05CDA3798DF2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 bwMode="gray">
          <a:xfrm>
            <a:off x="2028" y="6669088"/>
            <a:ext cx="501210" cy="188912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 bwMode="gray">
          <a:xfrm>
            <a:off x="2029" y="6669088"/>
            <a:ext cx="501210" cy="188911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3" name="Groupe 22"/>
          <p:cNvGrpSpPr/>
          <p:nvPr userDrawn="1"/>
        </p:nvGrpSpPr>
        <p:grpSpPr bwMode="gray">
          <a:xfrm>
            <a:off x="6128457" y="4267200"/>
            <a:ext cx="3011488" cy="2590800"/>
            <a:chOff x="6128457" y="4252825"/>
            <a:chExt cx="3011488" cy="2590800"/>
          </a:xfrm>
          <a:solidFill>
            <a:schemeClr val="accent1"/>
          </a:solidFill>
        </p:grpSpPr>
        <p:sp>
          <p:nvSpPr>
            <p:cNvPr id="20" name="Freeform 5"/>
            <p:cNvSpPr>
              <a:spLocks/>
            </p:cNvSpPr>
            <p:nvPr userDrawn="1"/>
          </p:nvSpPr>
          <p:spPr bwMode="gray">
            <a:xfrm>
              <a:off x="6128457" y="4252825"/>
              <a:ext cx="3011488" cy="2590800"/>
            </a:xfrm>
            <a:custGeom>
              <a:avLst/>
              <a:gdLst>
                <a:gd name="T0" fmla="*/ 0 w 3151"/>
                <a:gd name="T1" fmla="*/ 2710 h 2710"/>
                <a:gd name="T2" fmla="*/ 0 w 3151"/>
                <a:gd name="T3" fmla="*/ 2710 h 2710"/>
                <a:gd name="T4" fmla="*/ 511 w 3151"/>
                <a:gd name="T5" fmla="*/ 2710 h 2710"/>
                <a:gd name="T6" fmla="*/ 3151 w 3151"/>
                <a:gd name="T7" fmla="*/ 439 h 2710"/>
                <a:gd name="T8" fmla="*/ 3151 w 3151"/>
                <a:gd name="T9" fmla="*/ 0 h 2710"/>
                <a:gd name="T10" fmla="*/ 0 w 3151"/>
                <a:gd name="T11" fmla="*/ 2710 h 2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51" h="2710">
                  <a:moveTo>
                    <a:pt x="0" y="2710"/>
                  </a:moveTo>
                  <a:lnTo>
                    <a:pt x="0" y="2710"/>
                  </a:lnTo>
                  <a:lnTo>
                    <a:pt x="511" y="2710"/>
                  </a:lnTo>
                  <a:lnTo>
                    <a:pt x="3151" y="439"/>
                  </a:lnTo>
                  <a:lnTo>
                    <a:pt x="3151" y="0"/>
                  </a:lnTo>
                  <a:lnTo>
                    <a:pt x="0" y="27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/>
            <p:cNvSpPr>
              <a:spLocks/>
            </p:cNvSpPr>
            <p:nvPr userDrawn="1"/>
          </p:nvSpPr>
          <p:spPr bwMode="gray">
            <a:xfrm>
              <a:off x="6820607" y="5232312"/>
              <a:ext cx="2319338" cy="1611313"/>
            </a:xfrm>
            <a:custGeom>
              <a:avLst/>
              <a:gdLst>
                <a:gd name="T0" fmla="*/ 0 w 2427"/>
                <a:gd name="T1" fmla="*/ 1686 h 1686"/>
                <a:gd name="T2" fmla="*/ 0 w 2427"/>
                <a:gd name="T3" fmla="*/ 1686 h 1686"/>
                <a:gd name="T4" fmla="*/ 510 w 2427"/>
                <a:gd name="T5" fmla="*/ 1686 h 1686"/>
                <a:gd name="T6" fmla="*/ 2427 w 2427"/>
                <a:gd name="T7" fmla="*/ 355 h 1686"/>
                <a:gd name="T8" fmla="*/ 2427 w 2427"/>
                <a:gd name="T9" fmla="*/ 0 h 1686"/>
                <a:gd name="T10" fmla="*/ 0 w 2427"/>
                <a:gd name="T11" fmla="*/ 1686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7" h="1686">
                  <a:moveTo>
                    <a:pt x="0" y="1686"/>
                  </a:moveTo>
                  <a:lnTo>
                    <a:pt x="0" y="1686"/>
                  </a:lnTo>
                  <a:lnTo>
                    <a:pt x="510" y="1686"/>
                  </a:lnTo>
                  <a:lnTo>
                    <a:pt x="2427" y="355"/>
                  </a:lnTo>
                  <a:lnTo>
                    <a:pt x="2427" y="0"/>
                  </a:lnTo>
                  <a:lnTo>
                    <a:pt x="0" y="168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gray">
            <a:xfrm>
              <a:off x="7620707" y="5972087"/>
              <a:ext cx="1519238" cy="871538"/>
            </a:xfrm>
            <a:custGeom>
              <a:avLst/>
              <a:gdLst>
                <a:gd name="T0" fmla="*/ 0 w 1589"/>
                <a:gd name="T1" fmla="*/ 912 h 912"/>
                <a:gd name="T2" fmla="*/ 0 w 1589"/>
                <a:gd name="T3" fmla="*/ 912 h 912"/>
                <a:gd name="T4" fmla="*/ 418 w 1589"/>
                <a:gd name="T5" fmla="*/ 912 h 912"/>
                <a:gd name="T6" fmla="*/ 1589 w 1589"/>
                <a:gd name="T7" fmla="*/ 240 h 912"/>
                <a:gd name="T8" fmla="*/ 1589 w 1589"/>
                <a:gd name="T9" fmla="*/ 0 h 912"/>
                <a:gd name="T10" fmla="*/ 0 w 1589"/>
                <a:gd name="T11" fmla="*/ 91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9" h="912">
                  <a:moveTo>
                    <a:pt x="0" y="912"/>
                  </a:moveTo>
                  <a:lnTo>
                    <a:pt x="0" y="912"/>
                  </a:lnTo>
                  <a:lnTo>
                    <a:pt x="418" y="912"/>
                  </a:lnTo>
                  <a:lnTo>
                    <a:pt x="1589" y="240"/>
                  </a:lnTo>
                  <a:lnTo>
                    <a:pt x="1589" y="0"/>
                  </a:lnTo>
                  <a:lnTo>
                    <a:pt x="0" y="91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503238" y="3331646"/>
            <a:ext cx="8137525" cy="1800000"/>
          </a:xfrm>
        </p:spPr>
        <p:txBody>
          <a:bodyPr/>
          <a:lstStyle>
            <a:lvl1pPr algn="ctr"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pic>
        <p:nvPicPr>
          <p:cNvPr id="17" name="Image 16" descr="Logo_groupe_80x70_rv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32000" y="720000"/>
            <a:ext cx="28829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3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103689" y="3428999"/>
            <a:ext cx="4537074" cy="1800000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50" cap="all" baseline="0"/>
            </a:lvl1pPr>
          </a:lstStyle>
          <a:p>
            <a:pPr lvl="0"/>
            <a:r>
              <a:rPr lang="fr-FR" noProof="0" dirty="0" smtClean="0"/>
              <a:t>Titre du chapitre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3600450" cy="6858000"/>
          </a:xfrm>
          <a:solidFill>
            <a:schemeClr val="tx1"/>
          </a:solidFill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7" name="Organigramme : Décision 16"/>
          <p:cNvSpPr/>
          <p:nvPr userDrawn="1"/>
        </p:nvSpPr>
        <p:spPr bwMode="gray">
          <a:xfrm>
            <a:off x="5940226" y="1664804"/>
            <a:ext cx="864000" cy="864000"/>
          </a:xfrm>
          <a:prstGeom prst="flowChartDecisi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940226" y="1664804"/>
            <a:ext cx="864000" cy="864000"/>
          </a:xfrm>
        </p:spPr>
        <p:txBody>
          <a:bodyPr anchor="ctr" anchorCtr="0"/>
          <a:lstStyle>
            <a:lvl1pPr algn="ctr">
              <a:defRPr sz="1750">
                <a:solidFill>
                  <a:schemeClr val="bg1"/>
                </a:solidFill>
              </a:defRPr>
            </a:lvl1pPr>
          </a:lstStyle>
          <a:p>
            <a:r>
              <a:rPr lang="fr-FR" noProof="0" dirty="0" smtClean="0"/>
              <a:t>00</a:t>
            </a:r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5"/>
          </p:nvPr>
        </p:nvSpPr>
        <p:spPr bwMode="gray">
          <a:xfrm>
            <a:off x="4669147" y="6524625"/>
            <a:ext cx="540000" cy="144464"/>
          </a:xfrm>
        </p:spPr>
        <p:txBody>
          <a:bodyPr/>
          <a:lstStyle/>
          <a:p>
            <a:fld id="{2290A44B-2BB7-4208-865D-2CF39874A8A8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6"/>
          </p:nvPr>
        </p:nvSpPr>
        <p:spPr bwMode="gray">
          <a:xfrm>
            <a:off x="3301195" y="6524625"/>
            <a:ext cx="3600000" cy="144463"/>
          </a:xfrm>
        </p:spPr>
        <p:txBody>
          <a:bodyPr/>
          <a:lstStyle/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couleu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103688" y="3428999"/>
            <a:ext cx="4537075" cy="1800000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50" cap="all" baseline="0"/>
            </a:lvl1pPr>
          </a:lstStyle>
          <a:p>
            <a:pPr lvl="0"/>
            <a:r>
              <a:rPr lang="fr-FR" noProof="0" dirty="0" smtClean="0"/>
              <a:t>Titre du chapitre</a:t>
            </a:r>
          </a:p>
        </p:txBody>
      </p:sp>
      <p:sp>
        <p:nvSpPr>
          <p:cNvPr id="17" name="Organigramme : Décision 16"/>
          <p:cNvSpPr/>
          <p:nvPr userDrawn="1"/>
        </p:nvSpPr>
        <p:spPr bwMode="gray">
          <a:xfrm>
            <a:off x="5940225" y="1664804"/>
            <a:ext cx="864000" cy="864000"/>
          </a:xfrm>
          <a:prstGeom prst="flowChartDecis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940225" y="1664804"/>
            <a:ext cx="864000" cy="864000"/>
          </a:xfrm>
        </p:spPr>
        <p:txBody>
          <a:bodyPr anchor="ctr" anchorCtr="0"/>
          <a:lstStyle>
            <a:lvl1pPr algn="ctr">
              <a:defRPr sz="1750">
                <a:solidFill>
                  <a:schemeClr val="bg1"/>
                </a:solidFill>
              </a:defRPr>
            </a:lvl1pPr>
          </a:lstStyle>
          <a:p>
            <a:r>
              <a:rPr lang="fr-FR" noProof="0" dirty="0" smtClean="0"/>
              <a:t>00</a:t>
            </a:r>
            <a:endParaRPr lang="fr-FR" dirty="0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gray">
          <a:xfrm>
            <a:off x="0" y="0"/>
            <a:ext cx="3600000" cy="6858000"/>
          </a:xfrm>
          <a:custGeom>
            <a:avLst/>
            <a:gdLst>
              <a:gd name="T0" fmla="*/ 0 w 3779"/>
              <a:gd name="T1" fmla="*/ 7199 h 7199"/>
              <a:gd name="T2" fmla="*/ 0 w 3779"/>
              <a:gd name="T3" fmla="*/ 7199 h 7199"/>
              <a:gd name="T4" fmla="*/ 3779 w 3779"/>
              <a:gd name="T5" fmla="*/ 7199 h 7199"/>
              <a:gd name="T6" fmla="*/ 3779 w 3779"/>
              <a:gd name="T7" fmla="*/ 0 h 7199"/>
              <a:gd name="T8" fmla="*/ 0 w 3779"/>
              <a:gd name="T9" fmla="*/ 0 h 7199"/>
              <a:gd name="T10" fmla="*/ 0 w 3779"/>
              <a:gd name="T11" fmla="*/ 7199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79" h="7199">
                <a:moveTo>
                  <a:pt x="0" y="7199"/>
                </a:moveTo>
                <a:lnTo>
                  <a:pt x="0" y="7199"/>
                </a:lnTo>
                <a:lnTo>
                  <a:pt x="3779" y="7199"/>
                </a:lnTo>
                <a:lnTo>
                  <a:pt x="3779" y="0"/>
                </a:lnTo>
                <a:lnTo>
                  <a:pt x="0" y="0"/>
                </a:lnTo>
                <a:lnTo>
                  <a:pt x="0" y="719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1" name="Groupe 20"/>
          <p:cNvGrpSpPr/>
          <p:nvPr userDrawn="1"/>
        </p:nvGrpSpPr>
        <p:grpSpPr bwMode="gray">
          <a:xfrm>
            <a:off x="0" y="0"/>
            <a:ext cx="3600000" cy="6681788"/>
            <a:chOff x="0" y="4763"/>
            <a:chExt cx="3609975" cy="6681788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gray">
            <a:xfrm>
              <a:off x="0" y="4763"/>
              <a:ext cx="2997200" cy="2725738"/>
            </a:xfrm>
            <a:custGeom>
              <a:avLst/>
              <a:gdLst>
                <a:gd name="T0" fmla="*/ 2233 w 3137"/>
                <a:gd name="T1" fmla="*/ 0 h 2858"/>
                <a:gd name="T2" fmla="*/ 2233 w 3137"/>
                <a:gd name="T3" fmla="*/ 0 h 2858"/>
                <a:gd name="T4" fmla="*/ 0 w 3137"/>
                <a:gd name="T5" fmla="*/ 2036 h 2858"/>
                <a:gd name="T6" fmla="*/ 0 w 3137"/>
                <a:gd name="T7" fmla="*/ 2858 h 2858"/>
                <a:gd name="T8" fmla="*/ 3137 w 3137"/>
                <a:gd name="T9" fmla="*/ 0 h 2858"/>
                <a:gd name="T10" fmla="*/ 2233 w 3137"/>
                <a:gd name="T11" fmla="*/ 0 h 2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37" h="2858">
                  <a:moveTo>
                    <a:pt x="2233" y="0"/>
                  </a:moveTo>
                  <a:lnTo>
                    <a:pt x="2233" y="0"/>
                  </a:lnTo>
                  <a:lnTo>
                    <a:pt x="0" y="2036"/>
                  </a:lnTo>
                  <a:lnTo>
                    <a:pt x="0" y="2858"/>
                  </a:lnTo>
                  <a:lnTo>
                    <a:pt x="3137" y="0"/>
                  </a:lnTo>
                  <a:lnTo>
                    <a:pt x="22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gray">
            <a:xfrm>
              <a:off x="0" y="504826"/>
              <a:ext cx="3609975" cy="3275013"/>
            </a:xfrm>
            <a:custGeom>
              <a:avLst/>
              <a:gdLst>
                <a:gd name="T0" fmla="*/ 0 w 3779"/>
                <a:gd name="T1" fmla="*/ 2772 h 3432"/>
                <a:gd name="T2" fmla="*/ 0 w 3779"/>
                <a:gd name="T3" fmla="*/ 2772 h 3432"/>
                <a:gd name="T4" fmla="*/ 0 w 3779"/>
                <a:gd name="T5" fmla="*/ 3432 h 3432"/>
                <a:gd name="T6" fmla="*/ 3779 w 3779"/>
                <a:gd name="T7" fmla="*/ 659 h 3432"/>
                <a:gd name="T8" fmla="*/ 3779 w 3779"/>
                <a:gd name="T9" fmla="*/ 0 h 3432"/>
                <a:gd name="T10" fmla="*/ 0 w 3779"/>
                <a:gd name="T11" fmla="*/ 2772 h 3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9" h="3432">
                  <a:moveTo>
                    <a:pt x="0" y="2772"/>
                  </a:moveTo>
                  <a:lnTo>
                    <a:pt x="0" y="2772"/>
                  </a:lnTo>
                  <a:lnTo>
                    <a:pt x="0" y="3432"/>
                  </a:lnTo>
                  <a:lnTo>
                    <a:pt x="3779" y="659"/>
                  </a:lnTo>
                  <a:lnTo>
                    <a:pt x="3779" y="0"/>
                  </a:lnTo>
                  <a:lnTo>
                    <a:pt x="0" y="277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gray">
            <a:xfrm>
              <a:off x="0" y="1989138"/>
              <a:ext cx="3609975" cy="2590800"/>
            </a:xfrm>
            <a:custGeom>
              <a:avLst/>
              <a:gdLst>
                <a:gd name="T0" fmla="*/ 0 w 3779"/>
                <a:gd name="T1" fmla="*/ 2189 h 2716"/>
                <a:gd name="T2" fmla="*/ 0 w 3779"/>
                <a:gd name="T3" fmla="*/ 2189 h 2716"/>
                <a:gd name="T4" fmla="*/ 0 w 3779"/>
                <a:gd name="T5" fmla="*/ 2716 h 2716"/>
                <a:gd name="T6" fmla="*/ 3779 w 3779"/>
                <a:gd name="T7" fmla="*/ 527 h 2716"/>
                <a:gd name="T8" fmla="*/ 3779 w 3779"/>
                <a:gd name="T9" fmla="*/ 0 h 2716"/>
                <a:gd name="T10" fmla="*/ 0 w 3779"/>
                <a:gd name="T11" fmla="*/ 2189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9" h="2716">
                  <a:moveTo>
                    <a:pt x="0" y="2189"/>
                  </a:moveTo>
                  <a:lnTo>
                    <a:pt x="0" y="2189"/>
                  </a:lnTo>
                  <a:lnTo>
                    <a:pt x="0" y="2716"/>
                  </a:lnTo>
                  <a:lnTo>
                    <a:pt x="3779" y="527"/>
                  </a:lnTo>
                  <a:lnTo>
                    <a:pt x="3779" y="0"/>
                  </a:lnTo>
                  <a:lnTo>
                    <a:pt x="0" y="218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gray">
            <a:xfrm>
              <a:off x="0" y="3278188"/>
              <a:ext cx="3609975" cy="2022475"/>
            </a:xfrm>
            <a:custGeom>
              <a:avLst/>
              <a:gdLst>
                <a:gd name="T0" fmla="*/ 0 w 3779"/>
                <a:gd name="T1" fmla="*/ 1704 h 2121"/>
                <a:gd name="T2" fmla="*/ 0 w 3779"/>
                <a:gd name="T3" fmla="*/ 1704 h 2121"/>
                <a:gd name="T4" fmla="*/ 0 w 3779"/>
                <a:gd name="T5" fmla="*/ 2121 h 2121"/>
                <a:gd name="T6" fmla="*/ 3779 w 3779"/>
                <a:gd name="T7" fmla="*/ 417 h 2121"/>
                <a:gd name="T8" fmla="*/ 3779 w 3779"/>
                <a:gd name="T9" fmla="*/ 0 h 2121"/>
                <a:gd name="T10" fmla="*/ 0 w 3779"/>
                <a:gd name="T11" fmla="*/ 1704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9" h="2121">
                  <a:moveTo>
                    <a:pt x="0" y="1704"/>
                  </a:moveTo>
                  <a:lnTo>
                    <a:pt x="0" y="1704"/>
                  </a:lnTo>
                  <a:lnTo>
                    <a:pt x="0" y="2121"/>
                  </a:lnTo>
                  <a:lnTo>
                    <a:pt x="3779" y="417"/>
                  </a:lnTo>
                  <a:lnTo>
                    <a:pt x="3779" y="0"/>
                  </a:lnTo>
                  <a:lnTo>
                    <a:pt x="0" y="170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gray">
            <a:xfrm>
              <a:off x="0" y="4479926"/>
              <a:ext cx="3609975" cy="1570038"/>
            </a:xfrm>
            <a:custGeom>
              <a:avLst/>
              <a:gdLst>
                <a:gd name="T0" fmla="*/ 0 w 3779"/>
                <a:gd name="T1" fmla="*/ 1246 h 1646"/>
                <a:gd name="T2" fmla="*/ 0 w 3779"/>
                <a:gd name="T3" fmla="*/ 1246 h 1646"/>
                <a:gd name="T4" fmla="*/ 0 w 3779"/>
                <a:gd name="T5" fmla="*/ 1646 h 1646"/>
                <a:gd name="T6" fmla="*/ 3779 w 3779"/>
                <a:gd name="T7" fmla="*/ 400 h 1646"/>
                <a:gd name="T8" fmla="*/ 3779 w 3779"/>
                <a:gd name="T9" fmla="*/ 0 h 1646"/>
                <a:gd name="T10" fmla="*/ 0 w 3779"/>
                <a:gd name="T11" fmla="*/ 1246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9" h="1646">
                  <a:moveTo>
                    <a:pt x="0" y="1246"/>
                  </a:moveTo>
                  <a:lnTo>
                    <a:pt x="0" y="1246"/>
                  </a:lnTo>
                  <a:lnTo>
                    <a:pt x="0" y="1646"/>
                  </a:lnTo>
                  <a:lnTo>
                    <a:pt x="3779" y="400"/>
                  </a:lnTo>
                  <a:lnTo>
                    <a:pt x="3779" y="0"/>
                  </a:lnTo>
                  <a:lnTo>
                    <a:pt x="0" y="124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gray">
            <a:xfrm>
              <a:off x="0" y="5662613"/>
              <a:ext cx="3609975" cy="1023938"/>
            </a:xfrm>
            <a:custGeom>
              <a:avLst/>
              <a:gdLst>
                <a:gd name="T0" fmla="*/ 0 w 3779"/>
                <a:gd name="T1" fmla="*/ 815 h 1074"/>
                <a:gd name="T2" fmla="*/ 0 w 3779"/>
                <a:gd name="T3" fmla="*/ 815 h 1074"/>
                <a:gd name="T4" fmla="*/ 0 w 3779"/>
                <a:gd name="T5" fmla="*/ 1074 h 1074"/>
                <a:gd name="T6" fmla="*/ 3779 w 3779"/>
                <a:gd name="T7" fmla="*/ 259 h 1074"/>
                <a:gd name="T8" fmla="*/ 3779 w 3779"/>
                <a:gd name="T9" fmla="*/ 0 h 1074"/>
                <a:gd name="T10" fmla="*/ 0 w 3779"/>
                <a:gd name="T11" fmla="*/ 815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9" h="1074">
                  <a:moveTo>
                    <a:pt x="0" y="815"/>
                  </a:moveTo>
                  <a:lnTo>
                    <a:pt x="0" y="815"/>
                  </a:lnTo>
                  <a:lnTo>
                    <a:pt x="0" y="1074"/>
                  </a:lnTo>
                  <a:lnTo>
                    <a:pt x="3779" y="259"/>
                  </a:lnTo>
                  <a:lnTo>
                    <a:pt x="3779" y="0"/>
                  </a:lnTo>
                  <a:lnTo>
                    <a:pt x="0" y="8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18"/>
          <p:cNvSpPr>
            <a:spLocks noGrp="1"/>
          </p:cNvSpPr>
          <p:nvPr userDrawn="1">
            <p:ph type="dt" sz="half" idx="15"/>
          </p:nvPr>
        </p:nvSpPr>
        <p:spPr bwMode="gray">
          <a:xfrm>
            <a:off x="4669147" y="6524625"/>
            <a:ext cx="540000" cy="144464"/>
          </a:xfrm>
        </p:spPr>
        <p:txBody>
          <a:bodyPr/>
          <a:lstStyle/>
          <a:p>
            <a:fld id="{D09541FD-5B6B-4BF6-8C89-AE8A3BC611FB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25" name="Espace réservé du pied de page 19"/>
          <p:cNvSpPr>
            <a:spLocks noGrp="1"/>
          </p:cNvSpPr>
          <p:nvPr userDrawn="1">
            <p:ph type="ftr" sz="quarter" idx="16"/>
          </p:nvPr>
        </p:nvSpPr>
        <p:spPr bwMode="gray">
          <a:xfrm>
            <a:off x="3301195" y="6524625"/>
            <a:ext cx="3600000" cy="144463"/>
          </a:xfrm>
        </p:spPr>
        <p:txBody>
          <a:bodyPr/>
          <a:lstStyle/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26" name="Espace réservé du numéro de diapositive 20"/>
          <p:cNvSpPr>
            <a:spLocks noGrp="1"/>
          </p:cNvSpPr>
          <p:nvPr userDrawn="1">
            <p:ph type="sldNum" sz="quarter" idx="17"/>
          </p:nvPr>
        </p:nvSpPr>
        <p:spPr bwMode="gray">
          <a:xfrm>
            <a:off x="8028384" y="6524625"/>
            <a:ext cx="612379" cy="144464"/>
          </a:xfrm>
        </p:spPr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617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couleu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103688" y="3428999"/>
            <a:ext cx="4537075" cy="1800000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50" cap="all" baseline="0"/>
            </a:lvl1pPr>
          </a:lstStyle>
          <a:p>
            <a:pPr lvl="0"/>
            <a:r>
              <a:rPr lang="fr-FR" noProof="0" dirty="0" smtClean="0"/>
              <a:t>Titre du chapitre</a:t>
            </a:r>
          </a:p>
        </p:txBody>
      </p:sp>
      <p:sp>
        <p:nvSpPr>
          <p:cNvPr id="17" name="Organigramme : Décision 16"/>
          <p:cNvSpPr/>
          <p:nvPr userDrawn="1"/>
        </p:nvSpPr>
        <p:spPr bwMode="gray">
          <a:xfrm>
            <a:off x="5940225" y="1664804"/>
            <a:ext cx="864000" cy="864000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940225" y="1664804"/>
            <a:ext cx="864000" cy="864000"/>
          </a:xfrm>
        </p:spPr>
        <p:txBody>
          <a:bodyPr anchor="ctr" anchorCtr="0"/>
          <a:lstStyle>
            <a:lvl1pPr algn="ctr">
              <a:defRPr sz="1750">
                <a:solidFill>
                  <a:schemeClr val="bg1"/>
                </a:solidFill>
              </a:defRPr>
            </a:lvl1pPr>
          </a:lstStyle>
          <a:p>
            <a:r>
              <a:rPr lang="fr-FR" noProof="0" dirty="0" smtClean="0"/>
              <a:t>00</a:t>
            </a:r>
            <a:endParaRPr lang="fr-FR" dirty="0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gray">
          <a:xfrm>
            <a:off x="0" y="0"/>
            <a:ext cx="3600000" cy="6858000"/>
          </a:xfrm>
          <a:custGeom>
            <a:avLst/>
            <a:gdLst>
              <a:gd name="T0" fmla="*/ 0 w 3779"/>
              <a:gd name="T1" fmla="*/ 7199 h 7199"/>
              <a:gd name="T2" fmla="*/ 0 w 3779"/>
              <a:gd name="T3" fmla="*/ 7199 h 7199"/>
              <a:gd name="T4" fmla="*/ 3779 w 3779"/>
              <a:gd name="T5" fmla="*/ 7199 h 7199"/>
              <a:gd name="T6" fmla="*/ 3779 w 3779"/>
              <a:gd name="T7" fmla="*/ 0 h 7199"/>
              <a:gd name="T8" fmla="*/ 0 w 3779"/>
              <a:gd name="T9" fmla="*/ 0 h 7199"/>
              <a:gd name="T10" fmla="*/ 0 w 3779"/>
              <a:gd name="T11" fmla="*/ 7199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79" h="7199">
                <a:moveTo>
                  <a:pt x="0" y="7199"/>
                </a:moveTo>
                <a:lnTo>
                  <a:pt x="0" y="7199"/>
                </a:lnTo>
                <a:lnTo>
                  <a:pt x="3779" y="7199"/>
                </a:lnTo>
                <a:lnTo>
                  <a:pt x="3779" y="0"/>
                </a:lnTo>
                <a:lnTo>
                  <a:pt x="0" y="0"/>
                </a:lnTo>
                <a:lnTo>
                  <a:pt x="0" y="719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1" name="Groupe 20"/>
          <p:cNvGrpSpPr/>
          <p:nvPr userDrawn="1"/>
        </p:nvGrpSpPr>
        <p:grpSpPr bwMode="gray">
          <a:xfrm>
            <a:off x="0" y="0"/>
            <a:ext cx="3600000" cy="6681788"/>
            <a:chOff x="0" y="4763"/>
            <a:chExt cx="3609975" cy="6681788"/>
          </a:xfrm>
          <a:solidFill>
            <a:schemeClr val="accent3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gray">
            <a:xfrm>
              <a:off x="0" y="4763"/>
              <a:ext cx="2997200" cy="2725738"/>
            </a:xfrm>
            <a:custGeom>
              <a:avLst/>
              <a:gdLst>
                <a:gd name="T0" fmla="*/ 2233 w 3137"/>
                <a:gd name="T1" fmla="*/ 0 h 2858"/>
                <a:gd name="T2" fmla="*/ 2233 w 3137"/>
                <a:gd name="T3" fmla="*/ 0 h 2858"/>
                <a:gd name="T4" fmla="*/ 0 w 3137"/>
                <a:gd name="T5" fmla="*/ 2036 h 2858"/>
                <a:gd name="T6" fmla="*/ 0 w 3137"/>
                <a:gd name="T7" fmla="*/ 2858 h 2858"/>
                <a:gd name="T8" fmla="*/ 3137 w 3137"/>
                <a:gd name="T9" fmla="*/ 0 h 2858"/>
                <a:gd name="T10" fmla="*/ 2233 w 3137"/>
                <a:gd name="T11" fmla="*/ 0 h 2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37" h="2858">
                  <a:moveTo>
                    <a:pt x="2233" y="0"/>
                  </a:moveTo>
                  <a:lnTo>
                    <a:pt x="2233" y="0"/>
                  </a:lnTo>
                  <a:lnTo>
                    <a:pt x="0" y="2036"/>
                  </a:lnTo>
                  <a:lnTo>
                    <a:pt x="0" y="2858"/>
                  </a:lnTo>
                  <a:lnTo>
                    <a:pt x="3137" y="0"/>
                  </a:lnTo>
                  <a:lnTo>
                    <a:pt x="22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gray">
            <a:xfrm>
              <a:off x="0" y="504826"/>
              <a:ext cx="3609975" cy="3275013"/>
            </a:xfrm>
            <a:custGeom>
              <a:avLst/>
              <a:gdLst>
                <a:gd name="T0" fmla="*/ 0 w 3779"/>
                <a:gd name="T1" fmla="*/ 2772 h 3432"/>
                <a:gd name="T2" fmla="*/ 0 w 3779"/>
                <a:gd name="T3" fmla="*/ 2772 h 3432"/>
                <a:gd name="T4" fmla="*/ 0 w 3779"/>
                <a:gd name="T5" fmla="*/ 3432 h 3432"/>
                <a:gd name="T6" fmla="*/ 3779 w 3779"/>
                <a:gd name="T7" fmla="*/ 659 h 3432"/>
                <a:gd name="T8" fmla="*/ 3779 w 3779"/>
                <a:gd name="T9" fmla="*/ 0 h 3432"/>
                <a:gd name="T10" fmla="*/ 0 w 3779"/>
                <a:gd name="T11" fmla="*/ 2772 h 3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9" h="3432">
                  <a:moveTo>
                    <a:pt x="0" y="2772"/>
                  </a:moveTo>
                  <a:lnTo>
                    <a:pt x="0" y="2772"/>
                  </a:lnTo>
                  <a:lnTo>
                    <a:pt x="0" y="3432"/>
                  </a:lnTo>
                  <a:lnTo>
                    <a:pt x="3779" y="659"/>
                  </a:lnTo>
                  <a:lnTo>
                    <a:pt x="3779" y="0"/>
                  </a:lnTo>
                  <a:lnTo>
                    <a:pt x="0" y="277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gray">
            <a:xfrm>
              <a:off x="0" y="1989138"/>
              <a:ext cx="3609975" cy="2590800"/>
            </a:xfrm>
            <a:custGeom>
              <a:avLst/>
              <a:gdLst>
                <a:gd name="T0" fmla="*/ 0 w 3779"/>
                <a:gd name="T1" fmla="*/ 2189 h 2716"/>
                <a:gd name="T2" fmla="*/ 0 w 3779"/>
                <a:gd name="T3" fmla="*/ 2189 h 2716"/>
                <a:gd name="T4" fmla="*/ 0 w 3779"/>
                <a:gd name="T5" fmla="*/ 2716 h 2716"/>
                <a:gd name="T6" fmla="*/ 3779 w 3779"/>
                <a:gd name="T7" fmla="*/ 527 h 2716"/>
                <a:gd name="T8" fmla="*/ 3779 w 3779"/>
                <a:gd name="T9" fmla="*/ 0 h 2716"/>
                <a:gd name="T10" fmla="*/ 0 w 3779"/>
                <a:gd name="T11" fmla="*/ 2189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9" h="2716">
                  <a:moveTo>
                    <a:pt x="0" y="2189"/>
                  </a:moveTo>
                  <a:lnTo>
                    <a:pt x="0" y="2189"/>
                  </a:lnTo>
                  <a:lnTo>
                    <a:pt x="0" y="2716"/>
                  </a:lnTo>
                  <a:lnTo>
                    <a:pt x="3779" y="527"/>
                  </a:lnTo>
                  <a:lnTo>
                    <a:pt x="3779" y="0"/>
                  </a:lnTo>
                  <a:lnTo>
                    <a:pt x="0" y="218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gray">
            <a:xfrm>
              <a:off x="0" y="3278188"/>
              <a:ext cx="3609975" cy="2022475"/>
            </a:xfrm>
            <a:custGeom>
              <a:avLst/>
              <a:gdLst>
                <a:gd name="T0" fmla="*/ 0 w 3779"/>
                <a:gd name="T1" fmla="*/ 1704 h 2121"/>
                <a:gd name="T2" fmla="*/ 0 w 3779"/>
                <a:gd name="T3" fmla="*/ 1704 h 2121"/>
                <a:gd name="T4" fmla="*/ 0 w 3779"/>
                <a:gd name="T5" fmla="*/ 2121 h 2121"/>
                <a:gd name="T6" fmla="*/ 3779 w 3779"/>
                <a:gd name="T7" fmla="*/ 417 h 2121"/>
                <a:gd name="T8" fmla="*/ 3779 w 3779"/>
                <a:gd name="T9" fmla="*/ 0 h 2121"/>
                <a:gd name="T10" fmla="*/ 0 w 3779"/>
                <a:gd name="T11" fmla="*/ 1704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9" h="2121">
                  <a:moveTo>
                    <a:pt x="0" y="1704"/>
                  </a:moveTo>
                  <a:lnTo>
                    <a:pt x="0" y="1704"/>
                  </a:lnTo>
                  <a:lnTo>
                    <a:pt x="0" y="2121"/>
                  </a:lnTo>
                  <a:lnTo>
                    <a:pt x="3779" y="417"/>
                  </a:lnTo>
                  <a:lnTo>
                    <a:pt x="3779" y="0"/>
                  </a:lnTo>
                  <a:lnTo>
                    <a:pt x="0" y="170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gray">
            <a:xfrm>
              <a:off x="0" y="4479926"/>
              <a:ext cx="3609975" cy="1570038"/>
            </a:xfrm>
            <a:custGeom>
              <a:avLst/>
              <a:gdLst>
                <a:gd name="T0" fmla="*/ 0 w 3779"/>
                <a:gd name="T1" fmla="*/ 1246 h 1646"/>
                <a:gd name="T2" fmla="*/ 0 w 3779"/>
                <a:gd name="T3" fmla="*/ 1246 h 1646"/>
                <a:gd name="T4" fmla="*/ 0 w 3779"/>
                <a:gd name="T5" fmla="*/ 1646 h 1646"/>
                <a:gd name="T6" fmla="*/ 3779 w 3779"/>
                <a:gd name="T7" fmla="*/ 400 h 1646"/>
                <a:gd name="T8" fmla="*/ 3779 w 3779"/>
                <a:gd name="T9" fmla="*/ 0 h 1646"/>
                <a:gd name="T10" fmla="*/ 0 w 3779"/>
                <a:gd name="T11" fmla="*/ 1246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9" h="1646">
                  <a:moveTo>
                    <a:pt x="0" y="1246"/>
                  </a:moveTo>
                  <a:lnTo>
                    <a:pt x="0" y="1246"/>
                  </a:lnTo>
                  <a:lnTo>
                    <a:pt x="0" y="1646"/>
                  </a:lnTo>
                  <a:lnTo>
                    <a:pt x="3779" y="400"/>
                  </a:lnTo>
                  <a:lnTo>
                    <a:pt x="3779" y="0"/>
                  </a:lnTo>
                  <a:lnTo>
                    <a:pt x="0" y="124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gray">
            <a:xfrm>
              <a:off x="0" y="5662613"/>
              <a:ext cx="3609975" cy="1023938"/>
            </a:xfrm>
            <a:custGeom>
              <a:avLst/>
              <a:gdLst>
                <a:gd name="T0" fmla="*/ 0 w 3779"/>
                <a:gd name="T1" fmla="*/ 815 h 1074"/>
                <a:gd name="T2" fmla="*/ 0 w 3779"/>
                <a:gd name="T3" fmla="*/ 815 h 1074"/>
                <a:gd name="T4" fmla="*/ 0 w 3779"/>
                <a:gd name="T5" fmla="*/ 1074 h 1074"/>
                <a:gd name="T6" fmla="*/ 3779 w 3779"/>
                <a:gd name="T7" fmla="*/ 259 h 1074"/>
                <a:gd name="T8" fmla="*/ 3779 w 3779"/>
                <a:gd name="T9" fmla="*/ 0 h 1074"/>
                <a:gd name="T10" fmla="*/ 0 w 3779"/>
                <a:gd name="T11" fmla="*/ 815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9" h="1074">
                  <a:moveTo>
                    <a:pt x="0" y="815"/>
                  </a:moveTo>
                  <a:lnTo>
                    <a:pt x="0" y="815"/>
                  </a:lnTo>
                  <a:lnTo>
                    <a:pt x="0" y="1074"/>
                  </a:lnTo>
                  <a:lnTo>
                    <a:pt x="3779" y="259"/>
                  </a:lnTo>
                  <a:lnTo>
                    <a:pt x="3779" y="0"/>
                  </a:lnTo>
                  <a:lnTo>
                    <a:pt x="0" y="8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3" name="Espace réservé de la date 18"/>
          <p:cNvSpPr>
            <a:spLocks noGrp="1"/>
          </p:cNvSpPr>
          <p:nvPr userDrawn="1">
            <p:ph type="dt" sz="half" idx="15"/>
          </p:nvPr>
        </p:nvSpPr>
        <p:spPr bwMode="gray">
          <a:xfrm>
            <a:off x="4669147" y="6524625"/>
            <a:ext cx="540000" cy="144464"/>
          </a:xfrm>
        </p:spPr>
        <p:txBody>
          <a:bodyPr/>
          <a:lstStyle/>
          <a:p>
            <a:fld id="{92A83952-1623-4E48-837C-2FD05EAB1428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24" name="Espace réservé du pied de page 19"/>
          <p:cNvSpPr>
            <a:spLocks noGrp="1"/>
          </p:cNvSpPr>
          <p:nvPr userDrawn="1">
            <p:ph type="ftr" sz="quarter" idx="16"/>
          </p:nvPr>
        </p:nvSpPr>
        <p:spPr bwMode="gray">
          <a:xfrm>
            <a:off x="3301195" y="6524625"/>
            <a:ext cx="3600000" cy="144463"/>
          </a:xfrm>
        </p:spPr>
        <p:txBody>
          <a:bodyPr/>
          <a:lstStyle/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25" name="Espace réservé du numéro de diapositive 20"/>
          <p:cNvSpPr>
            <a:spLocks noGrp="1"/>
          </p:cNvSpPr>
          <p:nvPr userDrawn="1">
            <p:ph type="sldNum" sz="quarter" idx="17"/>
          </p:nvPr>
        </p:nvSpPr>
        <p:spPr bwMode="gray">
          <a:xfrm>
            <a:off x="8028384" y="6524625"/>
            <a:ext cx="612379" cy="144464"/>
          </a:xfrm>
        </p:spPr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254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couleu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103688" y="3428999"/>
            <a:ext cx="4537075" cy="1800000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50" cap="all" baseline="0"/>
            </a:lvl1pPr>
          </a:lstStyle>
          <a:p>
            <a:pPr lvl="0"/>
            <a:r>
              <a:rPr lang="fr-FR" noProof="0" dirty="0" smtClean="0"/>
              <a:t>Titre du chapitre</a:t>
            </a:r>
          </a:p>
        </p:txBody>
      </p:sp>
      <p:sp>
        <p:nvSpPr>
          <p:cNvPr id="17" name="Organigramme : Décision 16"/>
          <p:cNvSpPr/>
          <p:nvPr userDrawn="1"/>
        </p:nvSpPr>
        <p:spPr bwMode="gray">
          <a:xfrm>
            <a:off x="5940225" y="1664804"/>
            <a:ext cx="864000" cy="864000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940225" y="1664804"/>
            <a:ext cx="864000" cy="864000"/>
          </a:xfrm>
        </p:spPr>
        <p:txBody>
          <a:bodyPr anchor="ctr" anchorCtr="0"/>
          <a:lstStyle>
            <a:lvl1pPr algn="ctr">
              <a:defRPr sz="1750">
                <a:solidFill>
                  <a:schemeClr val="bg1"/>
                </a:solidFill>
              </a:defRPr>
            </a:lvl1pPr>
          </a:lstStyle>
          <a:p>
            <a:r>
              <a:rPr lang="fr-FR" noProof="0" dirty="0" smtClean="0"/>
              <a:t>00</a:t>
            </a:r>
            <a:endParaRPr lang="fr-FR" dirty="0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gray">
          <a:xfrm>
            <a:off x="0" y="0"/>
            <a:ext cx="3600000" cy="6858000"/>
          </a:xfrm>
          <a:custGeom>
            <a:avLst/>
            <a:gdLst>
              <a:gd name="T0" fmla="*/ 0 w 3779"/>
              <a:gd name="T1" fmla="*/ 7199 h 7199"/>
              <a:gd name="T2" fmla="*/ 0 w 3779"/>
              <a:gd name="T3" fmla="*/ 7199 h 7199"/>
              <a:gd name="T4" fmla="*/ 3779 w 3779"/>
              <a:gd name="T5" fmla="*/ 7199 h 7199"/>
              <a:gd name="T6" fmla="*/ 3779 w 3779"/>
              <a:gd name="T7" fmla="*/ 0 h 7199"/>
              <a:gd name="T8" fmla="*/ 0 w 3779"/>
              <a:gd name="T9" fmla="*/ 0 h 7199"/>
              <a:gd name="T10" fmla="*/ 0 w 3779"/>
              <a:gd name="T11" fmla="*/ 7199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79" h="7199">
                <a:moveTo>
                  <a:pt x="0" y="7199"/>
                </a:moveTo>
                <a:lnTo>
                  <a:pt x="0" y="7199"/>
                </a:lnTo>
                <a:lnTo>
                  <a:pt x="3779" y="7199"/>
                </a:lnTo>
                <a:lnTo>
                  <a:pt x="3779" y="0"/>
                </a:lnTo>
                <a:lnTo>
                  <a:pt x="0" y="0"/>
                </a:lnTo>
                <a:lnTo>
                  <a:pt x="0" y="719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1" name="Groupe 20"/>
          <p:cNvGrpSpPr/>
          <p:nvPr userDrawn="1"/>
        </p:nvGrpSpPr>
        <p:grpSpPr bwMode="gray">
          <a:xfrm>
            <a:off x="0" y="0"/>
            <a:ext cx="3600000" cy="6681788"/>
            <a:chOff x="0" y="4763"/>
            <a:chExt cx="3609975" cy="6681788"/>
          </a:xfrm>
          <a:solidFill>
            <a:schemeClr val="accent2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gray">
            <a:xfrm>
              <a:off x="0" y="4763"/>
              <a:ext cx="2997200" cy="2725738"/>
            </a:xfrm>
            <a:custGeom>
              <a:avLst/>
              <a:gdLst>
                <a:gd name="T0" fmla="*/ 2233 w 3137"/>
                <a:gd name="T1" fmla="*/ 0 h 2858"/>
                <a:gd name="T2" fmla="*/ 2233 w 3137"/>
                <a:gd name="T3" fmla="*/ 0 h 2858"/>
                <a:gd name="T4" fmla="*/ 0 w 3137"/>
                <a:gd name="T5" fmla="*/ 2036 h 2858"/>
                <a:gd name="T6" fmla="*/ 0 w 3137"/>
                <a:gd name="T7" fmla="*/ 2858 h 2858"/>
                <a:gd name="T8" fmla="*/ 3137 w 3137"/>
                <a:gd name="T9" fmla="*/ 0 h 2858"/>
                <a:gd name="T10" fmla="*/ 2233 w 3137"/>
                <a:gd name="T11" fmla="*/ 0 h 2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37" h="2858">
                  <a:moveTo>
                    <a:pt x="2233" y="0"/>
                  </a:moveTo>
                  <a:lnTo>
                    <a:pt x="2233" y="0"/>
                  </a:lnTo>
                  <a:lnTo>
                    <a:pt x="0" y="2036"/>
                  </a:lnTo>
                  <a:lnTo>
                    <a:pt x="0" y="2858"/>
                  </a:lnTo>
                  <a:lnTo>
                    <a:pt x="3137" y="0"/>
                  </a:lnTo>
                  <a:lnTo>
                    <a:pt x="22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gray">
            <a:xfrm>
              <a:off x="0" y="504826"/>
              <a:ext cx="3609975" cy="3275013"/>
            </a:xfrm>
            <a:custGeom>
              <a:avLst/>
              <a:gdLst>
                <a:gd name="T0" fmla="*/ 0 w 3779"/>
                <a:gd name="T1" fmla="*/ 2772 h 3432"/>
                <a:gd name="T2" fmla="*/ 0 w 3779"/>
                <a:gd name="T3" fmla="*/ 2772 h 3432"/>
                <a:gd name="T4" fmla="*/ 0 w 3779"/>
                <a:gd name="T5" fmla="*/ 3432 h 3432"/>
                <a:gd name="T6" fmla="*/ 3779 w 3779"/>
                <a:gd name="T7" fmla="*/ 659 h 3432"/>
                <a:gd name="T8" fmla="*/ 3779 w 3779"/>
                <a:gd name="T9" fmla="*/ 0 h 3432"/>
                <a:gd name="T10" fmla="*/ 0 w 3779"/>
                <a:gd name="T11" fmla="*/ 2772 h 3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9" h="3432">
                  <a:moveTo>
                    <a:pt x="0" y="2772"/>
                  </a:moveTo>
                  <a:lnTo>
                    <a:pt x="0" y="2772"/>
                  </a:lnTo>
                  <a:lnTo>
                    <a:pt x="0" y="3432"/>
                  </a:lnTo>
                  <a:lnTo>
                    <a:pt x="3779" y="659"/>
                  </a:lnTo>
                  <a:lnTo>
                    <a:pt x="3779" y="0"/>
                  </a:lnTo>
                  <a:lnTo>
                    <a:pt x="0" y="277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gray">
            <a:xfrm>
              <a:off x="0" y="1989138"/>
              <a:ext cx="3609975" cy="2590800"/>
            </a:xfrm>
            <a:custGeom>
              <a:avLst/>
              <a:gdLst>
                <a:gd name="T0" fmla="*/ 0 w 3779"/>
                <a:gd name="T1" fmla="*/ 2189 h 2716"/>
                <a:gd name="T2" fmla="*/ 0 w 3779"/>
                <a:gd name="T3" fmla="*/ 2189 h 2716"/>
                <a:gd name="T4" fmla="*/ 0 w 3779"/>
                <a:gd name="T5" fmla="*/ 2716 h 2716"/>
                <a:gd name="T6" fmla="*/ 3779 w 3779"/>
                <a:gd name="T7" fmla="*/ 527 h 2716"/>
                <a:gd name="T8" fmla="*/ 3779 w 3779"/>
                <a:gd name="T9" fmla="*/ 0 h 2716"/>
                <a:gd name="T10" fmla="*/ 0 w 3779"/>
                <a:gd name="T11" fmla="*/ 2189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9" h="2716">
                  <a:moveTo>
                    <a:pt x="0" y="2189"/>
                  </a:moveTo>
                  <a:lnTo>
                    <a:pt x="0" y="2189"/>
                  </a:lnTo>
                  <a:lnTo>
                    <a:pt x="0" y="2716"/>
                  </a:lnTo>
                  <a:lnTo>
                    <a:pt x="3779" y="527"/>
                  </a:lnTo>
                  <a:lnTo>
                    <a:pt x="3779" y="0"/>
                  </a:lnTo>
                  <a:lnTo>
                    <a:pt x="0" y="218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gray">
            <a:xfrm>
              <a:off x="0" y="3278188"/>
              <a:ext cx="3609975" cy="2022475"/>
            </a:xfrm>
            <a:custGeom>
              <a:avLst/>
              <a:gdLst>
                <a:gd name="T0" fmla="*/ 0 w 3779"/>
                <a:gd name="T1" fmla="*/ 1704 h 2121"/>
                <a:gd name="T2" fmla="*/ 0 w 3779"/>
                <a:gd name="T3" fmla="*/ 1704 h 2121"/>
                <a:gd name="T4" fmla="*/ 0 w 3779"/>
                <a:gd name="T5" fmla="*/ 2121 h 2121"/>
                <a:gd name="T6" fmla="*/ 3779 w 3779"/>
                <a:gd name="T7" fmla="*/ 417 h 2121"/>
                <a:gd name="T8" fmla="*/ 3779 w 3779"/>
                <a:gd name="T9" fmla="*/ 0 h 2121"/>
                <a:gd name="T10" fmla="*/ 0 w 3779"/>
                <a:gd name="T11" fmla="*/ 1704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9" h="2121">
                  <a:moveTo>
                    <a:pt x="0" y="1704"/>
                  </a:moveTo>
                  <a:lnTo>
                    <a:pt x="0" y="1704"/>
                  </a:lnTo>
                  <a:lnTo>
                    <a:pt x="0" y="2121"/>
                  </a:lnTo>
                  <a:lnTo>
                    <a:pt x="3779" y="417"/>
                  </a:lnTo>
                  <a:lnTo>
                    <a:pt x="3779" y="0"/>
                  </a:lnTo>
                  <a:lnTo>
                    <a:pt x="0" y="170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gray">
            <a:xfrm>
              <a:off x="0" y="4479926"/>
              <a:ext cx="3609975" cy="1570038"/>
            </a:xfrm>
            <a:custGeom>
              <a:avLst/>
              <a:gdLst>
                <a:gd name="T0" fmla="*/ 0 w 3779"/>
                <a:gd name="T1" fmla="*/ 1246 h 1646"/>
                <a:gd name="T2" fmla="*/ 0 w 3779"/>
                <a:gd name="T3" fmla="*/ 1246 h 1646"/>
                <a:gd name="T4" fmla="*/ 0 w 3779"/>
                <a:gd name="T5" fmla="*/ 1646 h 1646"/>
                <a:gd name="T6" fmla="*/ 3779 w 3779"/>
                <a:gd name="T7" fmla="*/ 400 h 1646"/>
                <a:gd name="T8" fmla="*/ 3779 w 3779"/>
                <a:gd name="T9" fmla="*/ 0 h 1646"/>
                <a:gd name="T10" fmla="*/ 0 w 3779"/>
                <a:gd name="T11" fmla="*/ 1246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9" h="1646">
                  <a:moveTo>
                    <a:pt x="0" y="1246"/>
                  </a:moveTo>
                  <a:lnTo>
                    <a:pt x="0" y="1246"/>
                  </a:lnTo>
                  <a:lnTo>
                    <a:pt x="0" y="1646"/>
                  </a:lnTo>
                  <a:lnTo>
                    <a:pt x="3779" y="400"/>
                  </a:lnTo>
                  <a:lnTo>
                    <a:pt x="3779" y="0"/>
                  </a:lnTo>
                  <a:lnTo>
                    <a:pt x="0" y="124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gray">
            <a:xfrm>
              <a:off x="0" y="5662613"/>
              <a:ext cx="3609975" cy="1023938"/>
            </a:xfrm>
            <a:custGeom>
              <a:avLst/>
              <a:gdLst>
                <a:gd name="T0" fmla="*/ 0 w 3779"/>
                <a:gd name="T1" fmla="*/ 815 h 1074"/>
                <a:gd name="T2" fmla="*/ 0 w 3779"/>
                <a:gd name="T3" fmla="*/ 815 h 1074"/>
                <a:gd name="T4" fmla="*/ 0 w 3779"/>
                <a:gd name="T5" fmla="*/ 1074 h 1074"/>
                <a:gd name="T6" fmla="*/ 3779 w 3779"/>
                <a:gd name="T7" fmla="*/ 259 h 1074"/>
                <a:gd name="T8" fmla="*/ 3779 w 3779"/>
                <a:gd name="T9" fmla="*/ 0 h 1074"/>
                <a:gd name="T10" fmla="*/ 0 w 3779"/>
                <a:gd name="T11" fmla="*/ 815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9" h="1074">
                  <a:moveTo>
                    <a:pt x="0" y="815"/>
                  </a:moveTo>
                  <a:lnTo>
                    <a:pt x="0" y="815"/>
                  </a:lnTo>
                  <a:lnTo>
                    <a:pt x="0" y="1074"/>
                  </a:lnTo>
                  <a:lnTo>
                    <a:pt x="3779" y="259"/>
                  </a:lnTo>
                  <a:lnTo>
                    <a:pt x="3779" y="0"/>
                  </a:lnTo>
                  <a:lnTo>
                    <a:pt x="0" y="8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3" name="Espace réservé de la date 18"/>
          <p:cNvSpPr>
            <a:spLocks noGrp="1"/>
          </p:cNvSpPr>
          <p:nvPr userDrawn="1">
            <p:ph type="dt" sz="half" idx="15"/>
          </p:nvPr>
        </p:nvSpPr>
        <p:spPr bwMode="gray">
          <a:xfrm>
            <a:off x="4669147" y="6524625"/>
            <a:ext cx="540000" cy="144464"/>
          </a:xfrm>
        </p:spPr>
        <p:txBody>
          <a:bodyPr/>
          <a:lstStyle/>
          <a:p>
            <a:fld id="{885E5834-F1A8-43C3-B0EE-E29AEB0CAA5A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24" name="Espace réservé du pied de page 19"/>
          <p:cNvSpPr>
            <a:spLocks noGrp="1"/>
          </p:cNvSpPr>
          <p:nvPr userDrawn="1">
            <p:ph type="ftr" sz="quarter" idx="16"/>
          </p:nvPr>
        </p:nvSpPr>
        <p:spPr bwMode="gray">
          <a:xfrm>
            <a:off x="3301195" y="6524625"/>
            <a:ext cx="3600000" cy="144463"/>
          </a:xfrm>
        </p:spPr>
        <p:txBody>
          <a:bodyPr/>
          <a:lstStyle/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25" name="Espace réservé du numéro de diapositive 20"/>
          <p:cNvSpPr>
            <a:spLocks noGrp="1"/>
          </p:cNvSpPr>
          <p:nvPr userDrawn="1">
            <p:ph type="sldNum" sz="quarter" idx="17"/>
          </p:nvPr>
        </p:nvSpPr>
        <p:spPr bwMode="gray">
          <a:xfrm>
            <a:off x="8028384" y="6524625"/>
            <a:ext cx="612379" cy="144464"/>
          </a:xfrm>
        </p:spPr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254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couleu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103688" y="3428999"/>
            <a:ext cx="4537075" cy="1800000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50" cap="all" baseline="0"/>
            </a:lvl1pPr>
          </a:lstStyle>
          <a:p>
            <a:pPr lvl="0"/>
            <a:r>
              <a:rPr lang="fr-FR" noProof="0" dirty="0" smtClean="0"/>
              <a:t>Titre du chapitre</a:t>
            </a:r>
          </a:p>
        </p:txBody>
      </p:sp>
      <p:sp>
        <p:nvSpPr>
          <p:cNvPr id="17" name="Organigramme : Décision 16"/>
          <p:cNvSpPr/>
          <p:nvPr userDrawn="1"/>
        </p:nvSpPr>
        <p:spPr bwMode="gray">
          <a:xfrm>
            <a:off x="5940225" y="1664804"/>
            <a:ext cx="864000" cy="864000"/>
          </a:xfrm>
          <a:prstGeom prst="flowChartDecis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940225" y="1664804"/>
            <a:ext cx="864000" cy="864000"/>
          </a:xfrm>
        </p:spPr>
        <p:txBody>
          <a:bodyPr anchor="ctr" anchorCtr="0"/>
          <a:lstStyle>
            <a:lvl1pPr algn="ctr">
              <a:defRPr sz="1750">
                <a:solidFill>
                  <a:schemeClr val="bg1"/>
                </a:solidFill>
              </a:defRPr>
            </a:lvl1pPr>
          </a:lstStyle>
          <a:p>
            <a:r>
              <a:rPr lang="fr-FR" noProof="0" dirty="0" smtClean="0"/>
              <a:t>00</a:t>
            </a:r>
            <a:endParaRPr lang="fr-FR" dirty="0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gray">
          <a:xfrm>
            <a:off x="0" y="0"/>
            <a:ext cx="3600000" cy="6858000"/>
          </a:xfrm>
          <a:custGeom>
            <a:avLst/>
            <a:gdLst>
              <a:gd name="T0" fmla="*/ 0 w 3779"/>
              <a:gd name="T1" fmla="*/ 7199 h 7199"/>
              <a:gd name="T2" fmla="*/ 0 w 3779"/>
              <a:gd name="T3" fmla="*/ 7199 h 7199"/>
              <a:gd name="T4" fmla="*/ 3779 w 3779"/>
              <a:gd name="T5" fmla="*/ 7199 h 7199"/>
              <a:gd name="T6" fmla="*/ 3779 w 3779"/>
              <a:gd name="T7" fmla="*/ 0 h 7199"/>
              <a:gd name="T8" fmla="*/ 0 w 3779"/>
              <a:gd name="T9" fmla="*/ 0 h 7199"/>
              <a:gd name="T10" fmla="*/ 0 w 3779"/>
              <a:gd name="T11" fmla="*/ 7199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79" h="7199">
                <a:moveTo>
                  <a:pt x="0" y="7199"/>
                </a:moveTo>
                <a:lnTo>
                  <a:pt x="0" y="7199"/>
                </a:lnTo>
                <a:lnTo>
                  <a:pt x="3779" y="7199"/>
                </a:lnTo>
                <a:lnTo>
                  <a:pt x="3779" y="0"/>
                </a:lnTo>
                <a:lnTo>
                  <a:pt x="0" y="0"/>
                </a:lnTo>
                <a:lnTo>
                  <a:pt x="0" y="719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1" name="Groupe 20"/>
          <p:cNvGrpSpPr/>
          <p:nvPr userDrawn="1"/>
        </p:nvGrpSpPr>
        <p:grpSpPr bwMode="gray">
          <a:xfrm>
            <a:off x="0" y="0"/>
            <a:ext cx="3600000" cy="6681788"/>
            <a:chOff x="0" y="4763"/>
            <a:chExt cx="3609975" cy="6681788"/>
          </a:xfrm>
          <a:solidFill>
            <a:schemeClr val="accent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gray">
            <a:xfrm>
              <a:off x="0" y="4763"/>
              <a:ext cx="2997200" cy="2725738"/>
            </a:xfrm>
            <a:custGeom>
              <a:avLst/>
              <a:gdLst>
                <a:gd name="T0" fmla="*/ 2233 w 3137"/>
                <a:gd name="T1" fmla="*/ 0 h 2858"/>
                <a:gd name="T2" fmla="*/ 2233 w 3137"/>
                <a:gd name="T3" fmla="*/ 0 h 2858"/>
                <a:gd name="T4" fmla="*/ 0 w 3137"/>
                <a:gd name="T5" fmla="*/ 2036 h 2858"/>
                <a:gd name="T6" fmla="*/ 0 w 3137"/>
                <a:gd name="T7" fmla="*/ 2858 h 2858"/>
                <a:gd name="T8" fmla="*/ 3137 w 3137"/>
                <a:gd name="T9" fmla="*/ 0 h 2858"/>
                <a:gd name="T10" fmla="*/ 2233 w 3137"/>
                <a:gd name="T11" fmla="*/ 0 h 2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37" h="2858">
                  <a:moveTo>
                    <a:pt x="2233" y="0"/>
                  </a:moveTo>
                  <a:lnTo>
                    <a:pt x="2233" y="0"/>
                  </a:lnTo>
                  <a:lnTo>
                    <a:pt x="0" y="2036"/>
                  </a:lnTo>
                  <a:lnTo>
                    <a:pt x="0" y="2858"/>
                  </a:lnTo>
                  <a:lnTo>
                    <a:pt x="3137" y="0"/>
                  </a:lnTo>
                  <a:lnTo>
                    <a:pt x="22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gray">
            <a:xfrm>
              <a:off x="0" y="504826"/>
              <a:ext cx="3609975" cy="3275013"/>
            </a:xfrm>
            <a:custGeom>
              <a:avLst/>
              <a:gdLst>
                <a:gd name="T0" fmla="*/ 0 w 3779"/>
                <a:gd name="T1" fmla="*/ 2772 h 3432"/>
                <a:gd name="T2" fmla="*/ 0 w 3779"/>
                <a:gd name="T3" fmla="*/ 2772 h 3432"/>
                <a:gd name="T4" fmla="*/ 0 w 3779"/>
                <a:gd name="T5" fmla="*/ 3432 h 3432"/>
                <a:gd name="T6" fmla="*/ 3779 w 3779"/>
                <a:gd name="T7" fmla="*/ 659 h 3432"/>
                <a:gd name="T8" fmla="*/ 3779 w 3779"/>
                <a:gd name="T9" fmla="*/ 0 h 3432"/>
                <a:gd name="T10" fmla="*/ 0 w 3779"/>
                <a:gd name="T11" fmla="*/ 2772 h 3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9" h="3432">
                  <a:moveTo>
                    <a:pt x="0" y="2772"/>
                  </a:moveTo>
                  <a:lnTo>
                    <a:pt x="0" y="2772"/>
                  </a:lnTo>
                  <a:lnTo>
                    <a:pt x="0" y="3432"/>
                  </a:lnTo>
                  <a:lnTo>
                    <a:pt x="3779" y="659"/>
                  </a:lnTo>
                  <a:lnTo>
                    <a:pt x="3779" y="0"/>
                  </a:lnTo>
                  <a:lnTo>
                    <a:pt x="0" y="277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gray">
            <a:xfrm>
              <a:off x="0" y="1989138"/>
              <a:ext cx="3609975" cy="2590800"/>
            </a:xfrm>
            <a:custGeom>
              <a:avLst/>
              <a:gdLst>
                <a:gd name="T0" fmla="*/ 0 w 3779"/>
                <a:gd name="T1" fmla="*/ 2189 h 2716"/>
                <a:gd name="T2" fmla="*/ 0 w 3779"/>
                <a:gd name="T3" fmla="*/ 2189 h 2716"/>
                <a:gd name="T4" fmla="*/ 0 w 3779"/>
                <a:gd name="T5" fmla="*/ 2716 h 2716"/>
                <a:gd name="T6" fmla="*/ 3779 w 3779"/>
                <a:gd name="T7" fmla="*/ 527 h 2716"/>
                <a:gd name="T8" fmla="*/ 3779 w 3779"/>
                <a:gd name="T9" fmla="*/ 0 h 2716"/>
                <a:gd name="T10" fmla="*/ 0 w 3779"/>
                <a:gd name="T11" fmla="*/ 2189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9" h="2716">
                  <a:moveTo>
                    <a:pt x="0" y="2189"/>
                  </a:moveTo>
                  <a:lnTo>
                    <a:pt x="0" y="2189"/>
                  </a:lnTo>
                  <a:lnTo>
                    <a:pt x="0" y="2716"/>
                  </a:lnTo>
                  <a:lnTo>
                    <a:pt x="3779" y="527"/>
                  </a:lnTo>
                  <a:lnTo>
                    <a:pt x="3779" y="0"/>
                  </a:lnTo>
                  <a:lnTo>
                    <a:pt x="0" y="218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gray">
            <a:xfrm>
              <a:off x="0" y="3278188"/>
              <a:ext cx="3609975" cy="2022475"/>
            </a:xfrm>
            <a:custGeom>
              <a:avLst/>
              <a:gdLst>
                <a:gd name="T0" fmla="*/ 0 w 3779"/>
                <a:gd name="T1" fmla="*/ 1704 h 2121"/>
                <a:gd name="T2" fmla="*/ 0 w 3779"/>
                <a:gd name="T3" fmla="*/ 1704 h 2121"/>
                <a:gd name="T4" fmla="*/ 0 w 3779"/>
                <a:gd name="T5" fmla="*/ 2121 h 2121"/>
                <a:gd name="T6" fmla="*/ 3779 w 3779"/>
                <a:gd name="T7" fmla="*/ 417 h 2121"/>
                <a:gd name="T8" fmla="*/ 3779 w 3779"/>
                <a:gd name="T9" fmla="*/ 0 h 2121"/>
                <a:gd name="T10" fmla="*/ 0 w 3779"/>
                <a:gd name="T11" fmla="*/ 1704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9" h="2121">
                  <a:moveTo>
                    <a:pt x="0" y="1704"/>
                  </a:moveTo>
                  <a:lnTo>
                    <a:pt x="0" y="1704"/>
                  </a:lnTo>
                  <a:lnTo>
                    <a:pt x="0" y="2121"/>
                  </a:lnTo>
                  <a:lnTo>
                    <a:pt x="3779" y="417"/>
                  </a:lnTo>
                  <a:lnTo>
                    <a:pt x="3779" y="0"/>
                  </a:lnTo>
                  <a:lnTo>
                    <a:pt x="0" y="170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gray">
            <a:xfrm>
              <a:off x="0" y="4479926"/>
              <a:ext cx="3609975" cy="1570038"/>
            </a:xfrm>
            <a:custGeom>
              <a:avLst/>
              <a:gdLst>
                <a:gd name="T0" fmla="*/ 0 w 3779"/>
                <a:gd name="T1" fmla="*/ 1246 h 1646"/>
                <a:gd name="T2" fmla="*/ 0 w 3779"/>
                <a:gd name="T3" fmla="*/ 1246 h 1646"/>
                <a:gd name="T4" fmla="*/ 0 w 3779"/>
                <a:gd name="T5" fmla="*/ 1646 h 1646"/>
                <a:gd name="T6" fmla="*/ 3779 w 3779"/>
                <a:gd name="T7" fmla="*/ 400 h 1646"/>
                <a:gd name="T8" fmla="*/ 3779 w 3779"/>
                <a:gd name="T9" fmla="*/ 0 h 1646"/>
                <a:gd name="T10" fmla="*/ 0 w 3779"/>
                <a:gd name="T11" fmla="*/ 1246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9" h="1646">
                  <a:moveTo>
                    <a:pt x="0" y="1246"/>
                  </a:moveTo>
                  <a:lnTo>
                    <a:pt x="0" y="1246"/>
                  </a:lnTo>
                  <a:lnTo>
                    <a:pt x="0" y="1646"/>
                  </a:lnTo>
                  <a:lnTo>
                    <a:pt x="3779" y="400"/>
                  </a:lnTo>
                  <a:lnTo>
                    <a:pt x="3779" y="0"/>
                  </a:lnTo>
                  <a:lnTo>
                    <a:pt x="0" y="124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gray">
            <a:xfrm>
              <a:off x="0" y="5662613"/>
              <a:ext cx="3609975" cy="1023938"/>
            </a:xfrm>
            <a:custGeom>
              <a:avLst/>
              <a:gdLst>
                <a:gd name="T0" fmla="*/ 0 w 3779"/>
                <a:gd name="T1" fmla="*/ 815 h 1074"/>
                <a:gd name="T2" fmla="*/ 0 w 3779"/>
                <a:gd name="T3" fmla="*/ 815 h 1074"/>
                <a:gd name="T4" fmla="*/ 0 w 3779"/>
                <a:gd name="T5" fmla="*/ 1074 h 1074"/>
                <a:gd name="T6" fmla="*/ 3779 w 3779"/>
                <a:gd name="T7" fmla="*/ 259 h 1074"/>
                <a:gd name="T8" fmla="*/ 3779 w 3779"/>
                <a:gd name="T9" fmla="*/ 0 h 1074"/>
                <a:gd name="T10" fmla="*/ 0 w 3779"/>
                <a:gd name="T11" fmla="*/ 815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9" h="1074">
                  <a:moveTo>
                    <a:pt x="0" y="815"/>
                  </a:moveTo>
                  <a:lnTo>
                    <a:pt x="0" y="815"/>
                  </a:lnTo>
                  <a:lnTo>
                    <a:pt x="0" y="1074"/>
                  </a:lnTo>
                  <a:lnTo>
                    <a:pt x="3779" y="259"/>
                  </a:lnTo>
                  <a:lnTo>
                    <a:pt x="3779" y="0"/>
                  </a:lnTo>
                  <a:lnTo>
                    <a:pt x="0" y="8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3" name="Espace réservé de la date 18"/>
          <p:cNvSpPr>
            <a:spLocks noGrp="1"/>
          </p:cNvSpPr>
          <p:nvPr userDrawn="1">
            <p:ph type="dt" sz="half" idx="15"/>
          </p:nvPr>
        </p:nvSpPr>
        <p:spPr bwMode="gray">
          <a:xfrm>
            <a:off x="4669147" y="6524625"/>
            <a:ext cx="540000" cy="144464"/>
          </a:xfrm>
        </p:spPr>
        <p:txBody>
          <a:bodyPr/>
          <a:lstStyle/>
          <a:p>
            <a:fld id="{A16D2F2B-AA42-4EF6-853F-472774101D80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24" name="Espace réservé du pied de page 19"/>
          <p:cNvSpPr>
            <a:spLocks noGrp="1"/>
          </p:cNvSpPr>
          <p:nvPr userDrawn="1">
            <p:ph type="ftr" sz="quarter" idx="16"/>
          </p:nvPr>
        </p:nvSpPr>
        <p:spPr bwMode="gray">
          <a:xfrm>
            <a:off x="3301195" y="6524625"/>
            <a:ext cx="3600000" cy="144463"/>
          </a:xfrm>
        </p:spPr>
        <p:txBody>
          <a:bodyPr/>
          <a:lstStyle/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25" name="Espace réservé du numéro de diapositive 20"/>
          <p:cNvSpPr>
            <a:spLocks noGrp="1"/>
          </p:cNvSpPr>
          <p:nvPr userDrawn="1">
            <p:ph type="sldNum" sz="quarter" idx="17"/>
          </p:nvPr>
        </p:nvSpPr>
        <p:spPr bwMode="gray">
          <a:xfrm>
            <a:off x="8028384" y="6524625"/>
            <a:ext cx="612379" cy="144464"/>
          </a:xfrm>
        </p:spPr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254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728A8E0-CAF3-46D4-8E2D-4456E50C98FA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03239" y="1449389"/>
            <a:ext cx="3960000" cy="500379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132218F-7D49-49BB-B587-432BFC8F0226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4680763" y="1449389"/>
            <a:ext cx="3960000" cy="500379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1605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03239" y="800100"/>
            <a:ext cx="8137524" cy="6492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03239" y="1449389"/>
            <a:ext cx="8137524" cy="50037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 bwMode="gray">
          <a:xfrm>
            <a:off x="2771999" y="6524625"/>
            <a:ext cx="3600000" cy="1444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65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 bwMode="gray">
          <a:xfrm>
            <a:off x="8028384" y="6524625"/>
            <a:ext cx="612379" cy="14446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5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 bwMode="gray">
          <a:xfrm>
            <a:off x="4139951" y="6524625"/>
            <a:ext cx="540000" cy="14446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650">
                <a:solidFill>
                  <a:schemeClr val="tx1"/>
                </a:solidFill>
              </a:defRPr>
            </a:lvl1pPr>
          </a:lstStyle>
          <a:p>
            <a:fld id="{53944304-8D3E-4FF0-8E15-4BAC9F5C1A3B}" type="datetime1">
              <a:rPr lang="fr-FR" smtClean="0"/>
              <a:t>06/06/2017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5" r:id="rId2"/>
    <p:sldLayoutId id="2147483799" r:id="rId3"/>
    <p:sldLayoutId id="2147483814" r:id="rId4"/>
    <p:sldLayoutId id="2147483816" r:id="rId5"/>
    <p:sldLayoutId id="2147483817" r:id="rId6"/>
    <p:sldLayoutId id="2147483818" r:id="rId7"/>
    <p:sldLayoutId id="2147483798" r:id="rId8"/>
    <p:sldLayoutId id="2147483813" r:id="rId9"/>
    <p:sldLayoutId id="2147483819" r:id="rId10"/>
    <p:sldLayoutId id="2147483820" r:id="rId11"/>
    <p:sldLayoutId id="2147483821" r:id="rId12"/>
    <p:sldLayoutId id="2147483822" r:id="rId13"/>
    <p:sldLayoutId id="2147483809" r:id="rId14"/>
    <p:sldLayoutId id="2147483810" r:id="rId15"/>
    <p:sldLayoutId id="2147483811" r:id="rId16"/>
    <p:sldLayoutId id="2147483812" r:id="rId1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6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SzPct val="90000"/>
        <a:buFont typeface="Wingdings" pitchFamily="2" charset="2"/>
        <a:buChar char=""/>
        <a:defRPr sz="125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0000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3"/>
        </a:buClr>
        <a:buSzPct val="100000"/>
        <a:buFont typeface="Wingdings 3" panose="05040102010807070707" pitchFamily="18" charset="2"/>
        <a:buChar char=""/>
        <a:defRPr sz="125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360000" indent="0" algn="just" defTabSz="914400" rtl="0" eaLnBrk="1" latinLnBrk="0" hangingPunct="1">
        <a:lnSpc>
          <a:spcPct val="130000"/>
        </a:lnSpc>
        <a:spcBef>
          <a:spcPts val="0"/>
        </a:spcBef>
        <a:buSzPct val="100000"/>
        <a:buFont typeface="Arial" pitchFamily="34" charset="0"/>
        <a:buNone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SzPct val="100000"/>
        <a:buFont typeface="Arial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SzPct val="100000"/>
        <a:buFont typeface="Wingdings 3" panose="05040102010807070707" pitchFamily="18" charset="2"/>
        <a:buChar char=""/>
        <a:defRPr sz="12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url?sa=i&amp;rct=j&amp;q=&amp;esrc=s&amp;source=images&amp;cd=&amp;cad=rja&amp;uact=8&amp;ved=0ahUKEwjfmK74_sfTAhXJBiwKHSgfBacQjRwIBw&amp;url=http://www.cypres-security.fr/subvention/&amp;psig=AFQjCNEYhjrO87WEBQfraDHk4xyM-VCAqw&amp;ust=1493497778219175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11" Type="http://schemas.openxmlformats.org/officeDocument/2006/relationships/image" Target="../media/image4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140968"/>
            <a:ext cx="8137525" cy="1800000"/>
          </a:xfrm>
        </p:spPr>
        <p:txBody>
          <a:bodyPr/>
          <a:lstStyle/>
          <a:p>
            <a:r>
              <a:rPr lang="fr-FR" dirty="0" err="1" smtClean="0"/>
              <a:t>Alert</a:t>
            </a:r>
            <a:r>
              <a:rPr lang="fr-FR" dirty="0" smtClean="0"/>
              <a:t> </a:t>
            </a:r>
            <a:r>
              <a:rPr lang="fr-FR" dirty="0" err="1" smtClean="0"/>
              <a:t>Vehicule</a:t>
            </a:r>
            <a:r>
              <a:rPr lang="fr-FR" dirty="0" smtClean="0"/>
              <a:t> Drivers @ Paris CDG Airport</a:t>
            </a:r>
            <a:br>
              <a:rPr lang="fr-FR" dirty="0" smtClean="0"/>
            </a:br>
            <a:r>
              <a:rPr lang="fr-FR" dirty="0" smtClean="0"/>
              <a:t>Safety Forum </a:t>
            </a:r>
            <a:r>
              <a:rPr lang="fr-FR" dirty="0" err="1" smtClean="0"/>
              <a:t>June</a:t>
            </a:r>
            <a:r>
              <a:rPr lang="fr-FR" dirty="0" smtClean="0"/>
              <a:t> 6th of 2017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510C-E116-4D20-A49B-B9613632EBF2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139952" y="5592613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This </a:t>
            </a:r>
            <a:r>
              <a:rPr lang="fr-FR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project</a:t>
            </a:r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Co-</a:t>
            </a:r>
            <a:r>
              <a:rPr lang="fr-FR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funded</a:t>
            </a:r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by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</a:t>
            </a:r>
            <a:r>
              <a:rPr lang="fr-FR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European</a:t>
            </a:r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Union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27" name="Picture 3" descr="c33b8a75-ae06-43f0-b397-9bd49e111dd7@eurprd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12" y="4146033"/>
            <a:ext cx="210978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46033"/>
            <a:ext cx="2428745" cy="12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65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03239" y="1196752"/>
            <a:ext cx="8137524" cy="5003799"/>
          </a:xfrm>
        </p:spPr>
        <p:txBody>
          <a:bodyPr/>
          <a:lstStyle/>
          <a:p>
            <a:r>
              <a:rPr lang="fr-FR" sz="1600" dirty="0"/>
              <a:t> </a:t>
            </a:r>
            <a:r>
              <a:rPr lang="fr-FR" sz="1600" dirty="0" smtClean="0"/>
              <a:t>Situation 2: </a:t>
            </a:r>
            <a:r>
              <a:rPr lang="fr-FR" sz="1600" dirty="0" err="1" smtClean="0"/>
              <a:t>vehicule</a:t>
            </a:r>
            <a:r>
              <a:rPr lang="fr-FR" sz="1600" dirty="0" smtClean="0"/>
              <a:t> on the </a:t>
            </a:r>
            <a:r>
              <a:rPr lang="fr-FR" sz="1600" dirty="0" err="1" smtClean="0"/>
              <a:t>runway</a:t>
            </a:r>
            <a:r>
              <a:rPr lang="fr-FR" sz="1600" dirty="0" smtClean="0"/>
              <a:t> in </a:t>
            </a:r>
            <a:r>
              <a:rPr lang="fr-FR" sz="1600" dirty="0" err="1" smtClean="0"/>
              <a:t>clonflict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an </a:t>
            </a:r>
            <a:r>
              <a:rPr lang="fr-FR" sz="1600" dirty="0" err="1" smtClean="0"/>
              <a:t>departing</a:t>
            </a:r>
            <a:r>
              <a:rPr lang="fr-FR" sz="1600" dirty="0" smtClean="0"/>
              <a:t> </a:t>
            </a:r>
            <a:r>
              <a:rPr lang="fr-FR" sz="1600" dirty="0" err="1" smtClean="0"/>
              <a:t>aircraft</a:t>
            </a:r>
            <a:r>
              <a:rPr lang="fr-FR" sz="1600" b="0" dirty="0" smtClean="0">
                <a:solidFill>
                  <a:srgbClr val="FF0000"/>
                </a:solidFill>
              </a:rPr>
              <a:t>.</a:t>
            </a:r>
          </a:p>
          <a:p>
            <a:pPr lvl="1"/>
            <a:endParaRPr lang="fr-FR" sz="1600" b="0" dirty="0">
              <a:solidFill>
                <a:srgbClr val="FF0000"/>
              </a:solidFill>
            </a:endParaRPr>
          </a:p>
          <a:p>
            <a:pPr lvl="1"/>
            <a:endParaRPr lang="fr-FR" sz="1600" b="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400" dirty="0" smtClean="0"/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344340" y="6524625"/>
            <a:ext cx="540000" cy="144464"/>
          </a:xfrm>
        </p:spPr>
        <p:txBody>
          <a:bodyPr/>
          <a:lstStyle/>
          <a:p>
            <a:fld id="{A16D2F2B-AA42-4EF6-853F-472774101D80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 THE ALERTS - RUNWAY</a:t>
            </a:r>
            <a:endParaRPr lang="fr-FR" dirty="0"/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180001" y="1556792"/>
            <a:ext cx="41697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30000"/>
              </a:spcBef>
              <a:buFont typeface="Arial" charset="0"/>
              <a:defRPr sz="1600" b="1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FA8710"/>
              </a:buClr>
              <a:buBlip>
                <a:blip r:embed="rId2"/>
              </a:buBlip>
              <a:defRPr sz="1600">
                <a:solidFill>
                  <a:srgbClr val="000000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F5821F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F5821F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+mj-lt"/>
                <a:cs typeface="Arial" charset="0"/>
              </a:rPr>
              <a:t>Orange “take-off” Alert: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0" dirty="0" smtClean="0">
                <a:latin typeface="+mj-lt"/>
                <a:cs typeface="Arial" charset="0"/>
              </a:rPr>
              <a:t>Aircraft lining up, speed&lt;20kts</a:t>
            </a:r>
            <a:endParaRPr lang="en-US" altLang="en-US" sz="1400" b="0" dirty="0">
              <a:latin typeface="+mj-lt"/>
              <a:cs typeface="Arial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gray">
          <a:xfrm>
            <a:off x="323528" y="2204863"/>
            <a:ext cx="7596188" cy="35274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90000"/>
              <a:buFont typeface="Wingdings" pitchFamily="2" charset="2"/>
              <a:buChar char=""/>
              <a:defRPr sz="12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 3" panose="05040102010807070707" pitchFamily="18" charset="2"/>
              <a:buChar char=""/>
              <a:defRPr sz="12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000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  <a:defRPr sz="12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 3" panose="05040102010807070707" pitchFamily="18" charset="2"/>
              <a:buChar char="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fr-FR" dirty="0" smtClean="0">
              <a:solidFill>
                <a:srgbClr val="FF9900"/>
              </a:solidFill>
              <a:cs typeface="Arial" charset="0"/>
            </a:endParaRP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4446186" y="1601497"/>
            <a:ext cx="4518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30000"/>
              </a:spcBef>
              <a:buFont typeface="Arial" charset="0"/>
              <a:defRPr sz="1600" b="1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FA8710"/>
              </a:buClr>
              <a:buBlip>
                <a:blip r:embed="rId2"/>
              </a:buBlip>
              <a:defRPr sz="1600">
                <a:solidFill>
                  <a:srgbClr val="000000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F5821F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F5821F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  <a:cs typeface="Arial" charset="0"/>
              </a:rPr>
              <a:t>Red “take-off” </a:t>
            </a:r>
            <a:r>
              <a:rPr lang="en-US" altLang="en-US" sz="1400" dirty="0" smtClean="0">
                <a:latin typeface="Verdana" pitchFamily="34" charset="0"/>
                <a:cs typeface="Arial" charset="0"/>
              </a:rPr>
              <a:t>Alert: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0" dirty="0" smtClean="0">
                <a:latin typeface="Verdana" pitchFamily="34" charset="0"/>
                <a:cs typeface="Arial" charset="0"/>
              </a:rPr>
              <a:t>Aircraft speed &gt;20kts</a:t>
            </a:r>
            <a:endParaRPr lang="en-US" altLang="en-US" sz="1400" b="0" dirty="0">
              <a:latin typeface="Verdana" pitchFamily="34" charset="0"/>
              <a:cs typeface="Arial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59045" y="6021288"/>
            <a:ext cx="4190681" cy="350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Sound: « Bip » *3</a:t>
            </a:r>
            <a:endParaRPr lang="fr-FR" dirty="0"/>
          </a:p>
        </p:txBody>
      </p:sp>
      <p:sp>
        <p:nvSpPr>
          <p:cNvPr id="36" name="Rectangle à coins arrondis 35"/>
          <p:cNvSpPr/>
          <p:nvPr/>
        </p:nvSpPr>
        <p:spPr>
          <a:xfrm>
            <a:off x="4716016" y="6021288"/>
            <a:ext cx="4317351" cy="350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Sound: « take-off » * 3</a:t>
            </a:r>
            <a:endParaRPr lang="fr-FR" dirty="0"/>
          </a:p>
        </p:txBody>
      </p:sp>
      <p:grpSp>
        <p:nvGrpSpPr>
          <p:cNvPr id="25" name="Groupe 1"/>
          <p:cNvGrpSpPr>
            <a:grpSpLocks/>
          </p:cNvGrpSpPr>
          <p:nvPr/>
        </p:nvGrpSpPr>
        <p:grpSpPr bwMode="auto">
          <a:xfrm>
            <a:off x="-67149" y="3152408"/>
            <a:ext cx="4416876" cy="2796872"/>
            <a:chOff x="1800225" y="2889250"/>
            <a:chExt cx="4770438" cy="3051175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38" y="2889250"/>
              <a:ext cx="4518025" cy="305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Pentagone 26"/>
            <p:cNvSpPr/>
            <p:nvPr/>
          </p:nvSpPr>
          <p:spPr>
            <a:xfrm>
              <a:off x="4156161" y="4473480"/>
              <a:ext cx="311161" cy="144471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rgbClr val="121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Bouée 27"/>
            <p:cNvSpPr/>
            <p:nvPr/>
          </p:nvSpPr>
          <p:spPr>
            <a:xfrm>
              <a:off x="3937078" y="4192474"/>
              <a:ext cx="703288" cy="706484"/>
            </a:xfrm>
            <a:prstGeom prst="donut">
              <a:avLst>
                <a:gd name="adj" fmla="val 20316"/>
              </a:avLst>
            </a:prstGeom>
            <a:solidFill>
              <a:srgbClr val="FFC000">
                <a:alpha val="50000"/>
              </a:srgb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9" name="Connecteur droit 28"/>
            <p:cNvCxnSpPr/>
            <p:nvPr/>
          </p:nvCxnSpPr>
          <p:spPr>
            <a:xfrm flipH="1">
              <a:off x="2503513" y="4546510"/>
              <a:ext cx="1433565" cy="203213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lipse 29"/>
            <p:cNvSpPr/>
            <p:nvPr/>
          </p:nvSpPr>
          <p:spPr>
            <a:xfrm>
              <a:off x="2079635" y="4749723"/>
              <a:ext cx="144467" cy="14288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rgbClr val="121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224102" y="4462366"/>
              <a:ext cx="647724" cy="14605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19050">
              <a:solidFill>
                <a:srgbClr val="121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dirty="0"/>
                <a:t>XY123</a:t>
              </a:r>
            </a:p>
          </p:txBody>
        </p:sp>
        <p:cxnSp>
          <p:nvCxnSpPr>
            <p:cNvPr id="32" name="Connecteur droit 31"/>
            <p:cNvCxnSpPr>
              <a:stCxn id="30" idx="0"/>
              <a:endCxn id="31" idx="1"/>
            </p:cNvCxnSpPr>
            <p:nvPr/>
          </p:nvCxnSpPr>
          <p:spPr>
            <a:xfrm flipV="1">
              <a:off x="2152663" y="4535396"/>
              <a:ext cx="71440" cy="214327"/>
            </a:xfrm>
            <a:prstGeom prst="line">
              <a:avLst/>
            </a:prstGeom>
            <a:ln w="19050">
              <a:solidFill>
                <a:srgbClr val="1212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Bouée 32"/>
            <p:cNvSpPr/>
            <p:nvPr/>
          </p:nvSpPr>
          <p:spPr>
            <a:xfrm>
              <a:off x="1800225" y="4467130"/>
              <a:ext cx="703288" cy="708071"/>
            </a:xfrm>
            <a:prstGeom prst="donut">
              <a:avLst>
                <a:gd name="adj" fmla="val 20316"/>
              </a:avLst>
            </a:prstGeom>
            <a:solidFill>
              <a:srgbClr val="FFC000">
                <a:alpha val="50000"/>
              </a:srgb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4" name="Grafik 36" descr="\\BSFLSDA\Groups\SESAR\WP6_FL\WP671\OSED\WA5_Alerts_for_Vehicle_Drivers\D44\pictures\kfz-on-rwy-lfz-lining-up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3"/>
            <a:ext cx="4242223" cy="930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roupe 1"/>
          <p:cNvGrpSpPr>
            <a:grpSpLocks/>
          </p:cNvGrpSpPr>
          <p:nvPr/>
        </p:nvGrpSpPr>
        <p:grpSpPr bwMode="auto">
          <a:xfrm>
            <a:off x="4672273" y="3152408"/>
            <a:ext cx="4364223" cy="2808312"/>
            <a:chOff x="1987550" y="2708275"/>
            <a:chExt cx="4583113" cy="3051175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38" y="2708275"/>
              <a:ext cx="4518025" cy="305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Pentagone 37"/>
            <p:cNvSpPr/>
            <p:nvPr/>
          </p:nvSpPr>
          <p:spPr>
            <a:xfrm>
              <a:off x="4155984" y="4319343"/>
              <a:ext cx="311159" cy="144488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rgbClr val="121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Bouée 38"/>
            <p:cNvSpPr/>
            <p:nvPr/>
          </p:nvSpPr>
          <p:spPr>
            <a:xfrm>
              <a:off x="3936903" y="4038308"/>
              <a:ext cx="703282" cy="706557"/>
            </a:xfrm>
            <a:prstGeom prst="donut">
              <a:avLst>
                <a:gd name="adj" fmla="val 20316"/>
              </a:avLst>
            </a:prstGeom>
            <a:solidFill>
              <a:srgbClr val="FF000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0" name="Connecteur droit 39"/>
            <p:cNvCxnSpPr/>
            <p:nvPr/>
          </p:nvCxnSpPr>
          <p:spPr>
            <a:xfrm flipH="1">
              <a:off x="2627177" y="4392380"/>
              <a:ext cx="1309726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lipse 40"/>
            <p:cNvSpPr/>
            <p:nvPr/>
          </p:nvSpPr>
          <p:spPr>
            <a:xfrm>
              <a:off x="2268391" y="4319343"/>
              <a:ext cx="142879" cy="14448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rgbClr val="121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411270" y="4033544"/>
              <a:ext cx="647719" cy="1460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19050">
              <a:solidFill>
                <a:srgbClr val="121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dirty="0"/>
                <a:t>XY123</a:t>
              </a:r>
            </a:p>
          </p:txBody>
        </p:sp>
        <p:cxnSp>
          <p:nvCxnSpPr>
            <p:cNvPr id="43" name="Connecteur droit 42"/>
            <p:cNvCxnSpPr>
              <a:stCxn id="41" idx="0"/>
              <a:endCxn id="42" idx="1"/>
            </p:cNvCxnSpPr>
            <p:nvPr/>
          </p:nvCxnSpPr>
          <p:spPr>
            <a:xfrm flipV="1">
              <a:off x="2339831" y="4106581"/>
              <a:ext cx="71439" cy="212761"/>
            </a:xfrm>
            <a:prstGeom prst="line">
              <a:avLst/>
            </a:prstGeom>
            <a:ln w="19050">
              <a:solidFill>
                <a:srgbClr val="1212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Bouée 43"/>
            <p:cNvSpPr/>
            <p:nvPr/>
          </p:nvSpPr>
          <p:spPr>
            <a:xfrm>
              <a:off x="1987396" y="4038308"/>
              <a:ext cx="703282" cy="706557"/>
            </a:xfrm>
            <a:prstGeom prst="donut">
              <a:avLst>
                <a:gd name="adj" fmla="val 20316"/>
              </a:avLst>
            </a:prstGeom>
            <a:solidFill>
              <a:srgbClr val="FF000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5" name="Grafik 34" descr="\\BSFLSDA\Groups\SESAR\WP6_FL\WP671\OSED\WA5_Alerts_for_Vehicle_Drivers\D44\pictures\kfz-on-rwy-lfz-is-taking-off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872" y="2204863"/>
            <a:ext cx="4417624" cy="93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98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03239" y="1196752"/>
            <a:ext cx="8137524" cy="5003799"/>
          </a:xfrm>
        </p:spPr>
        <p:txBody>
          <a:bodyPr/>
          <a:lstStyle/>
          <a:p>
            <a:r>
              <a:rPr lang="fr-FR" sz="1600" dirty="0"/>
              <a:t> </a:t>
            </a:r>
            <a:r>
              <a:rPr lang="fr-FR" sz="1600" dirty="0" smtClean="0"/>
              <a:t>Situation 3: </a:t>
            </a:r>
            <a:r>
              <a:rPr lang="fr-FR" sz="1600" dirty="0" err="1" smtClean="0"/>
              <a:t>vehicule</a:t>
            </a:r>
            <a:r>
              <a:rPr lang="fr-FR" sz="1600" dirty="0" smtClean="0"/>
              <a:t> </a:t>
            </a:r>
            <a:r>
              <a:rPr lang="fr-FR" sz="1600" dirty="0" err="1" smtClean="0"/>
              <a:t>entering</a:t>
            </a:r>
            <a:r>
              <a:rPr lang="fr-FR" sz="1600" dirty="0" smtClean="0"/>
              <a:t> a buffer area close to the </a:t>
            </a:r>
            <a:r>
              <a:rPr lang="fr-FR" sz="1600" dirty="0" err="1" smtClean="0"/>
              <a:t>runway</a:t>
            </a:r>
            <a:endParaRPr lang="fr-FR" sz="1600" b="0" dirty="0" smtClean="0">
              <a:solidFill>
                <a:srgbClr val="FF0000"/>
              </a:solidFill>
            </a:endParaRPr>
          </a:p>
          <a:p>
            <a:pPr lvl="1"/>
            <a:endParaRPr lang="fr-FR" sz="1600" b="0" dirty="0">
              <a:solidFill>
                <a:srgbClr val="FF0000"/>
              </a:solidFill>
            </a:endParaRPr>
          </a:p>
          <a:p>
            <a:pPr lvl="1"/>
            <a:endParaRPr lang="fr-FR" sz="1600" b="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400" dirty="0" smtClean="0"/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344340" y="6524625"/>
            <a:ext cx="540000" cy="144464"/>
          </a:xfrm>
        </p:spPr>
        <p:txBody>
          <a:bodyPr/>
          <a:lstStyle/>
          <a:p>
            <a:fld id="{A16D2F2B-AA42-4EF6-853F-472774101D80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503239" y="800100"/>
            <a:ext cx="8137524" cy="396652"/>
          </a:xfrm>
        </p:spPr>
        <p:txBody>
          <a:bodyPr/>
          <a:lstStyle/>
          <a:p>
            <a:r>
              <a:rPr lang="fr-FR" dirty="0" smtClean="0"/>
              <a:t>2 THE ALERTS - RUNWAY</a:t>
            </a:r>
            <a:endParaRPr lang="fr-FR" dirty="0"/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173313" y="1609055"/>
            <a:ext cx="47208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30000"/>
              </a:spcBef>
              <a:buFont typeface="Arial" charset="0"/>
              <a:defRPr sz="1600" b="1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FA8710"/>
              </a:buClr>
              <a:buBlip>
                <a:blip r:embed="rId2"/>
              </a:buBlip>
              <a:defRPr sz="1600">
                <a:solidFill>
                  <a:srgbClr val="000000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F5821F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F5821F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Verdana" pitchFamily="34" charset="0"/>
                <a:cs typeface="Arial" charset="0"/>
              </a:rPr>
              <a:t>Orange “buffer area” Alert</a:t>
            </a:r>
            <a:endParaRPr lang="en-US" altLang="en-US" sz="1400" b="0" dirty="0">
              <a:latin typeface="Verdana" pitchFamily="34" charset="0"/>
              <a:cs typeface="Arial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2305769" y="6021288"/>
            <a:ext cx="4588384" cy="350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Sound: « bip » * 3</a:t>
            </a:r>
            <a:endParaRPr lang="fr-FR" dirty="0"/>
          </a:p>
        </p:txBody>
      </p:sp>
      <p:grpSp>
        <p:nvGrpSpPr>
          <p:cNvPr id="13" name="Groupe 1"/>
          <p:cNvGrpSpPr>
            <a:grpSpLocks/>
          </p:cNvGrpSpPr>
          <p:nvPr/>
        </p:nvGrpSpPr>
        <p:grpSpPr bwMode="auto">
          <a:xfrm>
            <a:off x="2173485" y="2847512"/>
            <a:ext cx="4702771" cy="3029760"/>
            <a:chOff x="2700338" y="3249613"/>
            <a:chExt cx="4157662" cy="267811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338" y="3249613"/>
              <a:ext cx="4157662" cy="26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2700186" y="3476183"/>
              <a:ext cx="4157453" cy="1326265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Pentagone 15"/>
            <p:cNvSpPr/>
            <p:nvPr/>
          </p:nvSpPr>
          <p:spPr>
            <a:xfrm rot="16200000">
              <a:off x="4467162" y="4717944"/>
              <a:ext cx="308523" cy="144685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rgbClr val="121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7" name="Grafik 42" descr="\\BSFLSDA\Groups\SESAR\WP6_FL\WP671\OSED\WA5_Alerts_for_Vehicle_Drivers\D44\pictures\kfz-in-buffer-zon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485" y="2012724"/>
            <a:ext cx="4702363" cy="1118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23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03239" y="1196752"/>
            <a:ext cx="8137524" cy="5003799"/>
          </a:xfrm>
        </p:spPr>
        <p:txBody>
          <a:bodyPr/>
          <a:lstStyle/>
          <a:p>
            <a:r>
              <a:rPr lang="fr-FR" sz="1600" dirty="0"/>
              <a:t> </a:t>
            </a:r>
            <a:r>
              <a:rPr lang="fr-FR" sz="1600" dirty="0" smtClean="0"/>
              <a:t>Situation 4: </a:t>
            </a:r>
            <a:r>
              <a:rPr lang="fr-FR" sz="1600" dirty="0" err="1" smtClean="0"/>
              <a:t>vehicule</a:t>
            </a:r>
            <a:r>
              <a:rPr lang="fr-FR" sz="1600" dirty="0" smtClean="0"/>
              <a:t> </a:t>
            </a:r>
            <a:r>
              <a:rPr lang="fr-FR" sz="1600" dirty="0" err="1" smtClean="0"/>
              <a:t>entering</a:t>
            </a:r>
            <a:r>
              <a:rPr lang="fr-FR" sz="1600" dirty="0" smtClean="0"/>
              <a:t> the « </a:t>
            </a:r>
            <a:r>
              <a:rPr lang="fr-FR" sz="1600" dirty="0" err="1" smtClean="0"/>
              <a:t>runway</a:t>
            </a:r>
            <a:r>
              <a:rPr lang="fr-FR" sz="1600" dirty="0" smtClean="0"/>
              <a:t> </a:t>
            </a:r>
            <a:r>
              <a:rPr lang="fr-FR" sz="1600" dirty="0" err="1" smtClean="0"/>
              <a:t>protected</a:t>
            </a:r>
            <a:r>
              <a:rPr lang="fr-FR" sz="1600" dirty="0" smtClean="0"/>
              <a:t> area »  (</a:t>
            </a:r>
            <a:r>
              <a:rPr lang="fr-FR" sz="1600" dirty="0" err="1" smtClean="0"/>
              <a:t>pre-existing</a:t>
            </a:r>
            <a:r>
              <a:rPr lang="fr-FR" sz="1600" dirty="0" smtClean="0"/>
              <a:t> </a:t>
            </a:r>
            <a:r>
              <a:rPr lang="fr-FR" sz="1600" dirty="0" err="1" smtClean="0"/>
              <a:t>alert</a:t>
            </a:r>
            <a:r>
              <a:rPr lang="fr-FR" sz="1600" dirty="0" smtClean="0"/>
              <a:t>)</a:t>
            </a:r>
            <a:endParaRPr lang="fr-FR" sz="1600" b="0" dirty="0" smtClean="0">
              <a:solidFill>
                <a:srgbClr val="FF0000"/>
              </a:solidFill>
            </a:endParaRPr>
          </a:p>
          <a:p>
            <a:pPr lvl="1"/>
            <a:endParaRPr lang="fr-FR" sz="1600" b="0" dirty="0">
              <a:solidFill>
                <a:srgbClr val="FF0000"/>
              </a:solidFill>
            </a:endParaRPr>
          </a:p>
          <a:p>
            <a:pPr lvl="1"/>
            <a:endParaRPr lang="fr-FR" sz="1600" b="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400" dirty="0" smtClean="0"/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344340" y="6524625"/>
            <a:ext cx="540000" cy="144464"/>
          </a:xfrm>
        </p:spPr>
        <p:txBody>
          <a:bodyPr/>
          <a:lstStyle/>
          <a:p>
            <a:fld id="{A16D2F2B-AA42-4EF6-853F-472774101D80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503239" y="800100"/>
            <a:ext cx="8137524" cy="396652"/>
          </a:xfrm>
        </p:spPr>
        <p:txBody>
          <a:bodyPr/>
          <a:lstStyle/>
          <a:p>
            <a:r>
              <a:rPr lang="fr-FR" dirty="0" smtClean="0"/>
              <a:t>2 THE ALERTS - RUNWAY</a:t>
            </a:r>
            <a:endParaRPr lang="fr-FR" dirty="0"/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1912865" y="1609055"/>
            <a:ext cx="49812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30000"/>
              </a:spcBef>
              <a:buFont typeface="Arial" charset="0"/>
              <a:defRPr sz="1600" b="1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FA8710"/>
              </a:buClr>
              <a:buBlip>
                <a:blip r:embed="rId2"/>
              </a:buBlip>
              <a:defRPr sz="1600">
                <a:solidFill>
                  <a:srgbClr val="000000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F5821F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F5821F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Verdana" pitchFamily="34" charset="0"/>
                <a:cs typeface="Arial" charset="0"/>
              </a:rPr>
              <a:t>Orange “protected area” Alert</a:t>
            </a:r>
            <a:endParaRPr lang="en-US" altLang="en-US" sz="1400" b="0" dirty="0">
              <a:latin typeface="Verdana" pitchFamily="34" charset="0"/>
              <a:cs typeface="Arial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1913616" y="6103183"/>
            <a:ext cx="5040798" cy="350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Sound: « bip » * 3</a:t>
            </a:r>
            <a:endParaRPr lang="fr-FR" dirty="0"/>
          </a:p>
        </p:txBody>
      </p:sp>
      <p:grpSp>
        <p:nvGrpSpPr>
          <p:cNvPr id="18" name="Groupe 1"/>
          <p:cNvGrpSpPr>
            <a:grpSpLocks/>
          </p:cNvGrpSpPr>
          <p:nvPr/>
        </p:nvGrpSpPr>
        <p:grpSpPr bwMode="auto">
          <a:xfrm>
            <a:off x="1912865" y="2806884"/>
            <a:ext cx="5041549" cy="3247550"/>
            <a:chOff x="2700338" y="3158964"/>
            <a:chExt cx="4157662" cy="2678112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338" y="3158964"/>
              <a:ext cx="4157662" cy="26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2700957" y="3524452"/>
              <a:ext cx="4156745" cy="1035029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Pentagone 20"/>
            <p:cNvSpPr/>
            <p:nvPr/>
          </p:nvSpPr>
          <p:spPr>
            <a:xfrm rot="16200000">
              <a:off x="4466911" y="4511856"/>
              <a:ext cx="309874" cy="143512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rgbClr val="121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22" name="Grafik 44" descr="\\BSFLSDA\Groups\SESAR\WP6_FL\WP671\OSED\WA5_Alerts_for_Vehicle_Drivers\D44\pictures\kfz-in-runway-zon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16" y="1844824"/>
            <a:ext cx="5040798" cy="1199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3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03239" y="1196752"/>
            <a:ext cx="8137524" cy="5003799"/>
          </a:xfrm>
        </p:spPr>
        <p:txBody>
          <a:bodyPr/>
          <a:lstStyle/>
          <a:p>
            <a:r>
              <a:rPr lang="fr-FR" sz="1600" dirty="0"/>
              <a:t> </a:t>
            </a:r>
            <a:r>
              <a:rPr lang="fr-FR" sz="1600" dirty="0" smtClean="0"/>
              <a:t>Situation 5 : </a:t>
            </a:r>
            <a:r>
              <a:rPr lang="fr-FR" sz="1600" dirty="0" err="1" smtClean="0"/>
              <a:t>vehicule</a:t>
            </a:r>
            <a:r>
              <a:rPr lang="fr-FR" sz="1600" dirty="0" smtClean="0"/>
              <a:t> on a taxiway in </a:t>
            </a:r>
            <a:r>
              <a:rPr lang="fr-FR" sz="1600" dirty="0" err="1" smtClean="0"/>
              <a:t>clonflict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an </a:t>
            </a:r>
            <a:r>
              <a:rPr lang="fr-FR" sz="1600" dirty="0" err="1" smtClean="0"/>
              <a:t>taxiing</a:t>
            </a:r>
            <a:r>
              <a:rPr lang="fr-FR" sz="1600" dirty="0" smtClean="0"/>
              <a:t> </a:t>
            </a:r>
            <a:r>
              <a:rPr lang="fr-FR" sz="1600" dirty="0" err="1" smtClean="0"/>
              <a:t>aircraft</a:t>
            </a:r>
            <a:r>
              <a:rPr lang="fr-FR" sz="1600" b="0" dirty="0" smtClean="0">
                <a:solidFill>
                  <a:srgbClr val="FF0000"/>
                </a:solidFill>
              </a:rPr>
              <a:t>.</a:t>
            </a:r>
          </a:p>
          <a:p>
            <a:pPr lvl="1"/>
            <a:endParaRPr lang="fr-FR" sz="1600" b="0" dirty="0">
              <a:solidFill>
                <a:srgbClr val="FF0000"/>
              </a:solidFill>
            </a:endParaRPr>
          </a:p>
          <a:p>
            <a:pPr lvl="1"/>
            <a:endParaRPr lang="fr-FR" sz="1600" b="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400" dirty="0" smtClean="0"/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344340" y="6524625"/>
            <a:ext cx="540000" cy="144464"/>
          </a:xfrm>
        </p:spPr>
        <p:txBody>
          <a:bodyPr/>
          <a:lstStyle/>
          <a:p>
            <a:fld id="{A16D2F2B-AA42-4EF6-853F-472774101D80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503239" y="800100"/>
            <a:ext cx="8137524" cy="396652"/>
          </a:xfrm>
        </p:spPr>
        <p:txBody>
          <a:bodyPr/>
          <a:lstStyle/>
          <a:p>
            <a:r>
              <a:rPr lang="fr-FR" dirty="0" smtClean="0"/>
              <a:t>2 THE ALERTS - TAXIWAY</a:t>
            </a:r>
            <a:endParaRPr lang="fr-FR" dirty="0"/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166556" y="1556792"/>
            <a:ext cx="4261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30000"/>
              </a:spcBef>
              <a:buFont typeface="Arial" charset="0"/>
              <a:defRPr sz="1600" b="1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FA8710"/>
              </a:buClr>
              <a:buBlip>
                <a:blip r:embed="rId2"/>
              </a:buBlip>
              <a:defRPr sz="1600">
                <a:solidFill>
                  <a:srgbClr val="000000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F5821F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F5821F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Verdana" pitchFamily="34" charset="0"/>
                <a:cs typeface="Arial" charset="0"/>
              </a:rPr>
              <a:t>Red “</a:t>
            </a:r>
            <a:r>
              <a:rPr lang="en-US" altLang="en-US" sz="1400" dirty="0" err="1" smtClean="0">
                <a:latin typeface="Verdana" pitchFamily="34" charset="0"/>
                <a:cs typeface="Arial" charset="0"/>
              </a:rPr>
              <a:t>trafic</a:t>
            </a:r>
            <a:r>
              <a:rPr lang="en-US" altLang="en-US" sz="1400" dirty="0" smtClean="0">
                <a:latin typeface="Verdana" pitchFamily="34" charset="0"/>
                <a:cs typeface="Arial" charset="0"/>
              </a:rPr>
              <a:t>” Alert: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0" dirty="0" smtClean="0">
                <a:latin typeface="Verdana" pitchFamily="34" charset="0"/>
                <a:cs typeface="Arial" charset="0"/>
              </a:rPr>
              <a:t>Merging path</a:t>
            </a:r>
            <a:endParaRPr lang="en-US" altLang="en-US" sz="1400" b="0" dirty="0">
              <a:latin typeface="Verdana" pitchFamily="34" charset="0"/>
              <a:cs typeface="Arial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gray">
          <a:xfrm>
            <a:off x="1368300" y="2204863"/>
            <a:ext cx="7596188" cy="35274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90000"/>
              <a:buFont typeface="Wingdings" pitchFamily="2" charset="2"/>
              <a:buChar char=""/>
              <a:defRPr sz="12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 3" panose="05040102010807070707" pitchFamily="18" charset="2"/>
              <a:buChar char=""/>
              <a:defRPr sz="12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000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  <a:defRPr sz="12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 3" panose="05040102010807070707" pitchFamily="18" charset="2"/>
              <a:buChar char="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fr-FR" dirty="0" smtClean="0">
              <a:solidFill>
                <a:srgbClr val="FF9900"/>
              </a:solidFill>
              <a:cs typeface="Arial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166556" y="6021288"/>
            <a:ext cx="8866811" cy="350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Sound: « </a:t>
            </a:r>
            <a:r>
              <a:rPr lang="fr-FR" dirty="0" err="1" smtClean="0"/>
              <a:t>traffic</a:t>
            </a:r>
            <a:r>
              <a:rPr lang="fr-FR" dirty="0" smtClean="0"/>
              <a:t> » * 3</a:t>
            </a:r>
            <a:endParaRPr lang="fr-FR" dirty="0"/>
          </a:p>
        </p:txBody>
      </p:sp>
      <p:grpSp>
        <p:nvGrpSpPr>
          <p:cNvPr id="46" name="Groupe 1"/>
          <p:cNvGrpSpPr>
            <a:grpSpLocks/>
          </p:cNvGrpSpPr>
          <p:nvPr/>
        </p:nvGrpSpPr>
        <p:grpSpPr bwMode="auto">
          <a:xfrm>
            <a:off x="166556" y="2993908"/>
            <a:ext cx="4261427" cy="2955371"/>
            <a:chOff x="2484438" y="2798763"/>
            <a:chExt cx="4248150" cy="2941637"/>
          </a:xfrm>
        </p:grpSpPr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438" y="2798763"/>
              <a:ext cx="4248150" cy="294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8" name="Connecteur droit 47"/>
            <p:cNvCxnSpPr/>
            <p:nvPr/>
          </p:nvCxnSpPr>
          <p:spPr>
            <a:xfrm flipV="1">
              <a:off x="4333957" y="3169796"/>
              <a:ext cx="73000" cy="212762"/>
            </a:xfrm>
            <a:prstGeom prst="line">
              <a:avLst/>
            </a:prstGeom>
            <a:ln w="19050">
              <a:solidFill>
                <a:srgbClr val="1212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Pentagone 48"/>
            <p:cNvSpPr/>
            <p:nvPr/>
          </p:nvSpPr>
          <p:spPr>
            <a:xfrm rot="10800000">
              <a:off x="4576761" y="4160566"/>
              <a:ext cx="309455" cy="142900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rgbClr val="121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Bouée 49"/>
            <p:cNvSpPr/>
            <p:nvPr/>
          </p:nvSpPr>
          <p:spPr>
            <a:xfrm rot="10800000">
              <a:off x="4356174" y="3877943"/>
              <a:ext cx="703021" cy="706558"/>
            </a:xfrm>
            <a:prstGeom prst="donut">
              <a:avLst>
                <a:gd name="adj" fmla="val 20316"/>
              </a:avLst>
            </a:prstGeom>
            <a:solidFill>
              <a:srgbClr val="FF000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51" name="Connecteur droit 50"/>
            <p:cNvCxnSpPr/>
            <p:nvPr/>
          </p:nvCxnSpPr>
          <p:spPr>
            <a:xfrm flipH="1" flipV="1">
              <a:off x="4483131" y="3784264"/>
              <a:ext cx="68239" cy="12067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Ellipse 51"/>
            <p:cNvSpPr/>
            <p:nvPr/>
          </p:nvSpPr>
          <p:spPr>
            <a:xfrm>
              <a:off x="4264131" y="3380969"/>
              <a:ext cx="144413" cy="14448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rgbClr val="121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08544" y="3095170"/>
              <a:ext cx="647477" cy="14448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19050">
              <a:solidFill>
                <a:srgbClr val="121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dirty="0"/>
                <a:t>XY123</a:t>
              </a:r>
            </a:p>
          </p:txBody>
        </p:sp>
        <p:sp>
          <p:nvSpPr>
            <p:cNvPr id="54" name="Bouée 53"/>
            <p:cNvSpPr/>
            <p:nvPr/>
          </p:nvSpPr>
          <p:spPr>
            <a:xfrm>
              <a:off x="3984827" y="3099934"/>
              <a:ext cx="703021" cy="706558"/>
            </a:xfrm>
            <a:prstGeom prst="donut">
              <a:avLst>
                <a:gd name="adj" fmla="val 20316"/>
              </a:avLst>
            </a:prstGeom>
            <a:solidFill>
              <a:srgbClr val="FF000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5" name="Grafik 38" descr="\\BSFLSDA\Groups\SESAR\WP6_FL\WP671\OSED\WA5_Alerts_for_Vehicle_Drivers\D44\pictures\kfz-auf-kollisionskurs-mit-lfz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95" y="2080012"/>
            <a:ext cx="4270287" cy="8276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roupe 1"/>
          <p:cNvGrpSpPr>
            <a:grpSpLocks/>
          </p:cNvGrpSpPr>
          <p:nvPr/>
        </p:nvGrpSpPr>
        <p:grpSpPr bwMode="auto">
          <a:xfrm>
            <a:off x="4625857" y="2887846"/>
            <a:ext cx="4119179" cy="2955372"/>
            <a:chOff x="2484438" y="2978150"/>
            <a:chExt cx="4248150" cy="2941638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438" y="2978150"/>
              <a:ext cx="4248150" cy="294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8" name="Connecteur droit 57"/>
            <p:cNvCxnSpPr/>
            <p:nvPr/>
          </p:nvCxnSpPr>
          <p:spPr>
            <a:xfrm flipV="1">
              <a:off x="3548063" y="4130675"/>
              <a:ext cx="71437" cy="212725"/>
            </a:xfrm>
            <a:prstGeom prst="line">
              <a:avLst/>
            </a:prstGeom>
            <a:ln w="19050">
              <a:solidFill>
                <a:srgbClr val="1212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Pentagone 58"/>
            <p:cNvSpPr/>
            <p:nvPr/>
          </p:nvSpPr>
          <p:spPr>
            <a:xfrm rot="10800000">
              <a:off x="4576763" y="4340225"/>
              <a:ext cx="309562" cy="142875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rgbClr val="121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60" name="Connecteur droit 59"/>
            <p:cNvCxnSpPr>
              <a:endCxn id="63" idx="6"/>
            </p:cNvCxnSpPr>
            <p:nvPr/>
          </p:nvCxnSpPr>
          <p:spPr>
            <a:xfrm flipH="1">
              <a:off x="3902075" y="4411663"/>
              <a:ext cx="454025" cy="1587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Ellipse 60"/>
            <p:cNvSpPr/>
            <p:nvPr/>
          </p:nvSpPr>
          <p:spPr>
            <a:xfrm>
              <a:off x="3478213" y="4341813"/>
              <a:ext cx="144462" cy="14446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rgbClr val="121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622675" y="4056063"/>
              <a:ext cx="647700" cy="14605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19050">
              <a:solidFill>
                <a:srgbClr val="121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200" dirty="0"/>
                <a:t>XY123</a:t>
              </a:r>
            </a:p>
          </p:txBody>
        </p:sp>
        <p:sp>
          <p:nvSpPr>
            <p:cNvPr id="63" name="Bouée 62"/>
            <p:cNvSpPr/>
            <p:nvPr/>
          </p:nvSpPr>
          <p:spPr>
            <a:xfrm>
              <a:off x="3198813" y="4060825"/>
              <a:ext cx="703262" cy="706438"/>
            </a:xfrm>
            <a:prstGeom prst="donut">
              <a:avLst>
                <a:gd name="adj" fmla="val 20316"/>
              </a:avLst>
            </a:prstGeom>
            <a:solidFill>
              <a:srgbClr val="FF000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4" name="Image 6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57" y="2080012"/>
            <a:ext cx="4119178" cy="777209"/>
          </a:xfrm>
          <a:prstGeom prst="rect">
            <a:avLst/>
          </a:prstGeom>
        </p:spPr>
      </p:pic>
      <p:sp>
        <p:nvSpPr>
          <p:cNvPr id="65" name="ZoneTexte 64"/>
          <p:cNvSpPr txBox="1">
            <a:spLocks noChangeArrowheads="1"/>
          </p:cNvSpPr>
          <p:nvPr/>
        </p:nvSpPr>
        <p:spPr bwMode="auto">
          <a:xfrm>
            <a:off x="4625856" y="1556792"/>
            <a:ext cx="41191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30000"/>
              </a:spcBef>
              <a:buFont typeface="Arial" charset="0"/>
              <a:defRPr sz="1600" b="1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FA8710"/>
              </a:buClr>
              <a:buBlip>
                <a:blip r:embed="rId2"/>
              </a:buBlip>
              <a:defRPr sz="1600">
                <a:solidFill>
                  <a:srgbClr val="000000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F5821F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F5821F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Verdana" pitchFamily="34" charset="0"/>
                <a:cs typeface="Arial" charset="0"/>
              </a:rPr>
              <a:t>Red “</a:t>
            </a:r>
            <a:r>
              <a:rPr lang="en-US" altLang="en-US" sz="1400" dirty="0" err="1" smtClean="0">
                <a:latin typeface="Verdana" pitchFamily="34" charset="0"/>
                <a:cs typeface="Arial" charset="0"/>
              </a:rPr>
              <a:t>trafic</a:t>
            </a:r>
            <a:r>
              <a:rPr lang="en-US" altLang="en-US" sz="1400" dirty="0" smtClean="0">
                <a:latin typeface="Verdana" pitchFamily="34" charset="0"/>
                <a:cs typeface="Arial" charset="0"/>
              </a:rPr>
              <a:t>” Alert: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0" dirty="0" smtClean="0">
                <a:latin typeface="Verdana" pitchFamily="34" charset="0"/>
                <a:cs typeface="Arial" charset="0"/>
              </a:rPr>
              <a:t>Vehicle following an </a:t>
            </a:r>
            <a:r>
              <a:rPr lang="en-US" altLang="en-US" sz="1400" b="0" dirty="0" err="1" smtClean="0">
                <a:latin typeface="Verdana" pitchFamily="34" charset="0"/>
                <a:cs typeface="Arial" charset="0"/>
              </a:rPr>
              <a:t>airfraft</a:t>
            </a:r>
            <a:r>
              <a:rPr lang="en-US" altLang="en-US" sz="1400" b="0" dirty="0" smtClean="0">
                <a:latin typeface="Verdana" pitchFamily="34" charset="0"/>
                <a:cs typeface="Arial" charset="0"/>
              </a:rPr>
              <a:t> too close</a:t>
            </a:r>
            <a:endParaRPr lang="en-US" altLang="en-US" sz="1400" b="0" dirty="0"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8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03239" y="1196752"/>
            <a:ext cx="8137524" cy="5003799"/>
          </a:xfrm>
        </p:spPr>
        <p:txBody>
          <a:bodyPr/>
          <a:lstStyle/>
          <a:p>
            <a:r>
              <a:rPr lang="fr-FR" sz="1600" dirty="0"/>
              <a:t> </a:t>
            </a:r>
            <a:r>
              <a:rPr lang="fr-FR" sz="1600" dirty="0" smtClean="0"/>
              <a:t>Situation 6: </a:t>
            </a:r>
            <a:r>
              <a:rPr lang="fr-FR" sz="1600" dirty="0" err="1" smtClean="0"/>
              <a:t>vehicule</a:t>
            </a:r>
            <a:r>
              <a:rPr lang="fr-FR" sz="1600" dirty="0" smtClean="0"/>
              <a:t> </a:t>
            </a:r>
            <a:r>
              <a:rPr lang="fr-FR" sz="1600" dirty="0" err="1" smtClean="0"/>
              <a:t>entering</a:t>
            </a:r>
            <a:r>
              <a:rPr lang="fr-FR" sz="1600" dirty="0" smtClean="0"/>
              <a:t> a </a:t>
            </a:r>
            <a:r>
              <a:rPr lang="fr-FR" sz="1600" dirty="0" err="1" smtClean="0"/>
              <a:t>closed</a:t>
            </a:r>
            <a:r>
              <a:rPr lang="fr-FR" sz="1600" dirty="0" smtClean="0"/>
              <a:t>/</a:t>
            </a:r>
            <a:r>
              <a:rPr lang="fr-FR" sz="1600" dirty="0" err="1" smtClean="0"/>
              <a:t>restricted</a:t>
            </a:r>
            <a:r>
              <a:rPr lang="fr-FR" sz="1600" dirty="0" smtClean="0"/>
              <a:t> area</a:t>
            </a:r>
            <a:endParaRPr lang="fr-FR" sz="1600" b="0" dirty="0" smtClean="0">
              <a:solidFill>
                <a:srgbClr val="FF0000"/>
              </a:solidFill>
            </a:endParaRPr>
          </a:p>
          <a:p>
            <a:pPr lvl="1"/>
            <a:endParaRPr lang="fr-FR" sz="1600" b="0" dirty="0">
              <a:solidFill>
                <a:srgbClr val="FF0000"/>
              </a:solidFill>
            </a:endParaRPr>
          </a:p>
          <a:p>
            <a:pPr lvl="1"/>
            <a:endParaRPr lang="fr-FR" sz="1600" b="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400" dirty="0" smtClean="0"/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344340" y="6524625"/>
            <a:ext cx="540000" cy="144464"/>
          </a:xfrm>
        </p:spPr>
        <p:txBody>
          <a:bodyPr/>
          <a:lstStyle/>
          <a:p>
            <a:fld id="{A16D2F2B-AA42-4EF6-853F-472774101D80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503239" y="800100"/>
            <a:ext cx="8137524" cy="396652"/>
          </a:xfrm>
        </p:spPr>
        <p:txBody>
          <a:bodyPr/>
          <a:lstStyle/>
          <a:p>
            <a:r>
              <a:rPr lang="fr-FR" dirty="0" smtClean="0"/>
              <a:t>2 THE ALERTS</a:t>
            </a:r>
            <a:endParaRPr lang="fr-FR" dirty="0"/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305769" y="1609055"/>
            <a:ext cx="4588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30000"/>
              </a:spcBef>
              <a:buFont typeface="Arial" charset="0"/>
              <a:defRPr sz="1600" b="1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FA8710"/>
              </a:buClr>
              <a:buBlip>
                <a:blip r:embed="rId2"/>
              </a:buBlip>
              <a:defRPr sz="1600">
                <a:solidFill>
                  <a:srgbClr val="000000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F5821F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F5821F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Verdana" pitchFamily="34" charset="0"/>
                <a:cs typeface="Arial" charset="0"/>
              </a:rPr>
              <a:t>Orange “restricted area” Alert</a:t>
            </a:r>
            <a:endParaRPr lang="en-US" altLang="en-US" sz="1400" b="0" dirty="0">
              <a:latin typeface="Verdana" pitchFamily="34" charset="0"/>
              <a:cs typeface="Arial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2305769" y="6021288"/>
            <a:ext cx="4588384" cy="350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Sound: « bip » * 3</a:t>
            </a:r>
            <a:endParaRPr lang="fr-FR" dirty="0"/>
          </a:p>
        </p:txBody>
      </p:sp>
      <p:grpSp>
        <p:nvGrpSpPr>
          <p:cNvPr id="30" name="Groupe 1"/>
          <p:cNvGrpSpPr>
            <a:grpSpLocks/>
          </p:cNvGrpSpPr>
          <p:nvPr/>
        </p:nvGrpSpPr>
        <p:grpSpPr bwMode="auto">
          <a:xfrm>
            <a:off x="2305769" y="2636912"/>
            <a:ext cx="4588384" cy="3311968"/>
            <a:chOff x="2224088" y="2879725"/>
            <a:chExt cx="4254500" cy="3070225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088" y="2879725"/>
              <a:ext cx="4254500" cy="307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Pentagone 31"/>
            <p:cNvSpPr/>
            <p:nvPr/>
          </p:nvSpPr>
          <p:spPr>
            <a:xfrm rot="16200000">
              <a:off x="4123613" y="5041080"/>
              <a:ext cx="311153" cy="144499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rgbClr val="121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33" name="Image 3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769" y="1908062"/>
            <a:ext cx="4588384" cy="108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RESULTS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03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BB98F08-D88C-4B23-A8EC-711C75043887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03239" y="1305521"/>
            <a:ext cx="8101209" cy="5003799"/>
          </a:xfrm>
        </p:spPr>
        <p:txBody>
          <a:bodyPr/>
          <a:lstStyle/>
          <a:p>
            <a:r>
              <a:rPr lang="fr-FR" sz="1600" dirty="0" smtClean="0"/>
              <a:t> </a:t>
            </a:r>
            <a:r>
              <a:rPr lang="fr-FR" sz="1600" dirty="0" err="1" smtClean="0"/>
              <a:t>Very</a:t>
            </a:r>
            <a:r>
              <a:rPr lang="fr-FR" sz="1600" dirty="0" smtClean="0"/>
              <a:t> good </a:t>
            </a:r>
            <a:r>
              <a:rPr lang="fr-FR" sz="1600" dirty="0" err="1" smtClean="0"/>
              <a:t>overhall</a:t>
            </a:r>
            <a:r>
              <a:rPr lang="fr-FR" sz="1600" dirty="0" smtClean="0"/>
              <a:t> </a:t>
            </a:r>
            <a:r>
              <a:rPr lang="fr-FR" sz="1600" dirty="0" err="1" smtClean="0"/>
              <a:t>feed</a:t>
            </a:r>
            <a:r>
              <a:rPr lang="fr-FR" sz="1600" dirty="0" smtClean="0"/>
              <a:t> back </a:t>
            </a:r>
            <a:r>
              <a:rPr lang="fr-FR" sz="1600" dirty="0" err="1" smtClean="0"/>
              <a:t>from</a:t>
            </a:r>
            <a:r>
              <a:rPr lang="fr-FR" sz="1600" dirty="0" smtClean="0"/>
              <a:t> drivers, but room for </a:t>
            </a:r>
            <a:r>
              <a:rPr lang="fr-FR" sz="1600" dirty="0" err="1" smtClean="0"/>
              <a:t>improvement</a:t>
            </a:r>
            <a:r>
              <a:rPr lang="fr-FR" sz="1600" dirty="0" smtClean="0"/>
              <a:t>: </a:t>
            </a:r>
          </a:p>
          <a:p>
            <a:pPr lvl="1"/>
            <a:r>
              <a:rPr lang="fr-FR" sz="1600" b="0" dirty="0" smtClean="0"/>
              <a:t>system </a:t>
            </a:r>
            <a:r>
              <a:rPr lang="fr-FR" sz="1600" b="0" dirty="0" err="1" smtClean="0"/>
              <a:t>useful</a:t>
            </a:r>
            <a:r>
              <a:rPr lang="fr-FR" sz="1600" b="0" dirty="0" smtClean="0"/>
              <a:t>, </a:t>
            </a:r>
            <a:r>
              <a:rPr lang="fr-FR" sz="1600" b="0" dirty="0" err="1" smtClean="0"/>
              <a:t>especially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runway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alerts</a:t>
            </a:r>
            <a:endParaRPr lang="fr-FR" sz="1600" b="0" dirty="0" smtClean="0"/>
          </a:p>
          <a:p>
            <a:pPr lvl="1"/>
            <a:r>
              <a:rPr lang="fr-FR" sz="1600" b="0" dirty="0" smtClean="0"/>
              <a:t>Orange/</a:t>
            </a:r>
            <a:r>
              <a:rPr lang="fr-FR" sz="1600" b="0" dirty="0" err="1" smtClean="0"/>
              <a:t>red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alerts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very</a:t>
            </a:r>
            <a:r>
              <a:rPr lang="fr-FR" sz="1600" b="0" dirty="0" smtClean="0"/>
              <a:t> efficient to </a:t>
            </a:r>
            <a:r>
              <a:rPr lang="fr-FR" sz="1600" b="0" dirty="0" err="1" smtClean="0"/>
              <a:t>get</a:t>
            </a:r>
            <a:r>
              <a:rPr lang="fr-FR" sz="1600" b="0" dirty="0" smtClean="0"/>
              <a:t> a feeling of the danger </a:t>
            </a:r>
            <a:r>
              <a:rPr lang="fr-FR" sz="1600" b="0" dirty="0" err="1" smtClean="0"/>
              <a:t>degree</a:t>
            </a:r>
            <a:endParaRPr lang="fr-FR" sz="1600" b="0" dirty="0" smtClean="0"/>
          </a:p>
          <a:p>
            <a:pPr lvl="1"/>
            <a:r>
              <a:rPr lang="fr-FR" sz="1600" b="0" dirty="0" err="1" smtClean="0"/>
              <a:t>Need</a:t>
            </a:r>
            <a:r>
              <a:rPr lang="fr-FR" sz="1600" b="0" dirty="0" smtClean="0"/>
              <a:t> to </a:t>
            </a:r>
            <a:r>
              <a:rPr lang="fr-FR" sz="1600" b="0" dirty="0" err="1" smtClean="0"/>
              <a:t>enhance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ergonomy</a:t>
            </a:r>
            <a:r>
              <a:rPr lang="fr-FR" sz="1600" b="0" dirty="0" smtClean="0"/>
              <a:t> </a:t>
            </a:r>
          </a:p>
          <a:p>
            <a:pPr lvl="1"/>
            <a:r>
              <a:rPr lang="fr-FR" sz="1600" b="0" dirty="0" err="1" smtClean="0"/>
              <a:t>Need</a:t>
            </a:r>
            <a:r>
              <a:rPr lang="fr-FR" sz="1600" b="0" dirty="0" smtClean="0"/>
              <a:t> to </a:t>
            </a:r>
            <a:r>
              <a:rPr lang="fr-FR" sz="1600" b="0" dirty="0" err="1" smtClean="0"/>
              <a:t>reduce</a:t>
            </a:r>
            <a:r>
              <a:rPr lang="fr-FR" sz="1600" b="0" dirty="0" smtClean="0"/>
              <a:t> the </a:t>
            </a:r>
            <a:r>
              <a:rPr lang="fr-FR" sz="1600" b="0" dirty="0" err="1" smtClean="0"/>
              <a:t>number</a:t>
            </a:r>
            <a:r>
              <a:rPr lang="fr-FR" sz="1600" b="0" dirty="0" smtClean="0"/>
              <a:t> of nuisance </a:t>
            </a:r>
            <a:r>
              <a:rPr lang="fr-FR" sz="1600" b="0" dirty="0" err="1" smtClean="0"/>
              <a:t>alerts</a:t>
            </a:r>
            <a:endParaRPr lang="fr-FR" sz="1600" b="0" dirty="0" smtClean="0"/>
          </a:p>
          <a:p>
            <a:pPr marL="0" indent="0">
              <a:buNone/>
            </a:pPr>
            <a:endParaRPr lang="fr-FR" sz="1100" dirty="0" smtClean="0"/>
          </a:p>
          <a:p>
            <a:r>
              <a:rPr lang="fr-FR" sz="1600" dirty="0" err="1" smtClean="0"/>
              <a:t>Ergonomy</a:t>
            </a:r>
            <a:endParaRPr lang="fr-FR" sz="1600" dirty="0" smtClean="0"/>
          </a:p>
          <a:p>
            <a:pPr lvl="1"/>
            <a:r>
              <a:rPr lang="fr-FR" sz="1600" b="0" dirty="0" err="1" smtClean="0"/>
              <a:t>Need</a:t>
            </a:r>
            <a:r>
              <a:rPr lang="fr-FR" sz="1600" b="0" dirty="0" smtClean="0"/>
              <a:t> for </a:t>
            </a:r>
            <a:r>
              <a:rPr lang="fr-FR" sz="1600" b="0" dirty="0" err="1" smtClean="0"/>
              <a:t>better</a:t>
            </a:r>
            <a:r>
              <a:rPr lang="fr-FR" sz="1600" b="0" dirty="0" smtClean="0"/>
              <a:t> distinction of the </a:t>
            </a:r>
            <a:r>
              <a:rPr lang="fr-FR" sz="1600" b="0" dirty="0" err="1" smtClean="0"/>
              <a:t>vehicule</a:t>
            </a:r>
            <a:r>
              <a:rPr lang="fr-FR" sz="1600" b="0" dirty="0" smtClean="0"/>
              <a:t> and the </a:t>
            </a:r>
            <a:r>
              <a:rPr lang="fr-FR" sz="1600" b="0" dirty="0" err="1" smtClean="0"/>
              <a:t>aircraft</a:t>
            </a:r>
            <a:r>
              <a:rPr lang="fr-FR" sz="1600" b="0" dirty="0" smtClean="0"/>
              <a:t> on the </a:t>
            </a:r>
            <a:r>
              <a:rPr lang="fr-FR" sz="1600" b="0" dirty="0" err="1" smtClean="0"/>
              <a:t>screen</a:t>
            </a:r>
            <a:endParaRPr lang="fr-FR" sz="1600" b="0" dirty="0" smtClean="0"/>
          </a:p>
          <a:p>
            <a:pPr lvl="1"/>
            <a:r>
              <a:rPr lang="fr-FR" sz="1600" b="0" dirty="0" err="1" smtClean="0"/>
              <a:t>Need</a:t>
            </a:r>
            <a:r>
              <a:rPr lang="fr-FR" sz="1600" b="0" dirty="0" smtClean="0"/>
              <a:t> for an explicit </a:t>
            </a:r>
            <a:r>
              <a:rPr lang="fr-FR" sz="1600" b="0" dirty="0" err="1" smtClean="0"/>
              <a:t>sound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even</a:t>
            </a:r>
            <a:r>
              <a:rPr lang="fr-FR" sz="1600" b="0" dirty="0" smtClean="0"/>
              <a:t> for orange </a:t>
            </a:r>
            <a:r>
              <a:rPr lang="fr-FR" sz="1600" b="0" dirty="0" err="1" smtClean="0"/>
              <a:t>alerts</a:t>
            </a:r>
            <a:endParaRPr lang="fr-FR" sz="1600" b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2F2B-AA42-4EF6-853F-472774101D80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 RESULTS</a:t>
            </a:r>
            <a:endParaRPr lang="fr-FR" dirty="0"/>
          </a:p>
        </p:txBody>
      </p:sp>
      <p:pic>
        <p:nvPicPr>
          <p:cNvPr id="1026" name="Picture 2" descr="C:\Users\vellou\Documents\CDGR\SGS CDGR\PROJET - TVX\aaSGS\AVD Alertes dans véhicules\Log_Test_Alert\temp_INFRA38  13052015\infra_38_2015_05_12_09_57_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813" y="4279936"/>
            <a:ext cx="3128459" cy="234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ellou\Documents\CDGR\SGS CDGR\PROJET - TVX\aaSGS\AVD Alertes dans véhicules\Log_Test_Alert\temp_INFRA38  13052015\infra_38_2015_05_10_20_38_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89054"/>
            <a:ext cx="3199882" cy="239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ellou\Documents\CDGR\SGS CDGR\PROJET - TVX\aaSGS\AVD Alertes dans véhicules\Log_Test_Alert\temp_INFRA38  13052015\infra_38_2015_05_11_22_44_3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r="33125" b="26167"/>
          <a:stretch/>
        </p:blipFill>
        <p:spPr bwMode="auto">
          <a:xfrm>
            <a:off x="7308304" y="4243344"/>
            <a:ext cx="1324163" cy="237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95736" y="5157192"/>
            <a:ext cx="21602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27584" y="5273588"/>
            <a:ext cx="21602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771800" y="6021288"/>
            <a:ext cx="21602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9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03239" y="1305521"/>
            <a:ext cx="8317233" cy="5003799"/>
          </a:xfrm>
        </p:spPr>
        <p:txBody>
          <a:bodyPr/>
          <a:lstStyle/>
          <a:p>
            <a:r>
              <a:rPr lang="fr-FR" sz="1600" dirty="0" smtClean="0"/>
              <a:t>Settings: </a:t>
            </a:r>
            <a:r>
              <a:rPr lang="fr-FR" sz="1600" dirty="0" err="1" smtClean="0"/>
              <a:t>Too</a:t>
            </a:r>
            <a:r>
              <a:rPr lang="fr-FR" sz="1600" dirty="0" smtClean="0"/>
              <a:t> </a:t>
            </a:r>
            <a:r>
              <a:rPr lang="fr-FR" sz="1600" dirty="0" err="1" smtClean="0"/>
              <a:t>many</a:t>
            </a:r>
            <a:r>
              <a:rPr lang="fr-FR" sz="1600" dirty="0" smtClean="0"/>
              <a:t> </a:t>
            </a:r>
            <a:r>
              <a:rPr lang="fr-FR" sz="1600" dirty="0" err="1" smtClean="0"/>
              <a:t>alarms</a:t>
            </a:r>
            <a:r>
              <a:rPr lang="fr-FR" sz="1600" dirty="0" smtClean="0"/>
              <a:t>, </a:t>
            </a:r>
            <a:r>
              <a:rPr lang="fr-FR" sz="1600" dirty="0" err="1" smtClean="0"/>
              <a:t>especially</a:t>
            </a:r>
            <a:r>
              <a:rPr lang="fr-FR" sz="1600" dirty="0" smtClean="0"/>
              <a:t> for taxiways, </a:t>
            </a:r>
            <a:r>
              <a:rPr lang="fr-FR" sz="1600" b="0" dirty="0" err="1" smtClean="0"/>
              <a:t>need</a:t>
            </a:r>
            <a:r>
              <a:rPr lang="fr-FR" sz="1600" b="0" dirty="0" smtClean="0"/>
              <a:t> to </a:t>
            </a:r>
            <a:r>
              <a:rPr lang="fr-FR" sz="1600" b="0" dirty="0" err="1" smtClean="0"/>
              <a:t>take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into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account</a:t>
            </a:r>
            <a:r>
              <a:rPr lang="fr-FR" sz="1600" b="0" dirty="0" smtClean="0"/>
              <a:t> :</a:t>
            </a:r>
            <a:endParaRPr lang="fr-FR" sz="1600" dirty="0" smtClean="0"/>
          </a:p>
          <a:p>
            <a:pPr lvl="3"/>
            <a:r>
              <a:rPr lang="fr-FR" sz="1600" dirty="0" smtClean="0"/>
              <a:t>LVP/ Non LVP conditions </a:t>
            </a:r>
          </a:p>
          <a:p>
            <a:pPr lvl="3"/>
            <a:r>
              <a:rPr lang="fr-FR" sz="1600" dirty="0" smtClean="0"/>
              <a:t>On </a:t>
            </a:r>
            <a:r>
              <a:rPr lang="fr-FR" sz="1600" dirty="0" err="1" smtClean="0"/>
              <a:t>runways</a:t>
            </a:r>
            <a:r>
              <a:rPr lang="fr-FR" sz="1600" dirty="0" smtClean="0"/>
              <a:t>, distance </a:t>
            </a:r>
            <a:r>
              <a:rPr lang="fr-FR" sz="1600" dirty="0" err="1" smtClean="0"/>
              <a:t>between</a:t>
            </a:r>
            <a:r>
              <a:rPr lang="fr-FR" sz="1600" dirty="0" smtClean="0"/>
              <a:t> </a:t>
            </a:r>
            <a:r>
              <a:rPr lang="fr-FR" sz="1600" dirty="0" err="1" smtClean="0"/>
              <a:t>aircraft</a:t>
            </a:r>
            <a:r>
              <a:rPr lang="fr-FR" sz="1600" dirty="0" smtClean="0"/>
              <a:t> and </a:t>
            </a:r>
            <a:r>
              <a:rPr lang="fr-FR" sz="1600" dirty="0" err="1" smtClean="0"/>
              <a:t>vehicle</a:t>
            </a:r>
            <a:r>
              <a:rPr lang="fr-FR" sz="1600" dirty="0" smtClean="0"/>
              <a:t>.</a:t>
            </a:r>
          </a:p>
          <a:p>
            <a:pPr lvl="3"/>
            <a:r>
              <a:rPr lang="fr-FR" sz="1600" dirty="0"/>
              <a:t>Aircraft type (i/o A380 by default)</a:t>
            </a:r>
          </a:p>
          <a:p>
            <a:pPr lvl="3"/>
            <a:r>
              <a:rPr lang="fr-FR" sz="1600" dirty="0" err="1"/>
              <a:t>airport</a:t>
            </a:r>
            <a:r>
              <a:rPr lang="fr-FR" sz="1600" dirty="0"/>
              <a:t> </a:t>
            </a:r>
            <a:r>
              <a:rPr lang="fr-FR" sz="1600" dirty="0" err="1"/>
              <a:t>layout</a:t>
            </a:r>
            <a:r>
              <a:rPr lang="fr-FR" sz="1600" dirty="0"/>
              <a:t> (</a:t>
            </a:r>
            <a:r>
              <a:rPr lang="fr-FR" sz="1600" dirty="0" err="1"/>
              <a:t>merging</a:t>
            </a:r>
            <a:r>
              <a:rPr lang="fr-FR" sz="1600" dirty="0"/>
              <a:t> </a:t>
            </a:r>
            <a:r>
              <a:rPr lang="fr-FR" sz="1600" dirty="0" err="1"/>
              <a:t>path</a:t>
            </a:r>
            <a:r>
              <a:rPr lang="fr-FR" sz="1600" dirty="0"/>
              <a:t> not possible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2F2B-AA42-4EF6-853F-472774101D80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 RESULTS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02" y="3140968"/>
            <a:ext cx="5400600" cy="352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0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 smtClean="0"/>
              <a:t>What’s</a:t>
            </a:r>
            <a:r>
              <a:rPr lang="fr-FR" dirty="0" smtClean="0"/>
              <a:t> </a:t>
            </a:r>
            <a:r>
              <a:rPr lang="fr-FR" dirty="0" err="1" smtClean="0"/>
              <a:t>Next</a:t>
            </a:r>
            <a:r>
              <a:rPr lang="fr-FR" dirty="0" smtClean="0"/>
              <a:t>?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04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BB98F08-D88C-4B23-A8EC-711C75043887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38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à coins arrondis 27"/>
          <p:cNvSpPr/>
          <p:nvPr/>
        </p:nvSpPr>
        <p:spPr>
          <a:xfrm>
            <a:off x="2110168" y="4437112"/>
            <a:ext cx="2053249" cy="21602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Central system:</a:t>
            </a:r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68836" y="1438361"/>
            <a:ext cx="8309509" cy="5003799"/>
          </a:xfrm>
        </p:spPr>
        <p:txBody>
          <a:bodyPr/>
          <a:lstStyle/>
          <a:p>
            <a:r>
              <a:rPr lang="fr-FR" sz="1600" dirty="0" smtClean="0"/>
              <a:t> </a:t>
            </a:r>
            <a:r>
              <a:rPr lang="fr-FR" sz="1600" dirty="0" err="1" smtClean="0"/>
              <a:t>Ergonomy</a:t>
            </a:r>
            <a:r>
              <a:rPr lang="fr-FR" sz="1600" dirty="0" smtClean="0"/>
              <a:t> </a:t>
            </a:r>
            <a:r>
              <a:rPr lang="fr-FR" sz="1600" dirty="0" err="1" smtClean="0"/>
              <a:t>enhancement</a:t>
            </a:r>
            <a:r>
              <a:rPr lang="fr-FR" sz="1600" dirty="0"/>
              <a:t> </a:t>
            </a:r>
          </a:p>
          <a:p>
            <a:pPr marL="800100" lvl="1" indent="-263525"/>
            <a:r>
              <a:rPr lang="fr-FR" sz="1600" b="0" dirty="0" err="1" smtClean="0"/>
              <a:t>Implement</a:t>
            </a:r>
            <a:r>
              <a:rPr lang="fr-FR" sz="1600" b="0" dirty="0" smtClean="0"/>
              <a:t> VLSD recommandations</a:t>
            </a:r>
          </a:p>
          <a:p>
            <a:pPr marL="800100" lvl="1" indent="-263525"/>
            <a:r>
              <a:rPr lang="fr-FR" sz="1600" b="0" dirty="0" err="1" smtClean="0"/>
              <a:t>Make</a:t>
            </a:r>
            <a:r>
              <a:rPr lang="fr-FR" sz="1600" b="0" dirty="0" smtClean="0"/>
              <a:t> more live trials</a:t>
            </a:r>
            <a:endParaRPr lang="fr-FR" sz="1600" b="0" dirty="0"/>
          </a:p>
          <a:p>
            <a:r>
              <a:rPr lang="fr-FR" sz="1600" dirty="0" smtClean="0"/>
              <a:t>Settings </a:t>
            </a:r>
            <a:r>
              <a:rPr lang="fr-FR" sz="1600" dirty="0" err="1" smtClean="0"/>
              <a:t>enhancements</a:t>
            </a:r>
            <a:endParaRPr lang="fr-FR" sz="1600" dirty="0" smtClean="0"/>
          </a:p>
          <a:p>
            <a:pPr marL="536575" lvl="1" indent="274638"/>
            <a:r>
              <a:rPr lang="fr-FR" sz="1600" b="0" dirty="0" err="1"/>
              <a:t>Calculate</a:t>
            </a:r>
            <a:r>
              <a:rPr lang="fr-FR" sz="1600" b="0" dirty="0"/>
              <a:t> </a:t>
            </a:r>
            <a:r>
              <a:rPr lang="fr-FR" sz="1600" b="0" dirty="0" err="1"/>
              <a:t>alerts</a:t>
            </a:r>
            <a:r>
              <a:rPr lang="fr-FR" sz="1600" b="0" dirty="0"/>
              <a:t> </a:t>
            </a:r>
            <a:r>
              <a:rPr lang="fr-FR" sz="1600" b="0" dirty="0" err="1"/>
              <a:t>from</a:t>
            </a:r>
            <a:r>
              <a:rPr lang="fr-FR" sz="1600" b="0" dirty="0"/>
              <a:t> </a:t>
            </a:r>
            <a:r>
              <a:rPr lang="fr-FR" sz="1600" b="0" dirty="0" smtClean="0"/>
              <a:t>the </a:t>
            </a:r>
            <a:r>
              <a:rPr lang="fr-FR" sz="1600" b="0" dirty="0"/>
              <a:t>central </a:t>
            </a:r>
            <a:r>
              <a:rPr lang="fr-FR" sz="1600" b="0" dirty="0" smtClean="0"/>
              <a:t>system: more </a:t>
            </a:r>
            <a:r>
              <a:rPr lang="fr-FR" sz="1600" b="0" dirty="0" err="1" smtClean="0"/>
              <a:t>precise</a:t>
            </a:r>
            <a:endParaRPr lang="fr-FR" sz="1600" b="0" dirty="0"/>
          </a:p>
          <a:p>
            <a:pPr marL="536575" lvl="1" indent="274638"/>
            <a:r>
              <a:rPr lang="fr-FR" sz="1600" b="0" dirty="0" err="1" smtClean="0"/>
              <a:t>Improve</a:t>
            </a:r>
            <a:r>
              <a:rPr lang="fr-FR" sz="1600" b="0" dirty="0" smtClean="0"/>
              <a:t> central system to </a:t>
            </a:r>
            <a:r>
              <a:rPr lang="fr-FR" sz="1600" b="0" dirty="0" err="1" smtClean="0"/>
              <a:t>get</a:t>
            </a:r>
            <a:r>
              <a:rPr lang="fr-FR" sz="1600" b="0" dirty="0" smtClean="0"/>
              <a:t> more </a:t>
            </a:r>
            <a:r>
              <a:rPr lang="fr-FR" sz="1600" b="0" dirty="0" err="1" smtClean="0"/>
              <a:t>detailed</a:t>
            </a:r>
            <a:r>
              <a:rPr lang="fr-FR" sz="1600" b="0" dirty="0" smtClean="0"/>
              <a:t>  information (LVP, </a:t>
            </a:r>
            <a:r>
              <a:rPr lang="fr-FR" sz="1600" b="0" dirty="0" err="1" smtClean="0"/>
              <a:t>Rwy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status</a:t>
            </a:r>
            <a:r>
              <a:rPr lang="fr-FR" sz="1600" b="0" dirty="0" smtClean="0"/>
              <a:t>)</a:t>
            </a:r>
          </a:p>
          <a:p>
            <a:pPr lvl="1"/>
            <a:endParaRPr lang="fr-FR" sz="1600" b="0" dirty="0" smtClean="0"/>
          </a:p>
          <a:p>
            <a:pPr lvl="1"/>
            <a:endParaRPr lang="fr-FR" sz="1600" b="0" dirty="0"/>
          </a:p>
          <a:p>
            <a:pPr lvl="1"/>
            <a:endParaRPr lang="fr-FR" sz="1600" b="0" dirty="0">
              <a:solidFill>
                <a:srgbClr val="FF0000"/>
              </a:solidFill>
            </a:endParaRPr>
          </a:p>
          <a:p>
            <a:pPr lvl="1"/>
            <a:endParaRPr lang="fr-FR" sz="1600" b="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400" dirty="0" smtClean="0"/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410277" y="6657840"/>
            <a:ext cx="540000" cy="144464"/>
          </a:xfrm>
        </p:spPr>
        <p:txBody>
          <a:bodyPr/>
          <a:lstStyle/>
          <a:p>
            <a:fld id="{A16D2F2B-AA42-4EF6-853F-472774101D80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999" y="6668913"/>
            <a:ext cx="3600000" cy="144463"/>
          </a:xfrm>
        </p:spPr>
        <p:txBody>
          <a:bodyPr/>
          <a:lstStyle/>
          <a:p>
            <a:r>
              <a:rPr lang="fr-FR" dirty="0" smtClean="0"/>
              <a:t>GROUPE ADP -                      - DIFFUSION RESTREINTE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 WHAT’S NEXT – Planning for AVD </a:t>
            </a:r>
            <a:r>
              <a:rPr lang="fr-FR" dirty="0" err="1" smtClean="0"/>
              <a:t>Deployment</a:t>
            </a:r>
            <a:endParaRPr lang="fr-FR" dirty="0"/>
          </a:p>
        </p:txBody>
      </p:sp>
      <p:pic>
        <p:nvPicPr>
          <p:cNvPr id="9" name="Espace réservé du conten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382168" y="4639362"/>
            <a:ext cx="2324193" cy="154794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66222" y="3681028"/>
            <a:ext cx="756084" cy="75608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618" y="5366967"/>
            <a:ext cx="870404" cy="870404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>
            <a:off x="4002244" y="4653136"/>
            <a:ext cx="2153932" cy="3560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 rot="497181">
            <a:off x="4458743" y="4554609"/>
            <a:ext cx="1668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</a:t>
            </a:r>
            <a:r>
              <a:rPr lang="en-US" sz="1400" dirty="0" smtClean="0"/>
              <a:t>ther traffic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</a:t>
            </a:r>
            <a:endParaRPr lang="en-US" sz="1400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H="1" flipV="1">
            <a:off x="4163417" y="5517232"/>
            <a:ext cx="1992759" cy="3264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 rot="474532">
            <a:off x="4129083" y="5653250"/>
            <a:ext cx="209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Own ship position</a:t>
            </a:r>
            <a:endParaRPr lang="en-US" sz="14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" y="5730111"/>
            <a:ext cx="623043" cy="712049"/>
          </a:xfrm>
          <a:prstGeom prst="rect">
            <a:avLst/>
          </a:prstGeom>
        </p:spPr>
      </p:pic>
      <p:cxnSp>
        <p:nvCxnSpPr>
          <p:cNvPr id="17" name="Connecteur droit avec flèche 16"/>
          <p:cNvCxnSpPr>
            <a:stCxn id="16" idx="3"/>
          </p:cNvCxnSpPr>
          <p:nvPr/>
        </p:nvCxnSpPr>
        <p:spPr>
          <a:xfrm flipV="1">
            <a:off x="626140" y="5475954"/>
            <a:ext cx="1484028" cy="6101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 rot="20294006">
            <a:off x="413696" y="5178611"/>
            <a:ext cx="2211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Transponder data,</a:t>
            </a:r>
          </a:p>
          <a:p>
            <a:r>
              <a:rPr lang="en-US" sz="1400" dirty="0" smtClean="0"/>
              <a:t>Radar </a:t>
            </a:r>
            <a:endParaRPr lang="en-US" sz="1400" dirty="0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4002244" y="5131640"/>
            <a:ext cx="2009916" cy="3352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 rot="499074">
            <a:off x="4008001" y="5015788"/>
            <a:ext cx="2129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Alarm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7544264" y="4400143"/>
            <a:ext cx="1334082" cy="79518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Alarm</a:t>
            </a:r>
            <a:r>
              <a:rPr lang="fr-FR" sz="1400" dirty="0" smtClean="0"/>
              <a:t> trigger</a:t>
            </a:r>
            <a:endParaRPr lang="fr-FR" sz="1400" dirty="0"/>
          </a:p>
        </p:txBody>
      </p:sp>
      <p:cxnSp>
        <p:nvCxnSpPr>
          <p:cNvPr id="35" name="Connecteur droit 34"/>
          <p:cNvCxnSpPr>
            <a:stCxn id="10" idx="1"/>
          </p:cNvCxnSpPr>
          <p:nvPr/>
        </p:nvCxnSpPr>
        <p:spPr>
          <a:xfrm>
            <a:off x="7544264" y="4437112"/>
            <a:ext cx="1334082" cy="7582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7668344" y="4437112"/>
            <a:ext cx="1210002" cy="7582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/>
          <p:cNvSpPr/>
          <p:nvPr/>
        </p:nvSpPr>
        <p:spPr>
          <a:xfrm>
            <a:off x="3177820" y="5752696"/>
            <a:ext cx="1334082" cy="79518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Alarm</a:t>
            </a:r>
            <a:r>
              <a:rPr lang="fr-FR" sz="1400" dirty="0" smtClean="0"/>
              <a:t> trigger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4118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CONTEXT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01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BB98F08-D88C-4B23-A8EC-711C75043887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64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600" dirty="0" smtClean="0"/>
              <a:t> </a:t>
            </a:r>
            <a:r>
              <a:rPr lang="fr-FR" sz="1600" dirty="0" err="1" smtClean="0"/>
              <a:t>Pre-requisit</a:t>
            </a:r>
            <a:endParaRPr lang="fr-FR" sz="1600" dirty="0" smtClean="0"/>
          </a:p>
          <a:p>
            <a:pPr marL="536575" lvl="1" indent="274638"/>
            <a:r>
              <a:rPr lang="fr-FR" sz="1600" dirty="0"/>
              <a:t>Central system </a:t>
            </a:r>
            <a:r>
              <a:rPr lang="fr-FR" sz="1600" dirty="0" err="1" smtClean="0"/>
              <a:t>improvement</a:t>
            </a:r>
            <a:r>
              <a:rPr lang="fr-FR" sz="1600" dirty="0" smtClean="0"/>
              <a:t>  (SMAN Airport):</a:t>
            </a:r>
            <a:r>
              <a:rPr lang="fr-FR" sz="1600" b="0" dirty="0" smtClean="0"/>
              <a:t> </a:t>
            </a:r>
          </a:p>
          <a:p>
            <a:pPr marL="1257300" lvl="3" indent="-274638"/>
            <a:r>
              <a:rPr lang="fr-FR" sz="1600" b="0" dirty="0" smtClean="0"/>
              <a:t> </a:t>
            </a:r>
            <a:r>
              <a:rPr lang="fr-FR" sz="1600" b="0" dirty="0"/>
              <a:t>LVP information </a:t>
            </a:r>
            <a:endParaRPr lang="fr-FR" sz="1600" b="0" dirty="0" smtClean="0"/>
          </a:p>
          <a:p>
            <a:pPr marL="1257300" lvl="3" indent="-274638"/>
            <a:r>
              <a:rPr lang="fr-FR" sz="1600" b="0" dirty="0" err="1" smtClean="0"/>
              <a:t>Runway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status</a:t>
            </a:r>
            <a:r>
              <a:rPr lang="fr-FR" sz="1600" b="0" dirty="0" smtClean="0"/>
              <a:t> (open/</a:t>
            </a:r>
            <a:r>
              <a:rPr lang="fr-FR" sz="1600" b="0" dirty="0" err="1" smtClean="0"/>
              <a:t>closed</a:t>
            </a:r>
            <a:r>
              <a:rPr lang="fr-FR" sz="1600" b="0" dirty="0" smtClean="0"/>
              <a:t>)  </a:t>
            </a:r>
          </a:p>
          <a:p>
            <a:pPr marL="1077300" lvl="2" indent="-274638">
              <a:buFont typeface="Symbol"/>
              <a:buChar char="Þ"/>
            </a:pPr>
            <a:r>
              <a:rPr lang="fr-FR" sz="1600" b="1" dirty="0" err="1" smtClean="0">
                <a:solidFill>
                  <a:srgbClr val="002060"/>
                </a:solidFill>
              </a:rPr>
              <a:t>Expected</a:t>
            </a:r>
            <a:r>
              <a:rPr lang="fr-FR" sz="1600" b="1" dirty="0" smtClean="0">
                <a:solidFill>
                  <a:srgbClr val="002060"/>
                </a:solidFill>
              </a:rPr>
              <a:t> for </a:t>
            </a:r>
            <a:r>
              <a:rPr lang="fr-FR" sz="1600" b="1" dirty="0" err="1" smtClean="0">
                <a:solidFill>
                  <a:srgbClr val="002060"/>
                </a:solidFill>
              </a:rPr>
              <a:t>Mid</a:t>
            </a:r>
            <a:r>
              <a:rPr lang="fr-FR" sz="1600" b="1" dirty="0" smtClean="0">
                <a:solidFill>
                  <a:srgbClr val="002060"/>
                </a:solidFill>
              </a:rPr>
              <a:t> 2017</a:t>
            </a:r>
          </a:p>
          <a:p>
            <a:pPr marL="716575" lvl="3" indent="0">
              <a:buNone/>
            </a:pPr>
            <a:endParaRPr lang="fr-FR" sz="1600" b="0" dirty="0"/>
          </a:p>
          <a:p>
            <a:pPr marL="536575" lvl="1" indent="274638"/>
            <a:r>
              <a:rPr lang="fr-FR" sz="1600" dirty="0"/>
              <a:t>New </a:t>
            </a:r>
            <a:r>
              <a:rPr lang="fr-FR" sz="1600" dirty="0" err="1"/>
              <a:t>vehicle</a:t>
            </a:r>
            <a:r>
              <a:rPr lang="fr-FR" sz="1600" dirty="0"/>
              <a:t> </a:t>
            </a:r>
            <a:r>
              <a:rPr lang="fr-FR" sz="1600" dirty="0" err="1"/>
              <a:t>geolocalization</a:t>
            </a:r>
            <a:r>
              <a:rPr lang="fr-FR" sz="1600" dirty="0"/>
              <a:t> </a:t>
            </a:r>
            <a:r>
              <a:rPr lang="fr-FR" sz="1600" dirty="0" smtClean="0"/>
              <a:t>system  (SMAN </a:t>
            </a:r>
            <a:r>
              <a:rPr lang="fr-FR" sz="1600" dirty="0" err="1" smtClean="0"/>
              <a:t>Vehicle</a:t>
            </a:r>
            <a:r>
              <a:rPr lang="fr-FR" sz="1600" dirty="0" smtClean="0"/>
              <a:t>):  </a:t>
            </a:r>
          </a:p>
          <a:p>
            <a:pPr marL="982663" lvl="3" indent="274638"/>
            <a:r>
              <a:rPr lang="fr-FR" sz="1600" dirty="0" smtClean="0"/>
              <a:t>More </a:t>
            </a:r>
            <a:r>
              <a:rPr lang="fr-FR" sz="1600" dirty="0" err="1" smtClean="0"/>
              <a:t>precise</a:t>
            </a:r>
            <a:r>
              <a:rPr lang="fr-FR" sz="1600" dirty="0" smtClean="0"/>
              <a:t> </a:t>
            </a:r>
            <a:r>
              <a:rPr lang="fr-FR" sz="1600" dirty="0" err="1" smtClean="0"/>
              <a:t>vehicle</a:t>
            </a:r>
            <a:r>
              <a:rPr lang="fr-FR" sz="1600" dirty="0" smtClean="0"/>
              <a:t> position</a:t>
            </a:r>
          </a:p>
          <a:p>
            <a:pPr marL="982663" lvl="3" indent="274638"/>
            <a:r>
              <a:rPr lang="fr-FR" sz="1600" dirty="0" smtClean="0"/>
              <a:t>More </a:t>
            </a:r>
            <a:r>
              <a:rPr lang="fr-FR" sz="1600" dirty="0" err="1" smtClean="0"/>
              <a:t>bandwidth</a:t>
            </a:r>
            <a:r>
              <a:rPr lang="fr-FR" sz="1600" dirty="0" smtClean="0"/>
              <a:t> </a:t>
            </a:r>
            <a:r>
              <a:rPr lang="fr-FR" sz="1600" dirty="0" err="1" smtClean="0"/>
              <a:t>needed</a:t>
            </a:r>
            <a:r>
              <a:rPr lang="fr-FR" sz="1600" dirty="0" smtClean="0"/>
              <a:t> to </a:t>
            </a:r>
            <a:r>
              <a:rPr lang="fr-FR" sz="1600" dirty="0" err="1" smtClean="0"/>
              <a:t>send</a:t>
            </a:r>
            <a:r>
              <a:rPr lang="fr-FR" sz="1600" dirty="0" smtClean="0"/>
              <a:t> </a:t>
            </a:r>
            <a:r>
              <a:rPr lang="fr-FR" sz="1600" dirty="0" err="1" smtClean="0"/>
              <a:t>alert</a:t>
            </a:r>
            <a:r>
              <a:rPr lang="fr-FR" sz="1600" dirty="0" smtClean="0"/>
              <a:t> to the </a:t>
            </a:r>
            <a:r>
              <a:rPr lang="fr-FR" sz="1600" dirty="0" err="1" smtClean="0"/>
              <a:t>vehicle</a:t>
            </a:r>
            <a:endParaRPr lang="fr-FR" sz="1600" b="0" dirty="0" smtClean="0"/>
          </a:p>
          <a:p>
            <a:pPr marL="716575" lvl="4" indent="0">
              <a:buNone/>
            </a:pPr>
            <a:r>
              <a:rPr lang="fr-FR" sz="1600" b="1" dirty="0" smtClean="0">
                <a:solidFill>
                  <a:srgbClr val="002060"/>
                </a:solidFill>
              </a:rPr>
              <a:t>=&gt; </a:t>
            </a:r>
            <a:r>
              <a:rPr lang="fr-FR" sz="1600" b="1" dirty="0" err="1" smtClean="0">
                <a:solidFill>
                  <a:srgbClr val="002060"/>
                </a:solidFill>
              </a:rPr>
              <a:t>Expected</a:t>
            </a:r>
            <a:r>
              <a:rPr lang="fr-FR" sz="1600" b="1" dirty="0" smtClean="0">
                <a:solidFill>
                  <a:srgbClr val="002060"/>
                </a:solidFill>
              </a:rPr>
              <a:t> </a:t>
            </a:r>
            <a:r>
              <a:rPr lang="fr-FR" sz="1600" b="1" dirty="0" err="1" smtClean="0">
                <a:solidFill>
                  <a:srgbClr val="002060"/>
                </a:solidFill>
              </a:rPr>
              <a:t>early</a:t>
            </a:r>
            <a:r>
              <a:rPr lang="fr-FR" sz="1600" b="1" dirty="0" smtClean="0">
                <a:solidFill>
                  <a:srgbClr val="002060"/>
                </a:solidFill>
              </a:rPr>
              <a:t> 2019</a:t>
            </a:r>
            <a:endParaRPr lang="fr-FR" sz="1600" b="1" dirty="0">
              <a:solidFill>
                <a:srgbClr val="002060"/>
              </a:solidFill>
            </a:endParaRPr>
          </a:p>
          <a:p>
            <a:pPr marL="536575" lvl="1" indent="0">
              <a:buNone/>
            </a:pPr>
            <a:endParaRPr lang="fr-FR" sz="1600" b="0" dirty="0"/>
          </a:p>
          <a:p>
            <a:pPr lvl="1"/>
            <a:endParaRPr lang="fr-FR" sz="1600" b="0" dirty="0" smtClean="0"/>
          </a:p>
          <a:p>
            <a:pPr lvl="1"/>
            <a:endParaRPr lang="fr-FR" sz="1600" b="0" dirty="0"/>
          </a:p>
          <a:p>
            <a:pPr lvl="1"/>
            <a:endParaRPr lang="fr-FR" sz="1600" b="0" dirty="0">
              <a:solidFill>
                <a:srgbClr val="FF0000"/>
              </a:solidFill>
            </a:endParaRPr>
          </a:p>
          <a:p>
            <a:pPr lvl="1"/>
            <a:endParaRPr lang="fr-FR" sz="1600" b="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400" dirty="0" smtClean="0"/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2F2B-AA42-4EF6-853F-472774101D80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 WHAT’S NEXT – Planning for AVD </a:t>
            </a:r>
            <a:r>
              <a:rPr lang="fr-FR" dirty="0" err="1"/>
              <a:t>Deployment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00808"/>
            <a:ext cx="20288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3429000"/>
            <a:ext cx="20288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ésultat de recherche d'images pour &quot;Co-funded by the Horizon 2020 programme of the European Union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365960"/>
            <a:ext cx="4248472" cy="8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70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8F08-D88C-4B23-A8EC-711C75043887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Picture 2" descr="http://www.marketingpilgrim.com/wp-content/uploads/2013/06/Thank-you-post-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4228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6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A8E0-CAF3-46D4-8E2D-4456E50C98FA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ANNEX: RESULTS – EXERCISE 2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479947" cy="525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77158"/>
            <a:ext cx="4392488" cy="54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46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03239" y="1412776"/>
            <a:ext cx="8317233" cy="5003799"/>
          </a:xfrm>
        </p:spPr>
        <p:txBody>
          <a:bodyPr/>
          <a:lstStyle/>
          <a:p>
            <a:r>
              <a:rPr lang="fr-FR" sz="1600" dirty="0" smtClean="0"/>
              <a:t>THE SESAR CONCEPT</a:t>
            </a:r>
          </a:p>
          <a:p>
            <a:pPr lvl="1"/>
            <a:r>
              <a:rPr lang="fr-FR" sz="1600" dirty="0" smtClean="0"/>
              <a:t>SESAR 6.7.1 : Airport  Safety Support </a:t>
            </a:r>
            <a:r>
              <a:rPr lang="fr-FR" sz="1600" dirty="0" err="1" smtClean="0"/>
              <a:t>tools</a:t>
            </a:r>
            <a:r>
              <a:rPr lang="fr-FR" sz="1600" dirty="0" smtClean="0"/>
              <a:t> – </a:t>
            </a:r>
            <a:r>
              <a:rPr lang="fr-FR" sz="1600" dirty="0" err="1" smtClean="0"/>
              <a:t>Alert</a:t>
            </a:r>
            <a:r>
              <a:rPr lang="fr-FR" sz="1600" dirty="0" smtClean="0"/>
              <a:t> for </a:t>
            </a:r>
            <a:r>
              <a:rPr lang="fr-FR" sz="1600" dirty="0" err="1" smtClean="0"/>
              <a:t>vehicle</a:t>
            </a:r>
            <a:r>
              <a:rPr lang="fr-FR" sz="1600" dirty="0" smtClean="0"/>
              <a:t> drivers</a:t>
            </a:r>
          </a:p>
          <a:p>
            <a:pPr lvl="1"/>
            <a:r>
              <a:rPr lang="fr-FR" sz="1600" dirty="0" err="1" smtClean="0"/>
              <a:t>what</a:t>
            </a:r>
            <a:r>
              <a:rPr lang="fr-FR" sz="1600" dirty="0" smtClean="0"/>
              <a:t>: </a:t>
            </a:r>
          </a:p>
          <a:p>
            <a:pPr lvl="3"/>
            <a:r>
              <a:rPr lang="fr-FR" sz="1600" dirty="0" err="1" smtClean="0"/>
              <a:t>provide</a:t>
            </a:r>
            <a:r>
              <a:rPr lang="fr-FR" sz="1600" dirty="0" smtClean="0"/>
              <a:t> </a:t>
            </a:r>
            <a:r>
              <a:rPr lang="fr-FR" sz="1600" dirty="0" err="1" smtClean="0"/>
              <a:t>alerts</a:t>
            </a:r>
            <a:r>
              <a:rPr lang="fr-FR" sz="1600" dirty="0" smtClean="0"/>
              <a:t> to drivers </a:t>
            </a:r>
            <a:r>
              <a:rPr lang="fr-FR" sz="1600" dirty="0" err="1" smtClean="0"/>
              <a:t>when</a:t>
            </a:r>
            <a:r>
              <a:rPr lang="fr-FR" sz="1600" dirty="0" smtClean="0"/>
              <a:t> </a:t>
            </a:r>
            <a:r>
              <a:rPr lang="fr-FR" sz="1600" dirty="0" err="1" smtClean="0"/>
              <a:t>there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a </a:t>
            </a:r>
            <a:r>
              <a:rPr lang="fr-FR" sz="1600" dirty="0" err="1" smtClean="0"/>
              <a:t>risk</a:t>
            </a:r>
            <a:r>
              <a:rPr lang="fr-FR" sz="1600" dirty="0" smtClean="0"/>
              <a:t> of collision </a:t>
            </a:r>
            <a:r>
              <a:rPr lang="fr-FR" sz="1600" dirty="0" err="1" smtClean="0"/>
              <a:t>with</a:t>
            </a:r>
            <a:r>
              <a:rPr lang="fr-FR" sz="1600" dirty="0" smtClean="0"/>
              <a:t> an </a:t>
            </a:r>
            <a:r>
              <a:rPr lang="fr-FR" sz="1600" dirty="0" err="1" smtClean="0"/>
              <a:t>aircraft</a:t>
            </a:r>
            <a:endParaRPr lang="fr-FR" sz="1600" dirty="0" smtClean="0"/>
          </a:p>
          <a:p>
            <a:pPr lvl="1"/>
            <a:r>
              <a:rPr lang="fr-FR" sz="1600" dirty="0" err="1" smtClean="0"/>
              <a:t>Why</a:t>
            </a:r>
            <a:r>
              <a:rPr lang="fr-FR" sz="1600" dirty="0" smtClean="0"/>
              <a:t>:</a:t>
            </a:r>
          </a:p>
          <a:p>
            <a:pPr lvl="3"/>
            <a:r>
              <a:rPr lang="fr-FR" sz="1600" dirty="0" err="1" smtClean="0"/>
              <a:t>Provide</a:t>
            </a:r>
            <a:r>
              <a:rPr lang="fr-FR" sz="1600" dirty="0" smtClean="0"/>
              <a:t> drivers </a:t>
            </a:r>
            <a:r>
              <a:rPr lang="fr-FR" sz="1600" dirty="0" err="1" smtClean="0"/>
              <a:t>with</a:t>
            </a:r>
            <a:r>
              <a:rPr lang="fr-FR" sz="1600" dirty="0" smtClean="0"/>
              <a:t> a </a:t>
            </a:r>
            <a:r>
              <a:rPr lang="fr-FR" sz="1600" dirty="0" err="1" smtClean="0"/>
              <a:t>safety</a:t>
            </a:r>
            <a:r>
              <a:rPr lang="fr-FR" sz="1600" dirty="0" smtClean="0"/>
              <a:t> net and </a:t>
            </a:r>
            <a:r>
              <a:rPr lang="fr-FR" sz="1600" dirty="0" err="1" smtClean="0"/>
              <a:t>enable</a:t>
            </a:r>
            <a:r>
              <a:rPr lang="fr-FR" sz="1600" dirty="0"/>
              <a:t> </a:t>
            </a:r>
            <a:r>
              <a:rPr lang="fr-FR" sz="1600" dirty="0" err="1" smtClean="0"/>
              <a:t>quicker</a:t>
            </a:r>
            <a:r>
              <a:rPr lang="fr-FR" sz="1600" dirty="0" smtClean="0"/>
              <a:t> </a:t>
            </a:r>
            <a:r>
              <a:rPr lang="fr-FR" sz="1600" dirty="0" err="1" smtClean="0"/>
              <a:t>reaction</a:t>
            </a:r>
            <a:r>
              <a:rPr lang="fr-FR" sz="1600" dirty="0" smtClean="0"/>
              <a:t> </a:t>
            </a:r>
          </a:p>
          <a:p>
            <a:pPr lvl="1"/>
            <a:r>
              <a:rPr lang="fr-FR" sz="1600" dirty="0" smtClean="0"/>
              <a:t>How: </a:t>
            </a:r>
          </a:p>
          <a:p>
            <a:pPr lvl="3"/>
            <a:r>
              <a:rPr lang="fr-FR" sz="1600" dirty="0" smtClean="0"/>
              <a:t>Visual </a:t>
            </a:r>
            <a:r>
              <a:rPr lang="fr-FR" sz="1600" dirty="0" err="1" smtClean="0"/>
              <a:t>alerts</a:t>
            </a:r>
            <a:r>
              <a:rPr lang="fr-FR" sz="1600" dirty="0" smtClean="0"/>
              <a:t> </a:t>
            </a:r>
            <a:r>
              <a:rPr lang="fr-FR" sz="1600" dirty="0" err="1" smtClean="0"/>
              <a:t>through</a:t>
            </a:r>
            <a:r>
              <a:rPr lang="fr-FR" sz="1600" dirty="0" smtClean="0"/>
              <a:t> a </a:t>
            </a:r>
            <a:r>
              <a:rPr lang="fr-FR" sz="1600" dirty="0" err="1" smtClean="0"/>
              <a:t>moving</a:t>
            </a:r>
            <a:r>
              <a:rPr lang="fr-FR" sz="1600" dirty="0" smtClean="0"/>
              <a:t> </a:t>
            </a:r>
            <a:r>
              <a:rPr lang="fr-FR" sz="1600" dirty="0" err="1" smtClean="0"/>
              <a:t>map</a:t>
            </a:r>
            <a:r>
              <a:rPr lang="fr-FR" sz="1600" dirty="0"/>
              <a:t> </a:t>
            </a:r>
            <a:r>
              <a:rPr lang="fr-FR" sz="1600" dirty="0" smtClean="0"/>
              <a:t>(</a:t>
            </a:r>
            <a:r>
              <a:rPr lang="fr-FR" sz="1600" dirty="0" err="1" smtClean="0"/>
              <a:t>increase</a:t>
            </a:r>
            <a:r>
              <a:rPr lang="fr-FR" sz="1600" dirty="0" smtClean="0"/>
              <a:t> </a:t>
            </a:r>
            <a:r>
              <a:rPr lang="fr-FR" sz="1600" dirty="0" err="1" smtClean="0"/>
              <a:t>situational</a:t>
            </a:r>
            <a:r>
              <a:rPr lang="fr-FR" sz="1600" dirty="0" smtClean="0"/>
              <a:t> </a:t>
            </a:r>
            <a:r>
              <a:rPr lang="fr-FR" sz="1600" dirty="0" err="1" smtClean="0"/>
              <a:t>awareness</a:t>
            </a:r>
            <a:r>
              <a:rPr lang="fr-FR" sz="1600" dirty="0"/>
              <a:t>)</a:t>
            </a:r>
          </a:p>
          <a:p>
            <a:pPr lvl="3"/>
            <a:r>
              <a:rPr lang="fr-FR" sz="1600" dirty="0" smtClean="0"/>
              <a:t>Sound </a:t>
            </a:r>
            <a:r>
              <a:rPr lang="fr-FR" sz="1600" dirty="0" err="1" smtClean="0"/>
              <a:t>alerts</a:t>
            </a:r>
            <a:r>
              <a:rPr lang="fr-FR" sz="1600" dirty="0" smtClean="0"/>
              <a:t> </a:t>
            </a:r>
          </a:p>
          <a:p>
            <a:pPr marL="360000" lvl="3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b="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 CONTEXT</a:t>
            </a:r>
            <a:endParaRPr lang="fr-FR" dirty="0"/>
          </a:p>
        </p:txBody>
      </p:sp>
      <p:pic>
        <p:nvPicPr>
          <p:cNvPr id="3078" name="Picture 6" descr="C:\Users\vellou\Documents\CDGR\SGS CDGR\PROJET - TVX\aaSGS\AVD Alertes dans véhicules\Log_Test_Alert\temp_ENT19  13052015\ent_19_2015_05_11_22_18_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3" b="21000"/>
          <a:stretch/>
        </p:blipFill>
        <p:spPr bwMode="auto">
          <a:xfrm>
            <a:off x="1691680" y="4574843"/>
            <a:ext cx="5904656" cy="224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428745" cy="12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19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03239" y="1412776"/>
            <a:ext cx="8317233" cy="5003799"/>
          </a:xfrm>
        </p:spPr>
        <p:txBody>
          <a:bodyPr/>
          <a:lstStyle/>
          <a:p>
            <a:r>
              <a:rPr lang="fr-FR" sz="1600" dirty="0" smtClean="0"/>
              <a:t> </a:t>
            </a:r>
            <a:r>
              <a:rPr lang="fr-FR" sz="1600" dirty="0" err="1" smtClean="0"/>
              <a:t>PROJECT’s</a:t>
            </a:r>
            <a:r>
              <a:rPr lang="fr-FR" sz="1600" dirty="0" smtClean="0"/>
              <a:t> HISTORY</a:t>
            </a:r>
          </a:p>
          <a:p>
            <a:pPr lvl="1"/>
            <a:r>
              <a:rPr lang="fr-FR" sz="1600" dirty="0"/>
              <a:t>2011 and 2014: </a:t>
            </a:r>
            <a:r>
              <a:rPr lang="fr-FR" sz="1600" b="0" dirty="0" err="1" smtClean="0"/>
              <a:t>Simulated</a:t>
            </a:r>
            <a:r>
              <a:rPr lang="fr-FR" sz="1600" b="0" dirty="0" smtClean="0"/>
              <a:t> tests in </a:t>
            </a:r>
            <a:r>
              <a:rPr lang="en-GB" sz="1600" b="0" dirty="0" smtClean="0"/>
              <a:t>Malmö airport </a:t>
            </a:r>
          </a:p>
          <a:p>
            <a:pPr lvl="1"/>
            <a:r>
              <a:rPr lang="fr-FR" sz="1600" dirty="0" smtClean="0"/>
              <a:t>2015: </a:t>
            </a:r>
            <a:r>
              <a:rPr lang="fr-FR" sz="1600" b="0" dirty="0" smtClean="0"/>
              <a:t>Live trials @ Dublin </a:t>
            </a:r>
            <a:r>
              <a:rPr lang="fr-FR" sz="1600" b="0" dirty="0"/>
              <a:t>and </a:t>
            </a:r>
            <a:r>
              <a:rPr lang="fr-FR" sz="1600" b="0" dirty="0" smtClean="0"/>
              <a:t>Paris-CDG  (VP-724 and VP-769)</a:t>
            </a:r>
            <a:endParaRPr lang="fr-FR" sz="1600" b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 CONTEXT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0" y="3239243"/>
            <a:ext cx="4105920" cy="25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643" y="3239244"/>
            <a:ext cx="4612845" cy="256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irage 1"/>
          <p:cNvSpPr/>
          <p:nvPr/>
        </p:nvSpPr>
        <p:spPr>
          <a:xfrm rot="5400000">
            <a:off x="6566081" y="1722284"/>
            <a:ext cx="1394421" cy="1440159"/>
          </a:xfrm>
          <a:prstGeom prst="bentArrow">
            <a:avLst>
              <a:gd name="adj1" fmla="val 15609"/>
              <a:gd name="adj2" fmla="val 25000"/>
              <a:gd name="adj3" fmla="val 19814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212" y="225816"/>
            <a:ext cx="2428745" cy="12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3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03239" y="1412776"/>
            <a:ext cx="8137524" cy="5003799"/>
          </a:xfrm>
        </p:spPr>
        <p:txBody>
          <a:bodyPr/>
          <a:lstStyle/>
          <a:p>
            <a:r>
              <a:rPr lang="fr-FR" sz="1600" dirty="0" smtClean="0"/>
              <a:t> Live Trials @ CDG : </a:t>
            </a:r>
            <a:r>
              <a:rPr lang="fr-FR" sz="1600" dirty="0" err="1" smtClean="0"/>
              <a:t>Two</a:t>
            </a:r>
            <a:r>
              <a:rPr lang="fr-FR" sz="1600" dirty="0" smtClean="0"/>
              <a:t> </a:t>
            </a:r>
            <a:r>
              <a:rPr lang="fr-FR" sz="1600" dirty="0" err="1" smtClean="0"/>
              <a:t>steps</a:t>
            </a:r>
            <a:endParaRPr lang="fr-FR" sz="1600" dirty="0" smtClean="0"/>
          </a:p>
          <a:p>
            <a:pPr lvl="1"/>
            <a:r>
              <a:rPr lang="fr-FR" sz="1600" dirty="0" smtClean="0"/>
              <a:t> 1st </a:t>
            </a:r>
            <a:r>
              <a:rPr lang="fr-FR" sz="1600" dirty="0" err="1" smtClean="0"/>
              <a:t>Step</a:t>
            </a:r>
            <a:r>
              <a:rPr lang="fr-FR" sz="1600" dirty="0" smtClean="0"/>
              <a:t>: </a:t>
            </a:r>
            <a:r>
              <a:rPr lang="fr-FR" sz="1600" dirty="0" err="1" smtClean="0"/>
              <a:t>Technical</a:t>
            </a:r>
            <a:r>
              <a:rPr lang="fr-FR" sz="1600" dirty="0" smtClean="0"/>
              <a:t> trial – May 2015</a:t>
            </a:r>
          </a:p>
          <a:p>
            <a:pPr lvl="3"/>
            <a:r>
              <a:rPr lang="fr-FR" sz="1600" dirty="0" err="1" smtClean="0"/>
              <a:t>Two</a:t>
            </a:r>
            <a:r>
              <a:rPr lang="fr-FR" sz="1600" dirty="0" smtClean="0"/>
              <a:t> </a:t>
            </a:r>
            <a:r>
              <a:rPr lang="fr-FR" sz="1600" dirty="0" err="1" smtClean="0"/>
              <a:t>vehicles</a:t>
            </a:r>
            <a:r>
              <a:rPr lang="fr-FR" sz="1600" dirty="0" smtClean="0"/>
              <a:t>: one </a:t>
            </a:r>
            <a:r>
              <a:rPr lang="fr-FR" sz="1600" dirty="0" err="1" smtClean="0"/>
              <a:t>equiped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a </a:t>
            </a:r>
            <a:r>
              <a:rPr lang="fr-FR" sz="1600" dirty="0" err="1" smtClean="0"/>
              <a:t>transponder</a:t>
            </a:r>
            <a:r>
              <a:rPr lang="fr-FR" sz="1600" dirty="0" smtClean="0"/>
              <a:t> to « </a:t>
            </a:r>
            <a:r>
              <a:rPr lang="fr-FR" sz="1600" dirty="0" err="1" smtClean="0"/>
              <a:t>play</a:t>
            </a:r>
            <a:r>
              <a:rPr lang="fr-FR" sz="1600" dirty="0" smtClean="0"/>
              <a:t> » the </a:t>
            </a:r>
            <a:r>
              <a:rPr lang="fr-FR" sz="1600" dirty="0" err="1" smtClean="0"/>
              <a:t>aircraft</a:t>
            </a:r>
            <a:endParaRPr lang="fr-FR" sz="1600" dirty="0" smtClean="0"/>
          </a:p>
          <a:p>
            <a:pPr lvl="3"/>
            <a:r>
              <a:rPr lang="fr-FR" sz="1600" dirty="0" smtClean="0"/>
              <a:t>All </a:t>
            </a:r>
            <a:r>
              <a:rPr lang="fr-FR" sz="1600" dirty="0" err="1" smtClean="0"/>
              <a:t>alerts</a:t>
            </a:r>
            <a:r>
              <a:rPr lang="fr-FR" sz="1600" dirty="0" smtClean="0"/>
              <a:t> </a:t>
            </a:r>
            <a:r>
              <a:rPr lang="fr-FR" sz="1600" dirty="0" err="1" smtClean="0"/>
              <a:t>triggered</a:t>
            </a:r>
            <a:r>
              <a:rPr lang="fr-FR" sz="1600" dirty="0" smtClean="0"/>
              <a:t> to check  the system </a:t>
            </a:r>
            <a:r>
              <a:rPr lang="fr-FR" sz="1600" dirty="0" err="1" smtClean="0"/>
              <a:t>capabilities</a:t>
            </a:r>
            <a:endParaRPr lang="fr-FR" sz="1600" dirty="0" smtClean="0"/>
          </a:p>
          <a:p>
            <a:pPr lvl="3"/>
            <a:r>
              <a:rPr lang="fr-FR" sz="1600" dirty="0" smtClean="0"/>
              <a:t> </a:t>
            </a:r>
            <a:r>
              <a:rPr lang="fr-FR" sz="1600" dirty="0" err="1" smtClean="0"/>
              <a:t>collecting</a:t>
            </a:r>
            <a:r>
              <a:rPr lang="fr-FR" sz="1600" dirty="0"/>
              <a:t> </a:t>
            </a:r>
            <a:r>
              <a:rPr lang="fr-FR" sz="1600" dirty="0" smtClean="0"/>
              <a:t>« test drivers » feedback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 CONTEXT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47" y="3429000"/>
            <a:ext cx="4686210" cy="313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/>
          <a:stretch/>
        </p:blipFill>
        <p:spPr>
          <a:xfrm>
            <a:off x="5808622" y="2996952"/>
            <a:ext cx="2808312" cy="219781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" t="3443" r="4163" b="11482"/>
          <a:stretch/>
        </p:blipFill>
        <p:spPr>
          <a:xfrm>
            <a:off x="4572000" y="4622764"/>
            <a:ext cx="2808312" cy="1939254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827584" y="4994951"/>
            <a:ext cx="1296144" cy="95432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2123728" y="519476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2" idx="6"/>
          </p:cNvCxnSpPr>
          <p:nvPr/>
        </p:nvCxnSpPr>
        <p:spPr>
          <a:xfrm flipV="1">
            <a:off x="2123728" y="3933056"/>
            <a:ext cx="3600400" cy="1539060"/>
          </a:xfrm>
          <a:prstGeom prst="straightConnector1">
            <a:avLst/>
          </a:pr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Connecteur droit avec flèche 26"/>
          <p:cNvCxnSpPr>
            <a:stCxn id="2" idx="6"/>
          </p:cNvCxnSpPr>
          <p:nvPr/>
        </p:nvCxnSpPr>
        <p:spPr>
          <a:xfrm>
            <a:off x="2123728" y="5472116"/>
            <a:ext cx="2448272" cy="152400"/>
          </a:xfrm>
          <a:prstGeom prst="straightConnector1">
            <a:avLst/>
          </a:pr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71764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03239" y="1412776"/>
            <a:ext cx="8137524" cy="5003799"/>
          </a:xfrm>
        </p:spPr>
        <p:txBody>
          <a:bodyPr/>
          <a:lstStyle/>
          <a:p>
            <a:r>
              <a:rPr lang="fr-FR" sz="1600" dirty="0" smtClean="0"/>
              <a:t> Live Trials @ CDG : </a:t>
            </a:r>
            <a:r>
              <a:rPr lang="fr-FR" sz="1600" dirty="0" err="1" smtClean="0"/>
              <a:t>Two</a:t>
            </a:r>
            <a:r>
              <a:rPr lang="fr-FR" sz="1600" dirty="0" smtClean="0"/>
              <a:t> </a:t>
            </a:r>
            <a:r>
              <a:rPr lang="fr-FR" sz="1600" dirty="0" err="1" smtClean="0"/>
              <a:t>steps</a:t>
            </a:r>
            <a:endParaRPr lang="fr-FR" sz="1600" dirty="0" smtClean="0"/>
          </a:p>
          <a:p>
            <a:pPr lvl="1"/>
            <a:r>
              <a:rPr lang="fr-FR" sz="1600" dirty="0" smtClean="0"/>
              <a:t>2</a:t>
            </a:r>
            <a:r>
              <a:rPr lang="fr-FR" sz="1600" baseline="30000" dirty="0" smtClean="0"/>
              <a:t>nd</a:t>
            </a:r>
            <a:r>
              <a:rPr lang="fr-FR" sz="1600" dirty="0" smtClean="0"/>
              <a:t> </a:t>
            </a:r>
            <a:r>
              <a:rPr lang="fr-FR" sz="1600" dirty="0" err="1" smtClean="0"/>
              <a:t>step</a:t>
            </a:r>
            <a:r>
              <a:rPr lang="fr-FR" sz="1600" dirty="0" smtClean="0"/>
              <a:t>: « Real life » : May 21st to July 15th, 2015</a:t>
            </a:r>
          </a:p>
          <a:p>
            <a:pPr lvl="3"/>
            <a:r>
              <a:rPr lang="fr-FR" sz="1600" dirty="0" smtClean="0"/>
              <a:t>5 </a:t>
            </a:r>
            <a:r>
              <a:rPr lang="fr-FR" sz="1600" dirty="0" err="1" smtClean="0"/>
              <a:t>vehicles</a:t>
            </a:r>
            <a:r>
              <a:rPr lang="fr-FR" sz="1600" dirty="0" smtClean="0"/>
              <a:t> </a:t>
            </a:r>
            <a:r>
              <a:rPr lang="fr-FR" sz="1600" dirty="0" err="1" smtClean="0"/>
              <a:t>equiped</a:t>
            </a:r>
            <a:r>
              <a:rPr lang="fr-FR" sz="1600" dirty="0" smtClean="0"/>
              <a:t> in </a:t>
            </a:r>
            <a:r>
              <a:rPr lang="fr-FR" sz="1600" dirty="0" err="1" smtClean="0"/>
              <a:t>operations</a:t>
            </a:r>
            <a:r>
              <a:rPr lang="fr-FR" sz="1600" dirty="0" smtClean="0"/>
              <a:t> </a:t>
            </a:r>
            <a:r>
              <a:rPr lang="fr-FR" sz="1600" dirty="0" err="1" smtClean="0"/>
              <a:t>vehicle</a:t>
            </a:r>
            <a:endParaRPr lang="fr-FR" sz="1600" dirty="0" smtClean="0"/>
          </a:p>
          <a:p>
            <a:pPr lvl="3"/>
            <a:r>
              <a:rPr lang="fr-FR" sz="1600" dirty="0" smtClean="0"/>
              <a:t>Feed-back </a:t>
            </a:r>
            <a:r>
              <a:rPr lang="fr-FR" sz="1600" dirty="0" err="1" smtClean="0"/>
              <a:t>organized</a:t>
            </a:r>
            <a:r>
              <a:rPr lang="fr-FR" sz="1600" dirty="0" smtClean="0"/>
              <a:t> </a:t>
            </a:r>
            <a:r>
              <a:rPr lang="fr-FR" sz="1600" dirty="0" err="1" smtClean="0"/>
              <a:t>throughout</a:t>
            </a:r>
            <a:r>
              <a:rPr lang="fr-FR" sz="1600" dirty="0" smtClean="0"/>
              <a:t> trials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 CONTEXT</a:t>
            </a:r>
            <a:endParaRPr lang="fr-FR" dirty="0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2123728" y="519476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 descr="C:\Users\Bots\Documents\Vehicule drivers\Results EXE 2\results 170615\Log_Test_Alert_2\temp_FLYCO5\flyco_5_2015_06_14_15_38_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9" b="27807"/>
          <a:stretch/>
        </p:blipFill>
        <p:spPr bwMode="auto">
          <a:xfrm>
            <a:off x="1013320" y="3416294"/>
            <a:ext cx="7015064" cy="253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35896" y="4733617"/>
            <a:ext cx="432048" cy="1228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075353" y="4496414"/>
            <a:ext cx="432048" cy="1228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4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03239" y="1412776"/>
            <a:ext cx="8137524" cy="5003799"/>
          </a:xfrm>
        </p:spPr>
        <p:txBody>
          <a:bodyPr/>
          <a:lstStyle/>
          <a:p>
            <a:r>
              <a:rPr lang="fr-FR" sz="1600" dirty="0" smtClean="0"/>
              <a:t> Live Trials @ CDG : Validation </a:t>
            </a:r>
            <a:r>
              <a:rPr lang="fr-FR" sz="1600" dirty="0" err="1" smtClean="0"/>
              <a:t>partners</a:t>
            </a:r>
            <a:endParaRPr lang="fr-FR" sz="16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 CONTEXT</a:t>
            </a:r>
            <a:endParaRPr lang="fr-FR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17572"/>
            <a:ext cx="1705242" cy="147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347280"/>
            <a:ext cx="1883446" cy="1904847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60" y="2290621"/>
            <a:ext cx="1572084" cy="1565096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20" y="3294194"/>
            <a:ext cx="749743" cy="276328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65" y="2734079"/>
            <a:ext cx="663400" cy="338334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909" y="3933056"/>
            <a:ext cx="920500" cy="414225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0" b="27388"/>
          <a:stretch/>
        </p:blipFill>
        <p:spPr>
          <a:xfrm>
            <a:off x="7164288" y="3212976"/>
            <a:ext cx="1188609" cy="444443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20" y="2823591"/>
            <a:ext cx="1061797" cy="126512"/>
          </a:xfrm>
          <a:prstGeom prst="rect">
            <a:avLst/>
          </a:prstGeom>
        </p:spPr>
      </p:pic>
      <p:sp>
        <p:nvSpPr>
          <p:cNvPr id="42" name="Rectangle avec flèche vers la gauche 41"/>
          <p:cNvSpPr/>
          <p:nvPr/>
        </p:nvSpPr>
        <p:spPr>
          <a:xfrm>
            <a:off x="5139063" y="2636912"/>
            <a:ext cx="3393377" cy="1944216"/>
          </a:xfrm>
          <a:prstGeom prst="leftArrowCallout">
            <a:avLst>
              <a:gd name="adj1" fmla="val 25000"/>
              <a:gd name="adj2" fmla="val 25000"/>
              <a:gd name="adj3" fmla="val 24630"/>
              <a:gd name="adj4" fmla="val 784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Image 42" descr="logo_GROUPE_ADP_rvb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77" y="3580796"/>
            <a:ext cx="1098228" cy="942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428745" cy="12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82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The ALERTS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02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BB98F08-D88C-4B23-A8EC-711C75043887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92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03239" y="1196752"/>
            <a:ext cx="8137524" cy="5003799"/>
          </a:xfrm>
        </p:spPr>
        <p:txBody>
          <a:bodyPr/>
          <a:lstStyle/>
          <a:p>
            <a:r>
              <a:rPr lang="fr-FR" sz="1600" dirty="0"/>
              <a:t> </a:t>
            </a:r>
            <a:r>
              <a:rPr lang="fr-FR" sz="1600" dirty="0" smtClean="0"/>
              <a:t>Situation 1: </a:t>
            </a:r>
            <a:r>
              <a:rPr lang="fr-FR" sz="1600" dirty="0" err="1" smtClean="0"/>
              <a:t>vehicule</a:t>
            </a:r>
            <a:r>
              <a:rPr lang="fr-FR" sz="1600" dirty="0" smtClean="0"/>
              <a:t> on the </a:t>
            </a:r>
            <a:r>
              <a:rPr lang="fr-FR" sz="1600" dirty="0" err="1" smtClean="0"/>
              <a:t>runway</a:t>
            </a:r>
            <a:r>
              <a:rPr lang="fr-FR" sz="1600" dirty="0" smtClean="0"/>
              <a:t> in </a:t>
            </a:r>
            <a:r>
              <a:rPr lang="fr-FR" sz="1600" dirty="0" err="1" smtClean="0"/>
              <a:t>clonflict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an </a:t>
            </a:r>
            <a:r>
              <a:rPr lang="fr-FR" sz="1600" dirty="0" err="1" smtClean="0"/>
              <a:t>approaching</a:t>
            </a:r>
            <a:r>
              <a:rPr lang="fr-FR" sz="1600" dirty="0" smtClean="0"/>
              <a:t> </a:t>
            </a:r>
            <a:r>
              <a:rPr lang="fr-FR" sz="1600" dirty="0" err="1" smtClean="0"/>
              <a:t>aircraft</a:t>
            </a:r>
            <a:r>
              <a:rPr lang="fr-FR" sz="1600" b="0" dirty="0" smtClean="0">
                <a:solidFill>
                  <a:srgbClr val="FF0000"/>
                </a:solidFill>
              </a:rPr>
              <a:t>.</a:t>
            </a:r>
          </a:p>
          <a:p>
            <a:pPr lvl="1"/>
            <a:endParaRPr lang="fr-FR" sz="1600" b="0" dirty="0">
              <a:solidFill>
                <a:srgbClr val="FF0000"/>
              </a:solidFill>
            </a:endParaRPr>
          </a:p>
          <a:p>
            <a:pPr lvl="1"/>
            <a:endParaRPr lang="fr-FR" sz="1600" b="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400" dirty="0" smtClean="0"/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344340" y="6524625"/>
            <a:ext cx="540000" cy="144464"/>
          </a:xfrm>
        </p:spPr>
        <p:txBody>
          <a:bodyPr/>
          <a:lstStyle/>
          <a:p>
            <a:fld id="{A16D2F2B-AA42-4EF6-853F-472774101D80}" type="datetime1">
              <a:rPr lang="fr-FR" smtClean="0"/>
              <a:t>06/06/2017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GROUPE ADP -                      - DIFFUSION RESTREINTE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8AF9711C-11F6-40F1-A9C4-511E8DA6BB32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 THE ALERTS - RUNWAY</a:t>
            </a:r>
            <a:endParaRPr lang="fr-FR" dirty="0"/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180001" y="1556792"/>
            <a:ext cx="41697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30000"/>
              </a:spcBef>
              <a:buFont typeface="Arial" charset="0"/>
              <a:defRPr sz="1600" b="1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FA8710"/>
              </a:buClr>
              <a:buBlip>
                <a:blip r:embed="rId2"/>
              </a:buBlip>
              <a:defRPr sz="1600">
                <a:solidFill>
                  <a:srgbClr val="000000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F5821F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F5821F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Verdana" pitchFamily="34" charset="0"/>
                <a:cs typeface="Arial" charset="0"/>
              </a:rPr>
              <a:t>Orange “Landing” Alert: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0" dirty="0" smtClean="0">
                <a:latin typeface="Verdana" pitchFamily="34" charset="0"/>
                <a:cs typeface="Arial" charset="0"/>
              </a:rPr>
              <a:t>Approaching aircraft between 40 and 25 sec away from runway extremity</a:t>
            </a:r>
            <a:endParaRPr lang="en-US" altLang="en-US" sz="1400" b="0" dirty="0">
              <a:latin typeface="Verdana" pitchFamily="34" charset="0"/>
              <a:cs typeface="Arial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gray">
          <a:xfrm>
            <a:off x="323528" y="2204863"/>
            <a:ext cx="7596188" cy="35274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90000"/>
              <a:buFont typeface="Wingdings" pitchFamily="2" charset="2"/>
              <a:buChar char=""/>
              <a:defRPr sz="12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 3" panose="05040102010807070707" pitchFamily="18" charset="2"/>
              <a:buChar char=""/>
              <a:defRPr sz="12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000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 charset="0"/>
              <a:buChar char="•"/>
              <a:defRPr sz="12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 3" panose="05040102010807070707" pitchFamily="18" charset="2"/>
              <a:buChar char="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fr-FR" dirty="0" smtClean="0">
              <a:solidFill>
                <a:srgbClr val="FF9900"/>
              </a:solidFill>
              <a:cs typeface="Arial" charset="0"/>
            </a:endParaRPr>
          </a:p>
        </p:txBody>
      </p:sp>
      <p:grpSp>
        <p:nvGrpSpPr>
          <p:cNvPr id="11" name="Groupe 16"/>
          <p:cNvGrpSpPr>
            <a:grpSpLocks/>
          </p:cNvGrpSpPr>
          <p:nvPr/>
        </p:nvGrpSpPr>
        <p:grpSpPr bwMode="auto">
          <a:xfrm>
            <a:off x="137846" y="3140968"/>
            <a:ext cx="4170215" cy="3050988"/>
            <a:chOff x="2052638" y="3284538"/>
            <a:chExt cx="4518025" cy="305117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38" y="3284538"/>
              <a:ext cx="4518025" cy="305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Pentagone 12"/>
            <p:cNvSpPr/>
            <p:nvPr/>
          </p:nvSpPr>
          <p:spPr>
            <a:xfrm>
              <a:off x="4155920" y="4868773"/>
              <a:ext cx="311302" cy="144472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rgbClr val="121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Bouée 13"/>
            <p:cNvSpPr/>
            <p:nvPr/>
          </p:nvSpPr>
          <p:spPr>
            <a:xfrm>
              <a:off x="3937492" y="4587768"/>
              <a:ext cx="703441" cy="706481"/>
            </a:xfrm>
            <a:prstGeom prst="donut">
              <a:avLst>
                <a:gd name="adj" fmla="val 20316"/>
              </a:avLst>
            </a:prstGeom>
            <a:solidFill>
              <a:srgbClr val="FFC000">
                <a:alpha val="50000"/>
              </a:srgb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5" name="Connecteur droit 14"/>
            <p:cNvCxnSpPr/>
            <p:nvPr/>
          </p:nvCxnSpPr>
          <p:spPr>
            <a:xfrm flipH="1">
              <a:off x="2052479" y="4941802"/>
              <a:ext cx="1885014" cy="0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Grafik 30" descr="\\BSFLSDA\Groups\SESAR\WP6_FL\WP671\OSED\WA5_Alerts_for_Vehicle_Drivers\D44\pictures\kfz-on-rwy-lfz-25-bis-40s-entfern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60807"/>
            <a:ext cx="4170215" cy="7008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e 1"/>
          <p:cNvGrpSpPr>
            <a:grpSpLocks/>
          </p:cNvGrpSpPr>
          <p:nvPr/>
        </p:nvGrpSpPr>
        <p:grpSpPr bwMode="auto">
          <a:xfrm>
            <a:off x="4445817" y="3139089"/>
            <a:ext cx="4518671" cy="3050938"/>
            <a:chOff x="2052638" y="2708275"/>
            <a:chExt cx="4518025" cy="3051175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38" y="2708275"/>
              <a:ext cx="4518025" cy="305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Pentagone 19"/>
            <p:cNvSpPr/>
            <p:nvPr/>
          </p:nvSpPr>
          <p:spPr>
            <a:xfrm>
              <a:off x="4156144" y="4292486"/>
              <a:ext cx="311106" cy="144474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rgbClr val="121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Bouée 20"/>
            <p:cNvSpPr/>
            <p:nvPr/>
          </p:nvSpPr>
          <p:spPr>
            <a:xfrm>
              <a:off x="3937101" y="4011477"/>
              <a:ext cx="703161" cy="706492"/>
            </a:xfrm>
            <a:prstGeom prst="donut">
              <a:avLst>
                <a:gd name="adj" fmla="val 20316"/>
              </a:avLst>
            </a:prstGeom>
            <a:solidFill>
              <a:srgbClr val="FF000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2" name="Connecteur droit 21"/>
            <p:cNvCxnSpPr/>
            <p:nvPr/>
          </p:nvCxnSpPr>
          <p:spPr>
            <a:xfrm flipH="1">
              <a:off x="2053007" y="4365517"/>
              <a:ext cx="1884094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Grafik 31" descr="\\BSFLSDA\Groups\SESAR\WP6_FL\WP671\OSED\WA5_Alerts_for_Vehicle_Drivers\D44\pictures\kfz-on-rwy-lfz-weniger-als-25s-entfernt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817" y="2348880"/>
            <a:ext cx="4518671" cy="75937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4446186" y="1601497"/>
            <a:ext cx="451830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30000"/>
              </a:spcBef>
              <a:buFont typeface="Arial" charset="0"/>
              <a:defRPr sz="1600" b="1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FA8710"/>
              </a:buClr>
              <a:buBlip>
                <a:blip r:embed="rId2"/>
              </a:buBlip>
              <a:defRPr sz="1600">
                <a:solidFill>
                  <a:srgbClr val="000000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F5821F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F5821F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5821F"/>
              </a:buClr>
              <a:buFont typeface="Wingdings" pitchFamily="2" charset="2"/>
              <a:buChar char="Ø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Verdana" pitchFamily="34" charset="0"/>
                <a:cs typeface="Arial" charset="0"/>
              </a:rPr>
              <a:t>Red “Landing” Alert: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0" dirty="0" smtClean="0">
                <a:latin typeface="Verdana" pitchFamily="34" charset="0"/>
                <a:cs typeface="Arial" charset="0"/>
              </a:rPr>
              <a:t>Approaching aircraft less than 25 sec away from runway extremity</a:t>
            </a:r>
            <a:endParaRPr lang="en-US" altLang="en-US" sz="1400" b="0" dirty="0">
              <a:latin typeface="Verdana" pitchFamily="34" charset="0"/>
              <a:cs typeface="Arial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59046" y="6309321"/>
            <a:ext cx="416972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Sound: « Bip » *3</a:t>
            </a:r>
            <a:endParaRPr lang="fr-FR" dirty="0"/>
          </a:p>
        </p:txBody>
      </p:sp>
      <p:sp>
        <p:nvSpPr>
          <p:cNvPr id="36" name="Rectangle à coins arrondis 35"/>
          <p:cNvSpPr/>
          <p:nvPr/>
        </p:nvSpPr>
        <p:spPr>
          <a:xfrm>
            <a:off x="4499992" y="6309320"/>
            <a:ext cx="4464496" cy="350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Sound: « landing » *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092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6-07-06 COCDGR Séminaire SGS et CPS ">
  <a:themeElements>
    <a:clrScheme name="ADP">
      <a:dk1>
        <a:srgbClr val="5A5A5A"/>
      </a:dk1>
      <a:lt1>
        <a:sysClr val="window" lastClr="FFFFFF"/>
      </a:lt1>
      <a:dk2>
        <a:srgbClr val="000000"/>
      </a:dk2>
      <a:lt2>
        <a:srgbClr val="9DCDE2"/>
      </a:lt2>
      <a:accent1>
        <a:srgbClr val="031F73"/>
      </a:accent1>
      <a:accent2>
        <a:srgbClr val="376DB3"/>
      </a:accent2>
      <a:accent3>
        <a:srgbClr val="C84118"/>
      </a:accent3>
      <a:accent4>
        <a:srgbClr val="D6BFA5"/>
      </a:accent4>
      <a:accent5>
        <a:srgbClr val="9ECABF"/>
      </a:accent5>
      <a:accent6>
        <a:srgbClr val="D3A7C1"/>
      </a:accent6>
      <a:hlink>
        <a:srgbClr val="5A5A5A"/>
      </a:hlink>
      <a:folHlink>
        <a:srgbClr val="5A5A5A"/>
      </a:folHlink>
    </a:clrScheme>
    <a:fontScheme name="Century_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49474B5B-70CC-4FFD-9E6E-6B4A6014CF5F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ontenu image" ma:contentTypeID="0x0101009148F5A04DDD49CBA7127AADA5FB792B00AADE34325A8B49CDA8BB4DB53328F214001DEB0BFD3EE8504D95C93E5A1B50BE4A" ma:contentTypeVersion="1" ma:contentTypeDescription="Télécharger une image." ma:contentTypeScope="" ma:versionID="17492ce91afb02ae114e078ec337959d">
  <xsd:schema xmlns:xsd="http://www.w3.org/2001/XMLSchema" xmlns:xs="http://www.w3.org/2001/XMLSchema" xmlns:p="http://schemas.microsoft.com/office/2006/metadata/properties" xmlns:ns1="http://schemas.microsoft.com/sharepoint/v3" xmlns:ns2="49474B5B-70CC-4FFD-9E6E-6B4A6014CF5F" xmlns:ns3="http://schemas.microsoft.com/sharepoint/v3/fields" targetNamespace="http://schemas.microsoft.com/office/2006/metadata/properties" ma:root="true" ma:fieldsID="e8796055f41466af4049cbc3dd14d242" ns1:_="" ns2:_="" ns3:_="">
    <xsd:import namespace="http://schemas.microsoft.com/sharepoint/v3"/>
    <xsd:import namespace="49474B5B-70CC-4FFD-9E6E-6B4A6014CF5F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Chemin d'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Type de fichier" ma:hidden="true" ma:internalName="File_x0020_Type" ma:readOnly="true">
      <xsd:simpleType>
        <xsd:restriction base="dms:Text"/>
      </xsd:simpleType>
    </xsd:element>
    <xsd:element name="HTML_x0020_File_x0020_Type" ma:index="10" nillable="true" ma:displayName="Type de fichier HTML" ma:hidden="true" ma:internalName="HTML_x0020_File_x0020_Type" ma:readOnly="true">
      <xsd:simpleType>
        <xsd:restriction base="dms:Text"/>
      </xsd:simpleType>
    </xsd:element>
    <xsd:element name="FSObjType" ma:index="11" nillable="true" ma:displayName="Type d'élément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474B5B-70CC-4FFD-9E6E-6B4A6014CF5F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Une miniature existe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Un aperçu existe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Largeur" ma:internalName="ImageWidth" ma:readOnly="true">
      <xsd:simpleType>
        <xsd:restriction base="dms:Unknown"/>
      </xsd:simpleType>
    </xsd:element>
    <xsd:element name="ImageHeight" ma:index="22" nillable="true" ma:displayName="Hauteur" ma:internalName="ImageHeight" ma:readOnly="true">
      <xsd:simpleType>
        <xsd:restriction base="dms:Unknown"/>
      </xsd:simpleType>
    </xsd:element>
    <xsd:element name="ImageCreateDate" ma:index="25" nillable="true" ma:displayName="Date de prise du cliché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eur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 ma:index="23" ma:displayName="Commentaires"/>
        <xsd:element name="keywords" minOccurs="0" maxOccurs="1" type="xsd:string" ma:index="14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753B2A-BEF0-441C-A0C7-419FE9D70C1D}">
  <ds:schemaRefs>
    <ds:schemaRef ds:uri="http://purl.org/dc/terms/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3/fields"/>
    <ds:schemaRef ds:uri="http://purl.org/dc/elements/1.1/"/>
    <ds:schemaRef ds:uri="49474B5B-70CC-4FFD-9E6E-6B4A6014CF5F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6F6629D-ED76-437F-AAD6-0D9458C82E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474B5B-70CC-4FFD-9E6E-6B4A6014CF5F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D4ADB3-513A-42F3-B928-6B04E18811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2016-07-06 COCDGR Séminaire SGS et CPS </Template>
  <TotalTime>2533</TotalTime>
  <Words>791</Words>
  <Application>Microsoft Office PowerPoint</Application>
  <PresentationFormat>Affichage à l'écran (4:3)</PresentationFormat>
  <Paragraphs>203</Paragraphs>
  <Slides>22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2016-07-06 COCDGR Séminaire SGS et CPS </vt:lpstr>
      <vt:lpstr>Alert Vehicule Drivers @ Paris CDG Airport Safety Forum June 6th of 2017</vt:lpstr>
      <vt:lpstr>01</vt:lpstr>
      <vt:lpstr>1 CONTEXT</vt:lpstr>
      <vt:lpstr>1 CONTEXT</vt:lpstr>
      <vt:lpstr>1 CONTEXT</vt:lpstr>
      <vt:lpstr>1 CONTEXT</vt:lpstr>
      <vt:lpstr>1 CONTEXT</vt:lpstr>
      <vt:lpstr>02</vt:lpstr>
      <vt:lpstr>2 THE ALERTS - RUNWAY</vt:lpstr>
      <vt:lpstr>2 THE ALERTS - RUNWAY</vt:lpstr>
      <vt:lpstr>2 THE ALERTS - RUNWAY</vt:lpstr>
      <vt:lpstr>2 THE ALERTS - RUNWAY</vt:lpstr>
      <vt:lpstr>2 THE ALERTS - TAXIWAY</vt:lpstr>
      <vt:lpstr>2 THE ALERTS</vt:lpstr>
      <vt:lpstr>03</vt:lpstr>
      <vt:lpstr>3 RESULTS</vt:lpstr>
      <vt:lpstr>3 RESULTS</vt:lpstr>
      <vt:lpstr>04</vt:lpstr>
      <vt:lpstr>4 WHAT’S NEXT – Planning for AVD Deployment</vt:lpstr>
      <vt:lpstr>4 WHAT’S NEXT – Planning for AVD Deployment</vt:lpstr>
      <vt:lpstr>Présentation PowerPoint</vt:lpstr>
      <vt:lpstr>ANNEX: RESULTS – EXERCISE 2</vt:lpstr>
    </vt:vector>
  </TitlesOfParts>
  <Manager>ADP</Manager>
  <Company>Aéroports de Paris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3 lignes maximum sur 3 lignes maximum</dc:title>
  <dc:subject>ADP</dc:subject>
  <dc:creator>VELLOU Noémie</dc:creator>
  <cp:lastModifiedBy>VELLOU Noémie</cp:lastModifiedBy>
  <cp:revision>66</cp:revision>
  <dcterms:created xsi:type="dcterms:W3CDTF">2016-07-25T06:03:34Z</dcterms:created>
  <dcterms:modified xsi:type="dcterms:W3CDTF">2017-06-06T08:37:17Z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0x0101009148F5A04DDD49CBA7127AADA5FB792B00AADE34325A8B49CDA8BB4DB53328F214001DEB0BFD3EE8504D95C93E5A1B50BE4A</vt:lpwstr>
  </property>
</Properties>
</file>