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257" r:id="rId3"/>
    <p:sldId id="310" r:id="rId4"/>
    <p:sldId id="311" r:id="rId5"/>
    <p:sldId id="313" r:id="rId6"/>
    <p:sldId id="309" r:id="rId7"/>
    <p:sldId id="289" r:id="rId8"/>
    <p:sldId id="286" r:id="rId9"/>
    <p:sldId id="285" r:id="rId10"/>
    <p:sldId id="290" r:id="rId11"/>
    <p:sldId id="282" r:id="rId12"/>
    <p:sldId id="283" r:id="rId13"/>
    <p:sldId id="287" r:id="rId14"/>
    <p:sldId id="288" r:id="rId15"/>
    <p:sldId id="312" r:id="rId16"/>
    <p:sldId id="271" r:id="rId17"/>
    <p:sldId id="262" r:id="rId18"/>
    <p:sldId id="263" r:id="rId19"/>
    <p:sldId id="259" r:id="rId20"/>
    <p:sldId id="264" r:id="rId21"/>
    <p:sldId id="291" r:id="rId22"/>
    <p:sldId id="292" r:id="rId23"/>
    <p:sldId id="304" r:id="rId24"/>
    <p:sldId id="305" r:id="rId25"/>
    <p:sldId id="265" r:id="rId26"/>
    <p:sldId id="299" r:id="rId27"/>
    <p:sldId id="306" r:id="rId28"/>
    <p:sldId id="307" r:id="rId29"/>
    <p:sldId id="308" r:id="rId30"/>
    <p:sldId id="314" r:id="rId31"/>
    <p:sldId id="273" r:id="rId32"/>
    <p:sldId id="293" r:id="rId33"/>
    <p:sldId id="296" r:id="rId34"/>
    <p:sldId id="315" r:id="rId35"/>
    <p:sldId id="316" r:id="rId36"/>
    <p:sldId id="303" r:id="rId37"/>
    <p:sldId id="280" r:id="rId38"/>
    <p:sldId id="297" r:id="rId39"/>
    <p:sldId id="300" r:id="rId40"/>
    <p:sldId id="301" r:id="rId41"/>
    <p:sldId id="302" r:id="rId42"/>
    <p:sldId id="281"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485" autoAdjust="0"/>
  </p:normalViewPr>
  <p:slideViewPr>
    <p:cSldViewPr snapToGrid="0">
      <p:cViewPr varScale="1">
        <p:scale>
          <a:sx n="62" d="100"/>
          <a:sy n="62" d="100"/>
        </p:scale>
        <p:origin x="10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105DC1-2A6F-47C3-9D9D-66ABCF825A55}" type="datetimeFigureOut">
              <a:rPr lang="en-GB" smtClean="0"/>
              <a:t>31/03/2017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488D4-3CD6-4DEA-9F60-84C8BDBC235C}" type="slidenum">
              <a:rPr lang="en-GB" smtClean="0"/>
              <a:t>‹#›</a:t>
            </a:fld>
            <a:endParaRPr lang="en-GB"/>
          </a:p>
        </p:txBody>
      </p:sp>
    </p:spTree>
    <p:extLst>
      <p:ext uri="{BB962C8B-B14F-4D97-AF65-F5344CB8AC3E}">
        <p14:creationId xmlns:p14="http://schemas.microsoft.com/office/powerpoint/2010/main" val="32583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1488D4-3CD6-4DEA-9F60-84C8BDBC235C}" type="slidenum">
              <a:rPr lang="en-GB" smtClean="0"/>
              <a:t>1</a:t>
            </a:fld>
            <a:endParaRPr lang="en-GB"/>
          </a:p>
        </p:txBody>
      </p:sp>
    </p:spTree>
    <p:extLst>
      <p:ext uri="{BB962C8B-B14F-4D97-AF65-F5344CB8AC3E}">
        <p14:creationId xmlns:p14="http://schemas.microsoft.com/office/powerpoint/2010/main" val="3603971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488D4-3CD6-4DEA-9F60-84C8BDBC235C}" type="slidenum">
              <a:rPr lang="en-GB" smtClean="0"/>
              <a:t>13</a:t>
            </a:fld>
            <a:endParaRPr lang="en-GB"/>
          </a:p>
        </p:txBody>
      </p:sp>
    </p:spTree>
    <p:extLst>
      <p:ext uri="{BB962C8B-B14F-4D97-AF65-F5344CB8AC3E}">
        <p14:creationId xmlns:p14="http://schemas.microsoft.com/office/powerpoint/2010/main" val="449101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488D4-3CD6-4DEA-9F60-84C8BDBC235C}" type="slidenum">
              <a:rPr lang="en-GB" smtClean="0"/>
              <a:t>14</a:t>
            </a:fld>
            <a:endParaRPr lang="en-GB"/>
          </a:p>
        </p:txBody>
      </p:sp>
    </p:spTree>
    <p:extLst>
      <p:ext uri="{BB962C8B-B14F-4D97-AF65-F5344CB8AC3E}">
        <p14:creationId xmlns:p14="http://schemas.microsoft.com/office/powerpoint/2010/main" val="2800140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488D4-3CD6-4DEA-9F60-84C8BDBC235C}" type="slidenum">
              <a:rPr lang="en-GB" smtClean="0"/>
              <a:t>15</a:t>
            </a:fld>
            <a:endParaRPr lang="en-GB"/>
          </a:p>
        </p:txBody>
      </p:sp>
    </p:spTree>
    <p:extLst>
      <p:ext uri="{BB962C8B-B14F-4D97-AF65-F5344CB8AC3E}">
        <p14:creationId xmlns:p14="http://schemas.microsoft.com/office/powerpoint/2010/main" val="1119185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488D4-3CD6-4DEA-9F60-84C8BDBC235C}" type="slidenum">
              <a:rPr lang="en-GB" smtClean="0"/>
              <a:t>16</a:t>
            </a:fld>
            <a:endParaRPr lang="en-GB"/>
          </a:p>
        </p:txBody>
      </p:sp>
    </p:spTree>
    <p:extLst>
      <p:ext uri="{BB962C8B-B14F-4D97-AF65-F5344CB8AC3E}">
        <p14:creationId xmlns:p14="http://schemas.microsoft.com/office/powerpoint/2010/main" val="1676605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1488D4-3CD6-4DEA-9F60-84C8BDBC235C}" type="slidenum">
              <a:rPr lang="en-GB" smtClean="0"/>
              <a:t>18</a:t>
            </a:fld>
            <a:endParaRPr lang="en-GB"/>
          </a:p>
        </p:txBody>
      </p:sp>
    </p:spTree>
    <p:extLst>
      <p:ext uri="{BB962C8B-B14F-4D97-AF65-F5344CB8AC3E}">
        <p14:creationId xmlns:p14="http://schemas.microsoft.com/office/powerpoint/2010/main" val="271583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488D4-3CD6-4DEA-9F60-84C8BDBC235C}" type="slidenum">
              <a:rPr lang="en-GB" smtClean="0"/>
              <a:t>20</a:t>
            </a:fld>
            <a:endParaRPr lang="en-GB"/>
          </a:p>
        </p:txBody>
      </p:sp>
    </p:spTree>
    <p:extLst>
      <p:ext uri="{BB962C8B-B14F-4D97-AF65-F5344CB8AC3E}">
        <p14:creationId xmlns:p14="http://schemas.microsoft.com/office/powerpoint/2010/main" val="805678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488D4-3CD6-4DEA-9F60-84C8BDBC235C}" type="slidenum">
              <a:rPr lang="en-GB" smtClean="0"/>
              <a:t>21</a:t>
            </a:fld>
            <a:endParaRPr lang="en-GB"/>
          </a:p>
        </p:txBody>
      </p:sp>
    </p:spTree>
    <p:extLst>
      <p:ext uri="{BB962C8B-B14F-4D97-AF65-F5344CB8AC3E}">
        <p14:creationId xmlns:p14="http://schemas.microsoft.com/office/powerpoint/2010/main" val="103012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488D4-3CD6-4DEA-9F60-84C8BDBC235C}" type="slidenum">
              <a:rPr lang="en-GB" smtClean="0"/>
              <a:t>27</a:t>
            </a:fld>
            <a:endParaRPr lang="en-GB"/>
          </a:p>
        </p:txBody>
      </p:sp>
    </p:spTree>
    <p:extLst>
      <p:ext uri="{BB962C8B-B14F-4D97-AF65-F5344CB8AC3E}">
        <p14:creationId xmlns:p14="http://schemas.microsoft.com/office/powerpoint/2010/main" val="2759060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488D4-3CD6-4DEA-9F60-84C8BDBC235C}" type="slidenum">
              <a:rPr lang="en-GB" smtClean="0"/>
              <a:t>28</a:t>
            </a:fld>
            <a:endParaRPr lang="en-GB"/>
          </a:p>
        </p:txBody>
      </p:sp>
    </p:spTree>
    <p:extLst>
      <p:ext uri="{BB962C8B-B14F-4D97-AF65-F5344CB8AC3E}">
        <p14:creationId xmlns:p14="http://schemas.microsoft.com/office/powerpoint/2010/main" val="3721007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488D4-3CD6-4DEA-9F60-84C8BDBC235C}" type="slidenum">
              <a:rPr lang="en-GB" smtClean="0"/>
              <a:t>29</a:t>
            </a:fld>
            <a:endParaRPr lang="en-GB"/>
          </a:p>
        </p:txBody>
      </p:sp>
    </p:spTree>
    <p:extLst>
      <p:ext uri="{BB962C8B-B14F-4D97-AF65-F5344CB8AC3E}">
        <p14:creationId xmlns:p14="http://schemas.microsoft.com/office/powerpoint/2010/main" val="117973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488D4-3CD6-4DEA-9F60-84C8BDBC235C}" type="slidenum">
              <a:rPr lang="en-GB" smtClean="0"/>
              <a:t>2</a:t>
            </a:fld>
            <a:endParaRPr lang="en-GB"/>
          </a:p>
        </p:txBody>
      </p:sp>
    </p:spTree>
    <p:extLst>
      <p:ext uri="{BB962C8B-B14F-4D97-AF65-F5344CB8AC3E}">
        <p14:creationId xmlns:p14="http://schemas.microsoft.com/office/powerpoint/2010/main" val="2422710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488D4-3CD6-4DEA-9F60-84C8BDBC235C}" type="slidenum">
              <a:rPr lang="en-GB" smtClean="0"/>
              <a:t>32</a:t>
            </a:fld>
            <a:endParaRPr lang="en-GB"/>
          </a:p>
        </p:txBody>
      </p:sp>
    </p:spTree>
    <p:extLst>
      <p:ext uri="{BB962C8B-B14F-4D97-AF65-F5344CB8AC3E}">
        <p14:creationId xmlns:p14="http://schemas.microsoft.com/office/powerpoint/2010/main" val="2365095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488D4-3CD6-4DEA-9F60-84C8BDBC235C}" type="slidenum">
              <a:rPr lang="en-GB" smtClean="0"/>
              <a:t>36</a:t>
            </a:fld>
            <a:endParaRPr lang="en-GB"/>
          </a:p>
        </p:txBody>
      </p:sp>
    </p:spTree>
    <p:extLst>
      <p:ext uri="{BB962C8B-B14F-4D97-AF65-F5344CB8AC3E}">
        <p14:creationId xmlns:p14="http://schemas.microsoft.com/office/powerpoint/2010/main" val="545422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488D4-3CD6-4DEA-9F60-84C8BDBC235C}" type="slidenum">
              <a:rPr lang="en-GB" smtClean="0"/>
              <a:t>6</a:t>
            </a:fld>
            <a:endParaRPr lang="en-GB"/>
          </a:p>
        </p:txBody>
      </p:sp>
    </p:spTree>
    <p:extLst>
      <p:ext uri="{BB962C8B-B14F-4D97-AF65-F5344CB8AC3E}">
        <p14:creationId xmlns:p14="http://schemas.microsoft.com/office/powerpoint/2010/main" val="416251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488D4-3CD6-4DEA-9F60-84C8BDBC235C}" type="slidenum">
              <a:rPr lang="en-GB" smtClean="0"/>
              <a:t>7</a:t>
            </a:fld>
            <a:endParaRPr lang="en-GB"/>
          </a:p>
        </p:txBody>
      </p:sp>
    </p:spTree>
    <p:extLst>
      <p:ext uri="{BB962C8B-B14F-4D97-AF65-F5344CB8AC3E}">
        <p14:creationId xmlns:p14="http://schemas.microsoft.com/office/powerpoint/2010/main" val="2166697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488D4-3CD6-4DEA-9F60-84C8BDBC235C}" type="slidenum">
              <a:rPr lang="en-GB" smtClean="0"/>
              <a:t>8</a:t>
            </a:fld>
            <a:endParaRPr lang="en-GB"/>
          </a:p>
        </p:txBody>
      </p:sp>
    </p:spTree>
    <p:extLst>
      <p:ext uri="{BB962C8B-B14F-4D97-AF65-F5344CB8AC3E}">
        <p14:creationId xmlns:p14="http://schemas.microsoft.com/office/powerpoint/2010/main" val="329073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488D4-3CD6-4DEA-9F60-84C8BDBC235C}" type="slidenum">
              <a:rPr lang="en-GB" smtClean="0"/>
              <a:t>9</a:t>
            </a:fld>
            <a:endParaRPr lang="en-GB"/>
          </a:p>
        </p:txBody>
      </p:sp>
    </p:spTree>
    <p:extLst>
      <p:ext uri="{BB962C8B-B14F-4D97-AF65-F5344CB8AC3E}">
        <p14:creationId xmlns:p14="http://schemas.microsoft.com/office/powerpoint/2010/main" val="123730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488D4-3CD6-4DEA-9F60-84C8BDBC235C}" type="slidenum">
              <a:rPr lang="en-GB" smtClean="0"/>
              <a:t>10</a:t>
            </a:fld>
            <a:endParaRPr lang="en-GB"/>
          </a:p>
        </p:txBody>
      </p:sp>
    </p:spTree>
    <p:extLst>
      <p:ext uri="{BB962C8B-B14F-4D97-AF65-F5344CB8AC3E}">
        <p14:creationId xmlns:p14="http://schemas.microsoft.com/office/powerpoint/2010/main" val="3004708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488D4-3CD6-4DEA-9F60-84C8BDBC235C}" type="slidenum">
              <a:rPr lang="en-GB" smtClean="0"/>
              <a:t>11</a:t>
            </a:fld>
            <a:endParaRPr lang="en-GB"/>
          </a:p>
        </p:txBody>
      </p:sp>
    </p:spTree>
    <p:extLst>
      <p:ext uri="{BB962C8B-B14F-4D97-AF65-F5344CB8AC3E}">
        <p14:creationId xmlns:p14="http://schemas.microsoft.com/office/powerpoint/2010/main" val="3647183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488D4-3CD6-4DEA-9F60-84C8BDBC235C}" type="slidenum">
              <a:rPr lang="en-GB" smtClean="0"/>
              <a:t>12</a:t>
            </a:fld>
            <a:endParaRPr lang="en-GB"/>
          </a:p>
        </p:txBody>
      </p:sp>
    </p:spTree>
    <p:extLst>
      <p:ext uri="{BB962C8B-B14F-4D97-AF65-F5344CB8AC3E}">
        <p14:creationId xmlns:p14="http://schemas.microsoft.com/office/powerpoint/2010/main" val="3210824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B16C5F3-21F1-4814-A24C-BFFE3671DA11}" type="datetime1">
              <a:rPr lang="en-US" smtClean="0"/>
              <a:t>3/31/2017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GB" smtClean="0"/>
              <a:t>Mike Edwards            Homefield ATM Safety               June 2017  </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4BFCC-6BD9-4041-8885-D4246EA24BA1}" type="datetime1">
              <a:rPr lang="en-US" smtClean="0"/>
              <a:t>3/31/2017</a:t>
            </a:fld>
            <a:endParaRPr lang="en-US" dirty="0"/>
          </a:p>
        </p:txBody>
      </p:sp>
      <p:sp>
        <p:nvSpPr>
          <p:cNvPr id="6" name="Footer Placeholder 5"/>
          <p:cNvSpPr>
            <a:spLocks noGrp="1"/>
          </p:cNvSpPr>
          <p:nvPr>
            <p:ph type="ftr" sz="quarter" idx="11"/>
          </p:nvPr>
        </p:nvSpPr>
        <p:spPr/>
        <p:txBody>
          <a:bodyPr/>
          <a:lstStyle/>
          <a:p>
            <a:r>
              <a:rPr lang="en-GB" smtClean="0"/>
              <a:t>Mike Edwards            Homefield ATM Safety               June 2017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61A9151-0B2E-4C48-94F9-B52AFB3E1FD2}" type="datetime1">
              <a:rPr lang="en-US" smtClean="0"/>
              <a:t>3/31/2017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GB" smtClean="0"/>
              <a:t>Mike Edwards            Homefield ATM Safety               June 2017  </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703827D-686A-40C7-9CF9-922442512E8D}" type="datetime1">
              <a:rPr lang="en-US" smtClean="0"/>
              <a:t>3/31/2017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GB" smtClean="0"/>
              <a:t>Mike Edwards            Homefield ATM Safety               June 2017  </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1E34B29-63EF-47F0-B0BB-120C5E44CD9E}" type="datetime1">
              <a:rPr lang="en-US" smtClean="0"/>
              <a:t>3/31/2017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GB" smtClean="0"/>
              <a:t>Mike Edwards            Homefield ATM Safety               June 2017  </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C110318-E315-4CEC-905B-30498C5E4F7E}" type="datetime1">
              <a:rPr lang="en-US" smtClean="0"/>
              <a:t>3/31/2017</a:t>
            </a:fld>
            <a:endParaRPr lang="en-US" dirty="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A7166BF-1B9B-4F43-89CE-E95ADCCA3E0A}" type="datetime1">
              <a:rPr lang="en-US" smtClean="0"/>
              <a:t>3/31/2017</a:t>
            </a:fld>
            <a:endParaRPr lang="en-US" dirty="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929A96-7B49-4373-BCCA-10F05C93A9A0}" type="datetime1">
              <a:rPr lang="en-US" smtClean="0"/>
              <a:t>3/31/2017</a:t>
            </a:fld>
            <a:endParaRPr lang="en-US" dirty="0"/>
          </a:p>
        </p:txBody>
      </p:sp>
      <p:sp>
        <p:nvSpPr>
          <p:cNvPr id="5" name="Footer Placeholder 4"/>
          <p:cNvSpPr>
            <a:spLocks noGrp="1"/>
          </p:cNvSpPr>
          <p:nvPr>
            <p:ph type="ftr" sz="quarter" idx="11"/>
          </p:nvPr>
        </p:nvSpPr>
        <p:spPr/>
        <p:txBody>
          <a:bodyPr/>
          <a:lstStyle/>
          <a:p>
            <a:r>
              <a:rPr lang="en-GB" smtClean="0"/>
              <a:t>Mike Edwards            Homefield ATM Safety               June 2017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CF10A3A-5ACB-4CEC-85F6-353F7DDAF534}" type="datetime1">
              <a:rPr lang="en-US" smtClean="0"/>
              <a:t>3/31/2017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GB" smtClean="0"/>
              <a:t>Mike Edwards            Homefield ATM Safety               June 2017  </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3842E6-2524-4D79-A8DB-E94C7D6305F1}" type="datetime1">
              <a:rPr lang="en-US" smtClean="0"/>
              <a:t>3/31/2017</a:t>
            </a:fld>
            <a:endParaRPr lang="en-US" dirty="0"/>
          </a:p>
        </p:txBody>
      </p:sp>
      <p:sp>
        <p:nvSpPr>
          <p:cNvPr id="5" name="Footer Placeholder 4"/>
          <p:cNvSpPr>
            <a:spLocks noGrp="1"/>
          </p:cNvSpPr>
          <p:nvPr>
            <p:ph type="ftr" sz="quarter" idx="11"/>
          </p:nvPr>
        </p:nvSpPr>
        <p:spPr/>
        <p:txBody>
          <a:bodyPr/>
          <a:lstStyle/>
          <a:p>
            <a:r>
              <a:rPr lang="en-GB" smtClean="0"/>
              <a:t>Mike Edwards            Homefield ATM Safety               June 2017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A76FD2A-01BA-4DC1-A2C3-DCA77C543A70}" type="datetime1">
              <a:rPr lang="en-US" smtClean="0"/>
              <a:t>3/31/2017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GB" smtClean="0"/>
              <a:t>Mike Edwards            Homefield ATM Safety               June 2017  </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388E07-CF8A-4C18-BE64-A2F6E1F5AD83}" type="datetime1">
              <a:rPr lang="en-US" smtClean="0"/>
              <a:t>3/31/2017</a:t>
            </a:fld>
            <a:endParaRPr lang="en-US" dirty="0"/>
          </a:p>
        </p:txBody>
      </p:sp>
      <p:sp>
        <p:nvSpPr>
          <p:cNvPr id="6" name="Footer Placeholder 5"/>
          <p:cNvSpPr>
            <a:spLocks noGrp="1"/>
          </p:cNvSpPr>
          <p:nvPr>
            <p:ph type="ftr" sz="quarter" idx="11"/>
          </p:nvPr>
        </p:nvSpPr>
        <p:spPr/>
        <p:txBody>
          <a:bodyPr/>
          <a:lstStyle/>
          <a:p>
            <a:r>
              <a:rPr lang="en-GB" smtClean="0"/>
              <a:t>Mike Edwards            Homefield ATM Safety               June 2017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2FFB07-265A-4702-A34A-ED2A19ECEF12}" type="datetime1">
              <a:rPr lang="en-US" smtClean="0"/>
              <a:t>3/31/2017</a:t>
            </a:fld>
            <a:endParaRPr lang="en-US" dirty="0"/>
          </a:p>
        </p:txBody>
      </p:sp>
      <p:sp>
        <p:nvSpPr>
          <p:cNvPr id="8" name="Footer Placeholder 7"/>
          <p:cNvSpPr>
            <a:spLocks noGrp="1"/>
          </p:cNvSpPr>
          <p:nvPr>
            <p:ph type="ftr" sz="quarter" idx="11"/>
          </p:nvPr>
        </p:nvSpPr>
        <p:spPr/>
        <p:txBody>
          <a:bodyPr/>
          <a:lstStyle/>
          <a:p>
            <a:r>
              <a:rPr lang="en-GB" smtClean="0"/>
              <a:t>Mike Edwards            Homefield ATM Safety               June 2017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E94C0C-7B67-4E07-AC52-9FE8B419CEDA}" type="datetime1">
              <a:rPr lang="en-US" smtClean="0"/>
              <a:t>3/31/2017</a:t>
            </a:fld>
            <a:endParaRPr lang="en-US" dirty="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E9D3E-3BF7-4307-85BD-5E33870F8312}" type="datetime1">
              <a:rPr lang="en-US" smtClean="0"/>
              <a:t>3/31/2017</a:t>
            </a:fld>
            <a:endParaRPr lang="en-US" dirty="0"/>
          </a:p>
        </p:txBody>
      </p:sp>
      <p:sp>
        <p:nvSpPr>
          <p:cNvPr id="3" name="Footer Placeholder 2"/>
          <p:cNvSpPr>
            <a:spLocks noGrp="1"/>
          </p:cNvSpPr>
          <p:nvPr>
            <p:ph type="ftr" sz="quarter" idx="11"/>
          </p:nvPr>
        </p:nvSpPr>
        <p:spPr/>
        <p:txBody>
          <a:bodyPr/>
          <a:lstStyle/>
          <a:p>
            <a:r>
              <a:rPr lang="en-GB" smtClean="0"/>
              <a:t>Mike Edwards            Homefield ATM Safety               June 2017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20D77-CE4D-425E-B195-B6727F0240EB}" type="datetime1">
              <a:rPr lang="en-US" smtClean="0"/>
              <a:t>3/31/2017</a:t>
            </a:fld>
            <a:endParaRPr lang="en-US" dirty="0"/>
          </a:p>
        </p:txBody>
      </p:sp>
      <p:sp>
        <p:nvSpPr>
          <p:cNvPr id="6" name="Footer Placeholder 5"/>
          <p:cNvSpPr>
            <a:spLocks noGrp="1"/>
          </p:cNvSpPr>
          <p:nvPr>
            <p:ph type="ftr" sz="quarter" idx="11"/>
          </p:nvPr>
        </p:nvSpPr>
        <p:spPr/>
        <p:txBody>
          <a:bodyPr/>
          <a:lstStyle/>
          <a:p>
            <a:r>
              <a:rPr lang="en-GB" smtClean="0"/>
              <a:t>Mike Edwards            Homefield ATM Safety               June 2017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73CA0-B48F-4586-87FF-818A129EF805}" type="datetime1">
              <a:rPr lang="en-US" smtClean="0"/>
              <a:t>3/31/2017</a:t>
            </a:fld>
            <a:endParaRPr lang="en-US" dirty="0"/>
          </a:p>
        </p:txBody>
      </p:sp>
      <p:sp>
        <p:nvSpPr>
          <p:cNvPr id="6" name="Footer Placeholder 5"/>
          <p:cNvSpPr>
            <a:spLocks noGrp="1"/>
          </p:cNvSpPr>
          <p:nvPr>
            <p:ph type="ftr" sz="quarter" idx="11"/>
          </p:nvPr>
        </p:nvSpPr>
        <p:spPr/>
        <p:txBody>
          <a:bodyPr/>
          <a:lstStyle/>
          <a:p>
            <a:r>
              <a:rPr lang="en-GB" smtClean="0"/>
              <a:t>Mike Edwards            Homefield ATM Safety               June 2017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0B7AAC3-4236-4D32-8623-94987B87E843}" type="datetime1">
              <a:rPr lang="en-US" smtClean="0"/>
              <a:t>3/31/2017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GB" smtClean="0"/>
              <a:t>Mike Edwards            Homefield ATM Safety               June 2017  </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78758"/>
            <a:ext cx="9448800" cy="1825096"/>
          </a:xfrm>
        </p:spPr>
        <p:txBody>
          <a:bodyPr/>
          <a:lstStyle/>
          <a:p>
            <a:pPr algn="ctr"/>
            <a:r>
              <a:rPr lang="en-GB" dirty="0" smtClean="0"/>
              <a:t>Preventing runway collisions</a:t>
            </a:r>
            <a:endParaRPr lang="en-GB" dirty="0"/>
          </a:p>
        </p:txBody>
      </p:sp>
      <p:sp>
        <p:nvSpPr>
          <p:cNvPr id="3" name="Subtitle 2"/>
          <p:cNvSpPr>
            <a:spLocks noGrp="1"/>
          </p:cNvSpPr>
          <p:nvPr>
            <p:ph type="subTitle" idx="1"/>
          </p:nvPr>
        </p:nvSpPr>
        <p:spPr>
          <a:xfrm>
            <a:off x="1415601" y="2993573"/>
            <a:ext cx="9404799" cy="1854198"/>
          </a:xfrm>
        </p:spPr>
        <p:txBody>
          <a:bodyPr>
            <a:normAutofit/>
          </a:bodyPr>
          <a:lstStyle/>
          <a:p>
            <a:pPr algn="ctr"/>
            <a:endParaRPr lang="en-GB" b="1" dirty="0" smtClean="0"/>
          </a:p>
          <a:p>
            <a:pPr algn="ctr"/>
            <a:r>
              <a:rPr lang="en-GB" sz="3200" b="1" dirty="0" smtClean="0">
                <a:solidFill>
                  <a:srgbClr val="FFFF00"/>
                </a:solidFill>
              </a:rPr>
              <a:t>Sudden High Energy Runway Conflicts </a:t>
            </a:r>
          </a:p>
          <a:p>
            <a:pPr algn="ctr"/>
            <a:r>
              <a:rPr lang="en-GB" sz="3200" b="1" dirty="0" smtClean="0">
                <a:solidFill>
                  <a:srgbClr val="FFFF00"/>
                </a:solidFill>
              </a:rPr>
              <a:t>(SHERC)</a:t>
            </a:r>
          </a:p>
          <a:p>
            <a:pPr algn="ctr"/>
            <a:endParaRPr lang="en-GB" b="1" dirty="0"/>
          </a:p>
          <a:p>
            <a:pPr algn="ctr"/>
            <a:endParaRPr lang="en-GB" b="1" dirty="0" smtClean="0"/>
          </a:p>
          <a:p>
            <a:pPr algn="ctr"/>
            <a:endParaRPr lang="en-GB" b="1" dirty="0"/>
          </a:p>
          <a:p>
            <a:pPr algn="ctr"/>
            <a:endParaRPr lang="en-GB" b="1" dirty="0"/>
          </a:p>
        </p:txBody>
      </p:sp>
      <p:sp>
        <p:nvSpPr>
          <p:cNvPr id="4" name="Footer Placeholder 3"/>
          <p:cNvSpPr>
            <a:spLocks noGrp="1"/>
          </p:cNvSpPr>
          <p:nvPr>
            <p:ph type="ftr" sz="quarter" idx="11"/>
          </p:nvPr>
        </p:nvSpPr>
        <p:spPr>
          <a:xfrm>
            <a:off x="1242810" y="5637490"/>
            <a:ext cx="9794383" cy="365125"/>
          </a:xfrm>
        </p:spPr>
        <p:txBody>
          <a:bodyPr/>
          <a:lstStyle/>
          <a:p>
            <a:r>
              <a:rPr lang="en-GB" sz="1400" smtClean="0"/>
              <a:t>Mike Edwards            Homefield ATM Safety               June 2017  </a:t>
            </a:r>
            <a:endParaRPr lang="en-US" sz="1400" dirty="0"/>
          </a:p>
        </p:txBody>
      </p:sp>
    </p:spTree>
    <p:extLst>
      <p:ext uri="{BB962C8B-B14F-4D97-AF65-F5344CB8AC3E}">
        <p14:creationId xmlns:p14="http://schemas.microsoft.com/office/powerpoint/2010/main" val="2883415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834" y="551267"/>
            <a:ext cx="8616704" cy="1020358"/>
          </a:xfrm>
        </p:spPr>
        <p:txBody>
          <a:bodyPr>
            <a:normAutofit fontScale="90000"/>
          </a:bodyPr>
          <a:lstStyle/>
          <a:p>
            <a:pPr algn="ctr"/>
            <a:r>
              <a:rPr lang="en-GB" b="1" dirty="0" smtClean="0">
                <a:solidFill>
                  <a:srgbClr val="FFFF00"/>
                </a:solidFill>
              </a:rPr>
              <a:t/>
            </a:r>
            <a:br>
              <a:rPr lang="en-GB" b="1" dirty="0" smtClean="0">
                <a:solidFill>
                  <a:srgbClr val="FFFF00"/>
                </a:solidFill>
              </a:rPr>
            </a:br>
            <a:r>
              <a:rPr lang="en-GB" b="1" dirty="0">
                <a:solidFill>
                  <a:srgbClr val="FFFF00"/>
                </a:solidFill>
              </a:rPr>
              <a:t/>
            </a:r>
            <a:br>
              <a:rPr lang="en-GB" b="1" dirty="0">
                <a:solidFill>
                  <a:srgbClr val="FFFF00"/>
                </a:solidFill>
              </a:rPr>
            </a:br>
            <a:r>
              <a:rPr lang="en-GB" sz="4900" b="1" dirty="0" smtClean="0">
                <a:solidFill>
                  <a:srgbClr val="FFFF00"/>
                </a:solidFill>
              </a:rPr>
              <a:t>HIGH ENERGY</a:t>
            </a:r>
            <a:br>
              <a:rPr lang="en-GB" sz="4900" b="1" dirty="0" smtClean="0">
                <a:solidFill>
                  <a:srgbClr val="FFFF00"/>
                </a:solidFill>
              </a:rPr>
            </a:br>
            <a:r>
              <a:rPr lang="en-GB" sz="4900" dirty="0" smtClean="0"/>
              <a:t/>
            </a:r>
            <a:br>
              <a:rPr lang="en-GB" sz="4900" dirty="0" smtClean="0"/>
            </a:br>
            <a:endParaRPr lang="en-GB" sz="4900" dirty="0">
              <a:solidFill>
                <a:srgbClr val="FFFF00"/>
              </a:solidFill>
            </a:endParaRPr>
          </a:p>
        </p:txBody>
      </p:sp>
      <p:sp>
        <p:nvSpPr>
          <p:cNvPr id="3" name="Content Placeholder 2"/>
          <p:cNvSpPr>
            <a:spLocks noGrp="1"/>
          </p:cNvSpPr>
          <p:nvPr>
            <p:ph idx="1"/>
          </p:nvPr>
        </p:nvSpPr>
        <p:spPr>
          <a:xfrm>
            <a:off x="685800" y="1571626"/>
            <a:ext cx="10787063" cy="4784220"/>
          </a:xfrm>
        </p:spPr>
        <p:txBody>
          <a:bodyPr>
            <a:normAutofit fontScale="25000" lnSpcReduction="20000"/>
          </a:bodyPr>
          <a:lstStyle/>
          <a:p>
            <a:pPr marL="0" lvl="0" indent="0" algn="ctr">
              <a:buNone/>
            </a:pPr>
            <a:endParaRPr lang="en-GB" b="1" dirty="0" smtClean="0">
              <a:solidFill>
                <a:srgbClr val="FFFF00"/>
              </a:solidFill>
            </a:endParaRPr>
          </a:p>
          <a:p>
            <a:pPr marL="0" indent="0">
              <a:buNone/>
            </a:pPr>
            <a:endParaRPr lang="en-GB" sz="9600" dirty="0"/>
          </a:p>
          <a:p>
            <a:pPr marL="0" indent="0">
              <a:buNone/>
            </a:pPr>
            <a:endParaRPr lang="en-GB" sz="11200" b="1" dirty="0" smtClean="0"/>
          </a:p>
          <a:p>
            <a:pPr marL="0" indent="0">
              <a:buNone/>
            </a:pPr>
            <a:r>
              <a:rPr lang="en-GB" sz="11200" b="1" dirty="0" smtClean="0"/>
              <a:t>In the case of an aircraft taking off; it must have reached at least 80 kts at the time of pilot becoming aware of the conflict.</a:t>
            </a:r>
          </a:p>
          <a:p>
            <a:pPr marL="0" indent="0">
              <a:buNone/>
            </a:pPr>
            <a:endParaRPr lang="en-GB" sz="11200" b="1" dirty="0"/>
          </a:p>
          <a:p>
            <a:pPr marL="0" indent="0">
              <a:buNone/>
            </a:pPr>
            <a:r>
              <a:rPr lang="en-GB" sz="11200" b="1" dirty="0" smtClean="0"/>
              <a:t>In the case of a landing aircraft; it must have an IAS of at least 100 kts at the time of pilot becoming aware of the conflict.</a:t>
            </a:r>
            <a:endParaRPr lang="en-GB" sz="11200" dirty="0"/>
          </a:p>
          <a:p>
            <a:pPr marL="0" lvl="0" indent="0">
              <a:buNone/>
            </a:pPr>
            <a:r>
              <a:rPr lang="en-GB" sz="14400" b="1" dirty="0" smtClean="0">
                <a:solidFill>
                  <a:srgbClr val="FFFF00"/>
                </a:solidFill>
              </a:rPr>
              <a:t> </a:t>
            </a:r>
          </a:p>
          <a:p>
            <a:pPr marL="0" lvl="0" indent="0">
              <a:buNone/>
            </a:pPr>
            <a:endParaRPr lang="en-GB" sz="5600" b="1" dirty="0" smtClean="0"/>
          </a:p>
          <a:p>
            <a:pPr marL="0" indent="0">
              <a:buNone/>
            </a:pPr>
            <a:endParaRPr lang="en-GB" sz="11200" dirty="0">
              <a:solidFill>
                <a:srgbClr val="FFFF00"/>
              </a:solidFill>
            </a:endParaRPr>
          </a:p>
          <a:p>
            <a:pPr marL="0" lvl="0" indent="0">
              <a:buNone/>
            </a:pPr>
            <a:endParaRPr lang="en-GB" sz="5600" b="1" dirty="0" smtClean="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r>
              <a:rPr lang="en-GB" sz="1200" b="1" dirty="0" smtClean="0"/>
              <a:t>* MITRE </a:t>
            </a:r>
            <a:endParaRPr lang="en-GB" sz="1200" dirty="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357387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409" y="622704"/>
            <a:ext cx="8473829" cy="691745"/>
          </a:xfrm>
        </p:spPr>
        <p:txBody>
          <a:bodyPr>
            <a:normAutofit fontScale="90000"/>
          </a:bodyPr>
          <a:lstStyle/>
          <a:p>
            <a:pPr algn="ctr"/>
            <a:r>
              <a:rPr lang="en-GB" dirty="0" smtClean="0"/>
              <a:t/>
            </a:r>
            <a:br>
              <a:rPr lang="en-GB" dirty="0" smtClean="0"/>
            </a:br>
            <a:endParaRPr lang="en-GB" dirty="0">
              <a:solidFill>
                <a:srgbClr val="FFFF00"/>
              </a:solidFill>
            </a:endParaRPr>
          </a:p>
        </p:txBody>
      </p:sp>
      <p:sp>
        <p:nvSpPr>
          <p:cNvPr id="3" name="Content Placeholder 2"/>
          <p:cNvSpPr>
            <a:spLocks noGrp="1"/>
          </p:cNvSpPr>
          <p:nvPr>
            <p:ph idx="1"/>
          </p:nvPr>
        </p:nvSpPr>
        <p:spPr>
          <a:xfrm>
            <a:off x="682171" y="475091"/>
            <a:ext cx="10833070" cy="5445262"/>
          </a:xfrm>
        </p:spPr>
        <p:txBody>
          <a:bodyPr>
            <a:normAutofit fontScale="25000" lnSpcReduction="20000"/>
          </a:bodyPr>
          <a:lstStyle/>
          <a:p>
            <a:pPr marL="0" lvl="0" indent="0" algn="ctr">
              <a:buNone/>
            </a:pPr>
            <a:r>
              <a:rPr lang="en-GB" sz="16000" b="1" dirty="0" smtClean="0">
                <a:solidFill>
                  <a:srgbClr val="FFFF00"/>
                </a:solidFill>
              </a:rPr>
              <a:t>NEEDED TIME - LANDING</a:t>
            </a:r>
          </a:p>
          <a:p>
            <a:pPr marL="0" lvl="0" indent="0" algn="ctr">
              <a:buNone/>
            </a:pPr>
            <a:endParaRPr lang="en-GB" sz="12800" b="1" dirty="0" smtClean="0">
              <a:solidFill>
                <a:srgbClr val="FFFF00"/>
              </a:solidFill>
            </a:endParaRPr>
          </a:p>
          <a:p>
            <a:pPr marL="0" lvl="0" indent="0">
              <a:buNone/>
            </a:pPr>
            <a:r>
              <a:rPr lang="en-GB" sz="8000" b="1" dirty="0" smtClean="0"/>
              <a:t>ATC or Pilot may become immediately aware though visual detection. </a:t>
            </a:r>
          </a:p>
          <a:p>
            <a:pPr marL="0" lvl="0" indent="0" algn="ctr">
              <a:buNone/>
            </a:pPr>
            <a:r>
              <a:rPr lang="en-GB" b="1" dirty="0" smtClean="0"/>
              <a:t> </a:t>
            </a:r>
          </a:p>
          <a:p>
            <a:pPr marL="0" lvl="0" indent="0">
              <a:buNone/>
            </a:pPr>
            <a:r>
              <a:rPr lang="en-GB" sz="6400" b="1" dirty="0" smtClean="0">
                <a:solidFill>
                  <a:srgbClr val="FFFF00"/>
                </a:solidFill>
              </a:rPr>
              <a:t>If not, research shows that the average time for ATC to react to an alert is 6.9 secs (within one standard deviation), The same research concluded  that the average time for a pilot to subsequently react is 2.3 seconds. </a:t>
            </a:r>
          </a:p>
          <a:p>
            <a:pPr marL="0" lvl="0" indent="0">
              <a:buNone/>
            </a:pPr>
            <a:endParaRPr lang="en-GB" sz="6400" b="1" dirty="0" smtClean="0"/>
          </a:p>
          <a:p>
            <a:pPr marL="0" lvl="0" indent="0">
              <a:buNone/>
            </a:pPr>
            <a:r>
              <a:rPr lang="en-GB" sz="7200" b="1" dirty="0" smtClean="0"/>
              <a:t>The average time from a systems alert to the commencement of deceleration is 9 - 10 seconds.</a:t>
            </a:r>
          </a:p>
          <a:p>
            <a:pPr marL="0" lvl="0" indent="0">
              <a:buNone/>
            </a:pPr>
            <a:endParaRPr lang="en-GB" sz="5600" b="1" dirty="0"/>
          </a:p>
          <a:p>
            <a:pPr marL="0" indent="0">
              <a:buNone/>
            </a:pPr>
            <a:r>
              <a:rPr lang="en-GB" sz="11200" b="1" dirty="0" smtClean="0"/>
              <a:t>During this time a</a:t>
            </a:r>
            <a:r>
              <a:rPr lang="en-GB" sz="11200" b="1" i="1" dirty="0" smtClean="0"/>
              <a:t> </a:t>
            </a:r>
            <a:r>
              <a:rPr lang="en-GB" sz="11200" b="1" i="1" u="sng" dirty="0" smtClean="0"/>
              <a:t>landing </a:t>
            </a:r>
            <a:r>
              <a:rPr lang="en-GB" sz="11200" b="1" dirty="0" smtClean="0"/>
              <a:t>aircraft </a:t>
            </a:r>
            <a:r>
              <a:rPr lang="en-GB" sz="11200" b="1" dirty="0" smtClean="0"/>
              <a:t>(at 130kts) will </a:t>
            </a:r>
            <a:r>
              <a:rPr lang="en-GB" sz="11200" b="1" dirty="0" smtClean="0"/>
              <a:t>travel around 600m. </a:t>
            </a:r>
            <a:r>
              <a:rPr lang="en-GB" sz="5600" b="1" dirty="0" smtClean="0"/>
              <a:t>(4000m / min)</a:t>
            </a:r>
            <a:endParaRPr lang="en-GB" sz="5600" b="1" dirty="0" smtClean="0"/>
          </a:p>
          <a:p>
            <a:pPr marL="0" indent="0">
              <a:buNone/>
            </a:pPr>
            <a:r>
              <a:rPr lang="en-GB" sz="11200" b="1" dirty="0" smtClean="0"/>
              <a:t>Deceleration to stop with maximum braking – add another 17 seconds and 600m</a:t>
            </a:r>
          </a:p>
          <a:p>
            <a:pPr marL="0" indent="0">
              <a:buNone/>
            </a:pPr>
            <a:endParaRPr lang="en-GB" sz="11200" b="1" dirty="0" smtClean="0"/>
          </a:p>
          <a:p>
            <a:pPr marL="0" indent="0">
              <a:buNone/>
            </a:pPr>
            <a:r>
              <a:rPr lang="en-GB" sz="11200" b="1" dirty="0" smtClean="0">
                <a:solidFill>
                  <a:srgbClr val="FFFF00"/>
                </a:solidFill>
              </a:rPr>
              <a:t>NEEDED TIME </a:t>
            </a:r>
            <a:r>
              <a:rPr lang="en-GB" sz="11200" b="1" dirty="0" smtClean="0"/>
              <a:t>from A-SMGCS alert (or similar)  to landing aircraft stopping is around 26 seconds or 1200m distance.</a:t>
            </a:r>
            <a:endParaRPr lang="en-GB" sz="11200" b="1" dirty="0"/>
          </a:p>
          <a:p>
            <a:pPr marL="0" lvl="0" indent="0">
              <a:buNone/>
            </a:pPr>
            <a:endParaRPr lang="en-GB" sz="5600" b="1" dirty="0" smtClean="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r>
              <a:rPr lang="en-GB" sz="1200" b="1" dirty="0" smtClean="0"/>
              <a:t>* MITRE </a:t>
            </a:r>
            <a:endParaRPr lang="en-GB" sz="1200" dirty="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83315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anim calcmode="lin" valueType="num">
                                      <p:cBhvr>
                                        <p:cTn id="2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1000"/>
                                        <p:tgtEl>
                                          <p:spTgt spid="3">
                                            <p:txEl>
                                              <p:pRg st="8" end="8"/>
                                            </p:txEl>
                                          </p:spTgt>
                                        </p:tgtEl>
                                      </p:cBhvr>
                                    </p:animEffect>
                                    <p:anim calcmode="lin" valueType="num">
                                      <p:cBhvr>
                                        <p:cTn id="3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1000"/>
                                        <p:tgtEl>
                                          <p:spTgt spid="3">
                                            <p:txEl>
                                              <p:pRg st="11" end="11"/>
                                            </p:txEl>
                                          </p:spTgt>
                                        </p:tgtEl>
                                      </p:cBhvr>
                                    </p:animEffect>
                                    <p:anim calcmode="lin" valueType="num">
                                      <p:cBhvr>
                                        <p:cTn id="4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409" y="622705"/>
            <a:ext cx="8473829" cy="777470"/>
          </a:xfrm>
        </p:spPr>
        <p:txBody>
          <a:bodyPr>
            <a:normAutofit fontScale="90000"/>
          </a:bodyPr>
          <a:lstStyle/>
          <a:p>
            <a:pPr algn="ctr"/>
            <a:r>
              <a:rPr lang="en-GB" b="1" dirty="0" smtClean="0">
                <a:solidFill>
                  <a:srgbClr val="FFFF00"/>
                </a:solidFill>
              </a:rPr>
              <a:t/>
            </a:r>
            <a:br>
              <a:rPr lang="en-GB" b="1" dirty="0" smtClean="0">
                <a:solidFill>
                  <a:srgbClr val="FFFF00"/>
                </a:solidFill>
              </a:rPr>
            </a:br>
            <a:r>
              <a:rPr lang="en-GB" dirty="0" smtClean="0"/>
              <a:t/>
            </a:r>
            <a:br>
              <a:rPr lang="en-GB" dirty="0" smtClean="0"/>
            </a:br>
            <a:endParaRPr lang="en-GB" dirty="0">
              <a:solidFill>
                <a:srgbClr val="FFFF00"/>
              </a:solidFill>
            </a:endParaRPr>
          </a:p>
        </p:txBody>
      </p:sp>
      <p:sp>
        <p:nvSpPr>
          <p:cNvPr id="3" name="Content Placeholder 2"/>
          <p:cNvSpPr>
            <a:spLocks noGrp="1"/>
          </p:cNvSpPr>
          <p:nvPr>
            <p:ph idx="1"/>
          </p:nvPr>
        </p:nvSpPr>
        <p:spPr>
          <a:xfrm>
            <a:off x="685799" y="834119"/>
            <a:ext cx="10937929" cy="5521726"/>
          </a:xfrm>
        </p:spPr>
        <p:txBody>
          <a:bodyPr>
            <a:normAutofit fontScale="25000" lnSpcReduction="20000"/>
          </a:bodyPr>
          <a:lstStyle/>
          <a:p>
            <a:pPr marL="0" lvl="0" indent="0" algn="ctr">
              <a:buNone/>
            </a:pPr>
            <a:r>
              <a:rPr lang="en-GB" sz="16000" b="1" dirty="0" smtClean="0">
                <a:solidFill>
                  <a:srgbClr val="FFFF00"/>
                </a:solidFill>
              </a:rPr>
              <a:t>NEEDED TIME – ON TAKE-OFF</a:t>
            </a:r>
          </a:p>
          <a:p>
            <a:pPr marL="0" lvl="0" indent="0" algn="ctr">
              <a:buNone/>
            </a:pPr>
            <a:r>
              <a:rPr lang="en-GB" sz="11200" b="1" dirty="0" smtClean="0">
                <a:solidFill>
                  <a:srgbClr val="FFFF00"/>
                </a:solidFill>
              </a:rPr>
              <a:t> .</a:t>
            </a:r>
            <a:endParaRPr lang="en-GB" sz="11200" b="1" dirty="0">
              <a:solidFill>
                <a:srgbClr val="FFFF00"/>
              </a:solidFill>
            </a:endParaRPr>
          </a:p>
          <a:p>
            <a:pPr marL="0" indent="0">
              <a:buNone/>
            </a:pPr>
            <a:r>
              <a:rPr lang="en-GB" sz="11200" b="1" dirty="0" smtClean="0"/>
              <a:t>From Alert to commencement of deceleration </a:t>
            </a:r>
            <a:r>
              <a:rPr lang="en-GB" sz="11200" b="1" i="1" u="sng" dirty="0" smtClean="0"/>
              <a:t>an aircraft on take-off roll </a:t>
            </a:r>
            <a:r>
              <a:rPr lang="en-GB" sz="11200" b="1" i="1" dirty="0" smtClean="0"/>
              <a:t>w</a:t>
            </a:r>
            <a:r>
              <a:rPr lang="en-GB" sz="11200" b="1" dirty="0" smtClean="0"/>
              <a:t>ill </a:t>
            </a:r>
            <a:r>
              <a:rPr lang="en-GB" sz="11200" b="1" dirty="0"/>
              <a:t>travel approx. </a:t>
            </a:r>
            <a:r>
              <a:rPr lang="en-GB" sz="11200" b="1" dirty="0" smtClean="0"/>
              <a:t>280m</a:t>
            </a:r>
            <a:r>
              <a:rPr lang="en-GB" sz="11200" b="1" dirty="0"/>
              <a:t>. </a:t>
            </a:r>
            <a:endParaRPr lang="en-GB" sz="11200" b="1" dirty="0" smtClean="0"/>
          </a:p>
          <a:p>
            <a:pPr marL="0" indent="0">
              <a:buNone/>
            </a:pPr>
            <a:endParaRPr lang="en-GB" sz="11200" b="1" dirty="0"/>
          </a:p>
          <a:p>
            <a:pPr marL="0" indent="0">
              <a:buNone/>
            </a:pPr>
            <a:r>
              <a:rPr lang="en-GB" sz="11200" b="1" dirty="0"/>
              <a:t>Deceleration to stop with maximum braking – add another </a:t>
            </a:r>
            <a:r>
              <a:rPr lang="en-GB" sz="11200" b="1" dirty="0" smtClean="0"/>
              <a:t>570m</a:t>
            </a:r>
            <a:endParaRPr lang="en-GB" sz="11200" b="1" dirty="0"/>
          </a:p>
          <a:p>
            <a:pPr marL="0" indent="0">
              <a:buNone/>
            </a:pPr>
            <a:endParaRPr lang="en-GB" sz="11200" b="1" dirty="0" smtClean="0"/>
          </a:p>
          <a:p>
            <a:pPr marL="0" indent="0">
              <a:buNone/>
            </a:pPr>
            <a:r>
              <a:rPr lang="en-GB" sz="11200" b="1" dirty="0" smtClean="0">
                <a:solidFill>
                  <a:srgbClr val="FFFF00"/>
                </a:solidFill>
              </a:rPr>
              <a:t>NEEDED </a:t>
            </a:r>
            <a:r>
              <a:rPr lang="en-GB" sz="11200" b="1" dirty="0">
                <a:solidFill>
                  <a:srgbClr val="FFFF00"/>
                </a:solidFill>
              </a:rPr>
              <a:t>TIME </a:t>
            </a:r>
            <a:r>
              <a:rPr lang="en-GB" sz="11200" b="1" dirty="0" smtClean="0"/>
              <a:t>from A-SMGCS alert (or similar) is </a:t>
            </a:r>
            <a:r>
              <a:rPr lang="en-GB" sz="11200" b="1" dirty="0"/>
              <a:t>the about </a:t>
            </a:r>
            <a:r>
              <a:rPr lang="en-GB" sz="11200" b="1" dirty="0" smtClean="0"/>
              <a:t>21 </a:t>
            </a:r>
            <a:r>
              <a:rPr lang="en-GB" sz="11200" b="1" dirty="0"/>
              <a:t>seconds or </a:t>
            </a:r>
            <a:r>
              <a:rPr lang="en-GB" sz="11200" b="1" dirty="0" smtClean="0"/>
              <a:t>850m </a:t>
            </a:r>
            <a:r>
              <a:rPr lang="en-GB" sz="11200" b="1" dirty="0"/>
              <a:t>distance</a:t>
            </a:r>
            <a:r>
              <a:rPr lang="en-GB" sz="11200" b="1" dirty="0" smtClean="0"/>
              <a:t>.</a:t>
            </a:r>
          </a:p>
          <a:p>
            <a:pPr marL="0" indent="0">
              <a:buNone/>
            </a:pPr>
            <a:endParaRPr lang="en-GB" sz="11200" b="1" dirty="0" smtClean="0"/>
          </a:p>
          <a:p>
            <a:pPr marL="0" indent="0">
              <a:buNone/>
            </a:pPr>
            <a:r>
              <a:rPr lang="en-GB" sz="11200" b="1" dirty="0" smtClean="0"/>
              <a:t>In other words,  if A-SMGCS triggers less than 21 secs before CPA – the aircraft will not stop in time.</a:t>
            </a:r>
            <a:endParaRPr lang="en-GB" sz="11200" b="1" dirty="0"/>
          </a:p>
          <a:p>
            <a:pPr marL="0" lvl="0" indent="0">
              <a:buNone/>
            </a:pPr>
            <a:endParaRPr lang="en-GB" sz="5600" b="1" dirty="0" smtClean="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r>
              <a:rPr lang="en-GB" sz="1200" b="1" dirty="0" smtClean="0"/>
              <a:t>* MITRE </a:t>
            </a:r>
            <a:endParaRPr lang="en-GB" sz="1200" dirty="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137279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anim calcmode="lin" valueType="num">
                                      <p:cBhvr>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anim calcmode="lin" valueType="num">
                                      <p:cBhvr>
                                        <p:cTn id="1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1000"/>
                                        <p:tgtEl>
                                          <p:spTgt spid="3">
                                            <p:txEl>
                                              <p:pRg st="6" end="6"/>
                                            </p:txEl>
                                          </p:spTgt>
                                        </p:tgtEl>
                                      </p:cBhvr>
                                    </p:animEffect>
                                    <p:anim calcmode="lin" valueType="num">
                                      <p:cBhvr>
                                        <p:cTn id="2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023" y="1177078"/>
            <a:ext cx="8430966" cy="520295"/>
          </a:xfrm>
        </p:spPr>
        <p:txBody>
          <a:bodyPr>
            <a:normAutofit fontScale="90000"/>
          </a:bodyPr>
          <a:lstStyle/>
          <a:p>
            <a:pPr algn="ctr"/>
            <a:r>
              <a:rPr lang="en-GB" b="1" dirty="0" smtClean="0">
                <a:solidFill>
                  <a:srgbClr val="FFFF00"/>
                </a:solidFill>
              </a:rPr>
              <a:t/>
            </a:r>
            <a:br>
              <a:rPr lang="en-GB" b="1" dirty="0" smtClean="0">
                <a:solidFill>
                  <a:srgbClr val="FFFF00"/>
                </a:solidFill>
              </a:rPr>
            </a:br>
            <a:r>
              <a:rPr lang="en-GB" sz="4400" b="1" dirty="0">
                <a:solidFill>
                  <a:srgbClr val="FFFF00"/>
                </a:solidFill>
              </a:rPr>
              <a:t>COLLISION AVOIDANCE </a:t>
            </a:r>
            <a:r>
              <a:rPr lang="en-GB" sz="9600" b="1" dirty="0">
                <a:solidFill>
                  <a:srgbClr val="FFFF00"/>
                </a:solidFill>
              </a:rPr>
              <a:t/>
            </a:r>
            <a:br>
              <a:rPr lang="en-GB" sz="9600" b="1" dirty="0">
                <a:solidFill>
                  <a:srgbClr val="FFFF00"/>
                </a:solidFill>
              </a:rPr>
            </a:br>
            <a:r>
              <a:rPr lang="en-GB" b="1" dirty="0" smtClean="0">
                <a:solidFill>
                  <a:srgbClr val="FFFF00"/>
                </a:solidFill>
              </a:rPr>
              <a:t/>
            </a:r>
            <a:br>
              <a:rPr lang="en-GB" b="1" dirty="0" smtClean="0">
                <a:solidFill>
                  <a:srgbClr val="FFFF00"/>
                </a:solidFill>
              </a:rPr>
            </a:br>
            <a:r>
              <a:rPr lang="en-GB" dirty="0" smtClean="0"/>
              <a:t/>
            </a:r>
            <a:br>
              <a:rPr lang="en-GB" dirty="0" smtClean="0"/>
            </a:br>
            <a:endParaRPr lang="en-GB" dirty="0">
              <a:solidFill>
                <a:srgbClr val="FFFF00"/>
              </a:solidFill>
            </a:endParaRPr>
          </a:p>
        </p:txBody>
      </p:sp>
      <p:sp>
        <p:nvSpPr>
          <p:cNvPr id="3" name="Content Placeholder 2"/>
          <p:cNvSpPr>
            <a:spLocks noGrp="1"/>
          </p:cNvSpPr>
          <p:nvPr>
            <p:ph idx="1"/>
          </p:nvPr>
        </p:nvSpPr>
        <p:spPr>
          <a:xfrm>
            <a:off x="685800" y="1328738"/>
            <a:ext cx="10872788" cy="5027107"/>
          </a:xfrm>
        </p:spPr>
        <p:txBody>
          <a:bodyPr>
            <a:normAutofit fontScale="25000" lnSpcReduction="20000"/>
          </a:bodyPr>
          <a:lstStyle/>
          <a:p>
            <a:pPr marL="0" lvl="0" indent="0" algn="ctr">
              <a:buNone/>
            </a:pPr>
            <a:endParaRPr lang="en-GB" b="1" dirty="0" smtClean="0">
              <a:solidFill>
                <a:srgbClr val="FFFF00"/>
              </a:solidFill>
            </a:endParaRPr>
          </a:p>
          <a:p>
            <a:pPr marL="0" indent="0">
              <a:buNone/>
            </a:pPr>
            <a:endParaRPr lang="en-GB" sz="12800" b="1" dirty="0" smtClean="0"/>
          </a:p>
          <a:p>
            <a:pPr marL="0" indent="0">
              <a:buNone/>
            </a:pPr>
            <a:r>
              <a:rPr lang="en-GB" sz="12800" b="1" dirty="0"/>
              <a:t>T</a:t>
            </a:r>
            <a:r>
              <a:rPr lang="en-GB" sz="12800" b="1" dirty="0" smtClean="0"/>
              <a:t>here </a:t>
            </a:r>
            <a:r>
              <a:rPr lang="en-GB" sz="12800" b="1" dirty="0"/>
              <a:t>must be evidence of deliberate action taking to avoid the collision or increase the minimum distance at CPA</a:t>
            </a:r>
            <a:r>
              <a:rPr lang="en-GB" sz="12800" dirty="0"/>
              <a:t>. </a:t>
            </a:r>
            <a:endParaRPr lang="en-GB" sz="12800" dirty="0" smtClean="0"/>
          </a:p>
          <a:p>
            <a:pPr marL="0" indent="0">
              <a:buNone/>
            </a:pPr>
            <a:endParaRPr lang="en-GB" sz="12800" dirty="0"/>
          </a:p>
          <a:p>
            <a:pPr marL="0" indent="0">
              <a:buNone/>
            </a:pPr>
            <a:r>
              <a:rPr lang="en-GB" sz="12800" dirty="0" smtClean="0"/>
              <a:t>A </a:t>
            </a:r>
            <a:r>
              <a:rPr lang="en-GB" sz="12800" dirty="0"/>
              <a:t>sighting report with no apparent deviation from the norm is </a:t>
            </a:r>
            <a:r>
              <a:rPr lang="en-GB" sz="12800" u="sng" dirty="0"/>
              <a:t>not</a:t>
            </a:r>
            <a:r>
              <a:rPr lang="en-GB" sz="12800" dirty="0"/>
              <a:t> a SHERC.</a:t>
            </a:r>
          </a:p>
          <a:p>
            <a:pPr marL="0" indent="0">
              <a:buNone/>
            </a:pPr>
            <a:endParaRPr lang="en-GB" sz="11200" b="1" dirty="0"/>
          </a:p>
          <a:p>
            <a:pPr marL="0" lvl="0" indent="0">
              <a:buNone/>
            </a:pPr>
            <a:r>
              <a:rPr lang="en-GB" sz="14400" b="1" dirty="0" smtClean="0">
                <a:solidFill>
                  <a:srgbClr val="FFFF00"/>
                </a:solidFill>
              </a:rPr>
              <a:t> </a:t>
            </a:r>
          </a:p>
          <a:p>
            <a:pPr marL="0" lvl="0" indent="0">
              <a:buNone/>
            </a:pPr>
            <a:endParaRPr lang="en-GB" sz="5600" b="1" dirty="0" smtClean="0"/>
          </a:p>
          <a:p>
            <a:pPr marL="0" indent="0">
              <a:buNone/>
            </a:pPr>
            <a:endParaRPr lang="en-GB" sz="11200" dirty="0">
              <a:solidFill>
                <a:srgbClr val="FFFF00"/>
              </a:solidFill>
            </a:endParaRPr>
          </a:p>
          <a:p>
            <a:pPr marL="0" lvl="0" indent="0">
              <a:buNone/>
            </a:pPr>
            <a:endParaRPr lang="en-GB" sz="5600" b="1" dirty="0" smtClean="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r>
              <a:rPr lang="en-GB" sz="1200" b="1" dirty="0" smtClean="0"/>
              <a:t>* MITRE </a:t>
            </a:r>
            <a:endParaRPr lang="en-GB" sz="1200" dirty="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386167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409" y="622705"/>
            <a:ext cx="8610600" cy="1293028"/>
          </a:xfrm>
        </p:spPr>
        <p:txBody>
          <a:bodyPr>
            <a:normAutofit fontScale="90000"/>
          </a:bodyPr>
          <a:lstStyle/>
          <a:p>
            <a:pPr algn="ctr"/>
            <a:r>
              <a:rPr lang="en-GB" b="1" dirty="0" smtClean="0">
                <a:solidFill>
                  <a:srgbClr val="FFFF00"/>
                </a:solidFill>
              </a:rPr>
              <a:t/>
            </a:r>
            <a:br>
              <a:rPr lang="en-GB" b="1" dirty="0" smtClean="0">
                <a:solidFill>
                  <a:srgbClr val="FFFF00"/>
                </a:solidFill>
              </a:rPr>
            </a:br>
            <a:r>
              <a:rPr lang="en-GB" dirty="0" smtClean="0"/>
              <a:t/>
            </a:r>
            <a:br>
              <a:rPr lang="en-GB" dirty="0" smtClean="0"/>
            </a:br>
            <a:endParaRPr lang="en-GB" dirty="0">
              <a:solidFill>
                <a:srgbClr val="FFFF00"/>
              </a:solidFill>
            </a:endParaRPr>
          </a:p>
        </p:txBody>
      </p:sp>
      <p:sp>
        <p:nvSpPr>
          <p:cNvPr id="3" name="Content Placeholder 2"/>
          <p:cNvSpPr>
            <a:spLocks noGrp="1"/>
          </p:cNvSpPr>
          <p:nvPr>
            <p:ph idx="1"/>
          </p:nvPr>
        </p:nvSpPr>
        <p:spPr>
          <a:xfrm>
            <a:off x="685800" y="1557668"/>
            <a:ext cx="10846558" cy="4232119"/>
          </a:xfrm>
        </p:spPr>
        <p:txBody>
          <a:bodyPr>
            <a:normAutofit fontScale="25000" lnSpcReduction="20000"/>
          </a:bodyPr>
          <a:lstStyle/>
          <a:p>
            <a:pPr marL="0" lvl="0" indent="0" algn="ctr">
              <a:buNone/>
            </a:pPr>
            <a:r>
              <a:rPr lang="en-GB" sz="16000" b="1" dirty="0" smtClean="0">
                <a:solidFill>
                  <a:srgbClr val="FFFF00"/>
                </a:solidFill>
              </a:rPr>
              <a:t>SEPARATION remaining at CPA</a:t>
            </a:r>
          </a:p>
          <a:p>
            <a:pPr marL="0" lvl="0" indent="0" algn="ctr">
              <a:buNone/>
            </a:pPr>
            <a:endParaRPr lang="en-GB" b="1" dirty="0" smtClean="0">
              <a:solidFill>
                <a:srgbClr val="FFFF00"/>
              </a:solidFill>
            </a:endParaRPr>
          </a:p>
          <a:p>
            <a:pPr marL="0" indent="0">
              <a:buNone/>
            </a:pPr>
            <a:endParaRPr lang="en-GB" sz="11200" b="1" dirty="0" smtClean="0"/>
          </a:p>
          <a:p>
            <a:pPr marL="0" indent="0">
              <a:buNone/>
            </a:pPr>
            <a:r>
              <a:rPr lang="en-GB" sz="11200" b="1" dirty="0" smtClean="0"/>
              <a:t>The </a:t>
            </a:r>
            <a:r>
              <a:rPr lang="en-GB" sz="11200" b="1" dirty="0"/>
              <a:t>minimum separation remaining at </a:t>
            </a:r>
            <a:r>
              <a:rPr lang="en-GB" sz="11200" b="1" dirty="0" smtClean="0"/>
              <a:t>CPA: </a:t>
            </a:r>
            <a:endParaRPr lang="en-GB" sz="11200" b="1" dirty="0"/>
          </a:p>
          <a:p>
            <a:pPr marL="0" indent="0">
              <a:buNone/>
            </a:pPr>
            <a:endParaRPr lang="en-GB" sz="11200" b="1" dirty="0" smtClean="0"/>
          </a:p>
          <a:p>
            <a:pPr marL="0" indent="0">
              <a:buNone/>
            </a:pPr>
            <a:r>
              <a:rPr lang="en-GB" sz="12800" b="1" dirty="0" smtClean="0"/>
              <a:t>not more than 500m </a:t>
            </a:r>
            <a:r>
              <a:rPr lang="en-GB" sz="12800" b="1" dirty="0"/>
              <a:t>or </a:t>
            </a:r>
            <a:r>
              <a:rPr lang="en-GB" sz="12800" b="1" dirty="0" smtClean="0"/>
              <a:t>400ft </a:t>
            </a:r>
            <a:r>
              <a:rPr lang="en-GB" sz="12800" b="1" dirty="0"/>
              <a:t>vertically.</a:t>
            </a:r>
            <a:endParaRPr lang="en-GB" sz="12800" dirty="0"/>
          </a:p>
          <a:p>
            <a:pPr marL="0" indent="0">
              <a:buNone/>
            </a:pPr>
            <a:endParaRPr lang="en-GB" sz="9600" dirty="0"/>
          </a:p>
          <a:p>
            <a:pPr marL="0" indent="0">
              <a:buNone/>
            </a:pPr>
            <a:endParaRPr lang="en-GB" sz="11200" b="1" dirty="0" smtClean="0"/>
          </a:p>
          <a:p>
            <a:pPr marL="0" indent="0">
              <a:buNone/>
            </a:pPr>
            <a:endParaRPr lang="en-GB" sz="11200" b="1" dirty="0"/>
          </a:p>
          <a:p>
            <a:pPr marL="0" lvl="0" indent="0">
              <a:buNone/>
            </a:pPr>
            <a:r>
              <a:rPr lang="en-GB" sz="14400" b="1" dirty="0" smtClean="0">
                <a:solidFill>
                  <a:srgbClr val="FFFF00"/>
                </a:solidFill>
              </a:rPr>
              <a:t> </a:t>
            </a:r>
          </a:p>
          <a:p>
            <a:pPr marL="0" lvl="0" indent="0">
              <a:buNone/>
            </a:pPr>
            <a:endParaRPr lang="en-GB" sz="5600" b="1" dirty="0" smtClean="0"/>
          </a:p>
          <a:p>
            <a:pPr marL="0" indent="0">
              <a:buNone/>
            </a:pPr>
            <a:endParaRPr lang="en-GB" sz="11200" dirty="0">
              <a:solidFill>
                <a:srgbClr val="FFFF00"/>
              </a:solidFill>
            </a:endParaRPr>
          </a:p>
          <a:p>
            <a:pPr marL="0" lvl="0" indent="0">
              <a:buNone/>
            </a:pPr>
            <a:endParaRPr lang="en-GB" sz="5600" b="1" dirty="0" smtClean="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r>
              <a:rPr lang="en-GB" sz="1200" b="1" dirty="0" smtClean="0"/>
              <a:t>* MITRE </a:t>
            </a:r>
            <a:endParaRPr lang="en-GB" sz="1200" dirty="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373432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318" y="609826"/>
            <a:ext cx="8610600" cy="1293028"/>
          </a:xfrm>
        </p:spPr>
        <p:txBody>
          <a:bodyPr>
            <a:normAutofit fontScale="90000"/>
          </a:bodyPr>
          <a:lstStyle/>
          <a:p>
            <a:pPr algn="ctr"/>
            <a:r>
              <a:rPr lang="en-GB" b="1" dirty="0" smtClean="0">
                <a:solidFill>
                  <a:srgbClr val="FFFF00"/>
                </a:solidFill>
              </a:rPr>
              <a:t>SO, HOW DOES </a:t>
            </a:r>
            <a:r>
              <a:rPr lang="en-GB" b="1" dirty="0" smtClean="0">
                <a:solidFill>
                  <a:srgbClr val="FFFF00"/>
                </a:solidFill>
              </a:rPr>
              <a:t>A </a:t>
            </a:r>
            <a:r>
              <a:rPr lang="en-GB" b="1" dirty="0" smtClean="0">
                <a:solidFill>
                  <a:srgbClr val="FFFF00"/>
                </a:solidFill>
              </a:rPr>
              <a:t>SHERC EVENT START</a:t>
            </a:r>
            <a:br>
              <a:rPr lang="en-GB" b="1" dirty="0" smtClean="0">
                <a:solidFill>
                  <a:srgbClr val="FFFF00"/>
                </a:solidFill>
              </a:rPr>
            </a:br>
            <a:r>
              <a:rPr lang="en-GB" b="1" dirty="0" smtClean="0">
                <a:solidFill>
                  <a:srgbClr val="FFFF00"/>
                </a:solidFill>
              </a:rPr>
              <a:t/>
            </a:r>
            <a:br>
              <a:rPr lang="en-GB" b="1" dirty="0" smtClean="0">
                <a:solidFill>
                  <a:srgbClr val="FFFF00"/>
                </a:solidFill>
              </a:rPr>
            </a:br>
            <a:r>
              <a:rPr lang="en-GB" b="1" dirty="0" smtClean="0">
                <a:solidFill>
                  <a:srgbClr val="FFFF00"/>
                </a:solidFill>
              </a:rPr>
              <a:t>4 Scenario sources</a:t>
            </a:r>
            <a:endParaRPr lang="en-GB" b="1" dirty="0">
              <a:solidFill>
                <a:srgbClr val="FFFF00"/>
              </a:solidFill>
            </a:endParaRPr>
          </a:p>
        </p:txBody>
      </p:sp>
      <p:sp>
        <p:nvSpPr>
          <p:cNvPr id="3" name="Content Placeholder 2"/>
          <p:cNvSpPr>
            <a:spLocks noGrp="1"/>
          </p:cNvSpPr>
          <p:nvPr>
            <p:ph idx="1"/>
          </p:nvPr>
        </p:nvSpPr>
        <p:spPr>
          <a:xfrm>
            <a:off x="856281" y="1988865"/>
            <a:ext cx="10722429" cy="4549542"/>
          </a:xfrm>
        </p:spPr>
        <p:txBody>
          <a:bodyPr>
            <a:normAutofit/>
          </a:bodyPr>
          <a:lstStyle/>
          <a:p>
            <a:pPr lvl="1"/>
            <a:endParaRPr lang="en-GB" b="1" dirty="0" smtClean="0">
              <a:solidFill>
                <a:srgbClr val="FFFF00"/>
              </a:solidFill>
            </a:endParaRPr>
          </a:p>
          <a:p>
            <a:pPr lvl="1"/>
            <a:endParaRPr lang="en-GB" b="1" dirty="0">
              <a:solidFill>
                <a:srgbClr val="FFFF00"/>
              </a:solidFill>
            </a:endParaRPr>
          </a:p>
          <a:p>
            <a:pPr lvl="1"/>
            <a:r>
              <a:rPr lang="en-GB" sz="2800" b="1" dirty="0" smtClean="0">
                <a:solidFill>
                  <a:srgbClr val="FFFF00"/>
                </a:solidFill>
              </a:rPr>
              <a:t>An </a:t>
            </a:r>
            <a:r>
              <a:rPr lang="en-GB" sz="2800" b="1" dirty="0">
                <a:solidFill>
                  <a:srgbClr val="FFFF00"/>
                </a:solidFill>
              </a:rPr>
              <a:t>incorrect ATC clearance </a:t>
            </a:r>
            <a:r>
              <a:rPr lang="en-GB" sz="2800" b="1" dirty="0"/>
              <a:t>to either an aircraft landing/taking-off, or an aircraft/vehicle on the ground resulting in an incorrect presence on the runway. </a:t>
            </a:r>
            <a:endParaRPr lang="en-GB" sz="2800" b="1" dirty="0" smtClean="0"/>
          </a:p>
          <a:p>
            <a:pPr lvl="1"/>
            <a:endParaRPr lang="en-GB" sz="2800" b="1" dirty="0"/>
          </a:p>
          <a:p>
            <a:pPr lvl="1"/>
            <a:r>
              <a:rPr lang="en-GB" sz="2800" b="1" dirty="0">
                <a:solidFill>
                  <a:srgbClr val="FFFF00"/>
                </a:solidFill>
              </a:rPr>
              <a:t>A non-conformance with an ATC clearance </a:t>
            </a:r>
            <a:r>
              <a:rPr lang="en-GB" sz="2800" b="1" dirty="0"/>
              <a:t>by an aircraft landing/taking-off, or by an aircraft/vehicle on the ground, </a:t>
            </a:r>
            <a:r>
              <a:rPr lang="en-GB" sz="2800" b="1" dirty="0">
                <a:solidFill>
                  <a:srgbClr val="FFFF00"/>
                </a:solidFill>
              </a:rPr>
              <a:t>due to spatial/positional confusion, </a:t>
            </a:r>
            <a:r>
              <a:rPr lang="en-GB" sz="2800" b="1" dirty="0"/>
              <a:t>resulting in an incorrect presence on the runway</a:t>
            </a:r>
            <a:r>
              <a:rPr lang="en-GB" sz="2800" b="1" dirty="0" smtClean="0"/>
              <a:t>.</a:t>
            </a:r>
          </a:p>
          <a:p>
            <a:pPr lvl="1"/>
            <a:endParaRPr lang="en-GB" sz="2800" b="1" dirty="0"/>
          </a:p>
          <a:p>
            <a:endParaRPr lang="en-GB" dirty="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132148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318" y="609826"/>
            <a:ext cx="8610600" cy="1293028"/>
          </a:xfrm>
        </p:spPr>
        <p:txBody>
          <a:bodyPr>
            <a:normAutofit fontScale="90000"/>
          </a:bodyPr>
          <a:lstStyle/>
          <a:p>
            <a:pPr algn="ctr"/>
            <a:r>
              <a:rPr lang="en-GB" sz="3600" b="1" dirty="0" smtClean="0">
                <a:solidFill>
                  <a:srgbClr val="FFFF00"/>
                </a:solidFill>
              </a:rPr>
              <a:t>SO, HOW DOES A DOES SHERC EVENT START</a:t>
            </a:r>
            <a:r>
              <a:rPr lang="en-GB" sz="3600" b="1" smtClean="0">
                <a:solidFill>
                  <a:srgbClr val="FFFF00"/>
                </a:solidFill>
              </a:rPr>
              <a:t/>
            </a:r>
            <a:br>
              <a:rPr lang="en-GB" sz="3600" b="1" smtClean="0">
                <a:solidFill>
                  <a:srgbClr val="FFFF00"/>
                </a:solidFill>
              </a:rPr>
            </a:br>
            <a:r>
              <a:rPr lang="en-GB" b="1" smtClean="0">
                <a:solidFill>
                  <a:srgbClr val="FFFF00"/>
                </a:solidFill>
              </a:rPr>
              <a:t>Scenario </a:t>
            </a:r>
            <a:r>
              <a:rPr lang="en-GB" b="1" dirty="0" smtClean="0">
                <a:solidFill>
                  <a:srgbClr val="FFFF00"/>
                </a:solidFill>
              </a:rPr>
              <a:t>sources</a:t>
            </a:r>
            <a:endParaRPr lang="en-GB" b="1" dirty="0">
              <a:solidFill>
                <a:srgbClr val="FFFF00"/>
              </a:solidFill>
            </a:endParaRPr>
          </a:p>
        </p:txBody>
      </p:sp>
      <p:sp>
        <p:nvSpPr>
          <p:cNvPr id="3" name="Content Placeholder 2"/>
          <p:cNvSpPr>
            <a:spLocks noGrp="1"/>
          </p:cNvSpPr>
          <p:nvPr>
            <p:ph idx="1"/>
          </p:nvPr>
        </p:nvSpPr>
        <p:spPr>
          <a:xfrm>
            <a:off x="685800" y="1988865"/>
            <a:ext cx="10722429" cy="4549542"/>
          </a:xfrm>
        </p:spPr>
        <p:txBody>
          <a:bodyPr>
            <a:normAutofit/>
          </a:bodyPr>
          <a:lstStyle/>
          <a:p>
            <a:pPr lvl="1"/>
            <a:endParaRPr lang="en-GB" b="1" dirty="0"/>
          </a:p>
          <a:p>
            <a:pPr lvl="1"/>
            <a:r>
              <a:rPr lang="en-GB" sz="2800" b="1" dirty="0">
                <a:solidFill>
                  <a:srgbClr val="FFFF00"/>
                </a:solidFill>
              </a:rPr>
              <a:t>A non-conformance with ATC clearance </a:t>
            </a:r>
            <a:r>
              <a:rPr lang="en-GB" sz="2800" b="1" dirty="0"/>
              <a:t>by an aircraft landing/taking-off, or by an aircraft/vehicle on the ground, </a:t>
            </a:r>
            <a:r>
              <a:rPr lang="en-GB" sz="2800" b="1" dirty="0">
                <a:solidFill>
                  <a:srgbClr val="FFFF00"/>
                </a:solidFill>
              </a:rPr>
              <a:t>due to misinterpretation or mishear of the clearance</a:t>
            </a:r>
            <a:r>
              <a:rPr lang="en-GB" sz="2800" b="1" dirty="0"/>
              <a:t>, resulting in an incorrect presence on the </a:t>
            </a:r>
            <a:r>
              <a:rPr lang="en-GB" sz="2800" b="1" dirty="0" smtClean="0"/>
              <a:t>runway</a:t>
            </a:r>
          </a:p>
          <a:p>
            <a:pPr lvl="1"/>
            <a:endParaRPr lang="en-GB" sz="2800" b="1" dirty="0"/>
          </a:p>
          <a:p>
            <a:pPr lvl="1"/>
            <a:r>
              <a:rPr lang="en-GB" sz="2800" b="1" dirty="0">
                <a:solidFill>
                  <a:srgbClr val="FFFF00"/>
                </a:solidFill>
              </a:rPr>
              <a:t>A non-conformance with ATC clearance </a:t>
            </a:r>
            <a:r>
              <a:rPr lang="en-GB" sz="2800" b="1" dirty="0"/>
              <a:t>by an aircraft landing/taking-off, or by an aircraft/vehicle on the ground, </a:t>
            </a:r>
            <a:r>
              <a:rPr lang="en-GB" sz="2800" b="1" dirty="0">
                <a:solidFill>
                  <a:srgbClr val="FFFF00"/>
                </a:solidFill>
              </a:rPr>
              <a:t>due poor CRM and/or incorrect execution of the plan, </a:t>
            </a:r>
            <a:r>
              <a:rPr lang="en-GB" sz="2800" b="1" dirty="0"/>
              <a:t>resulting in an incorrect presence on the runway.</a:t>
            </a:r>
          </a:p>
          <a:p>
            <a:endParaRPr lang="en-GB" dirty="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114012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374" y="571190"/>
            <a:ext cx="8610600" cy="1293028"/>
          </a:xfrm>
        </p:spPr>
        <p:txBody>
          <a:bodyPr/>
          <a:lstStyle/>
          <a:p>
            <a:pPr algn="ctr"/>
            <a:r>
              <a:rPr lang="en-GB" b="1" dirty="0" smtClean="0">
                <a:solidFill>
                  <a:srgbClr val="FFFF00"/>
                </a:solidFill>
              </a:rPr>
              <a:t>Generic SITUATIONS</a:t>
            </a:r>
            <a:endParaRPr lang="en-GB" b="1" dirty="0">
              <a:solidFill>
                <a:srgbClr val="FFFF00"/>
              </a:solidFill>
            </a:endParaRPr>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Ø"/>
            </a:pPr>
            <a:r>
              <a:rPr lang="en-GB" sz="2800" b="1" dirty="0" smtClean="0"/>
              <a:t>Landing on runway suddenly occupied</a:t>
            </a:r>
          </a:p>
          <a:p>
            <a:pPr lvl="0">
              <a:buFont typeface="Wingdings" panose="05000000000000000000" pitchFamily="2" charset="2"/>
              <a:buChar char="Ø"/>
            </a:pPr>
            <a:endParaRPr lang="en-GB" sz="2800" b="1" dirty="0"/>
          </a:p>
          <a:p>
            <a:pPr lvl="0">
              <a:buFont typeface="Wingdings" panose="05000000000000000000" pitchFamily="2" charset="2"/>
              <a:buChar char="Ø"/>
            </a:pPr>
            <a:r>
              <a:rPr lang="en-GB" sz="2800" b="1" dirty="0" smtClean="0"/>
              <a:t>Taking-off on runway suddenly occupied</a:t>
            </a:r>
          </a:p>
          <a:p>
            <a:pPr lvl="0">
              <a:buFont typeface="Wingdings" panose="05000000000000000000" pitchFamily="2" charset="2"/>
              <a:buChar char="Ø"/>
            </a:pPr>
            <a:endParaRPr lang="en-GB" sz="2800" b="1" dirty="0"/>
          </a:p>
          <a:p>
            <a:pPr lvl="0">
              <a:buFont typeface="Wingdings" panose="05000000000000000000" pitchFamily="2" charset="2"/>
              <a:buChar char="Ø"/>
            </a:pPr>
            <a:r>
              <a:rPr lang="en-GB" sz="2800" b="1" dirty="0" smtClean="0"/>
              <a:t>High energy conflict on intersecting runways</a:t>
            </a:r>
            <a:endParaRPr lang="en-GB" sz="2800" b="1" dirty="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15857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8489" y="0"/>
            <a:ext cx="8610600" cy="1293028"/>
          </a:xfrm>
        </p:spPr>
        <p:txBody>
          <a:bodyPr/>
          <a:lstStyle/>
          <a:p>
            <a:pPr algn="ctr"/>
            <a:r>
              <a:rPr lang="en-GB" dirty="0" smtClean="0">
                <a:solidFill>
                  <a:srgbClr val="FFFF00"/>
                </a:solidFill>
              </a:rPr>
              <a:t>28 Resultant scenarios</a:t>
            </a:r>
            <a:br>
              <a:rPr lang="en-GB" dirty="0" smtClean="0">
                <a:solidFill>
                  <a:srgbClr val="FFFF00"/>
                </a:solidFill>
              </a:rPr>
            </a:br>
            <a:r>
              <a:rPr lang="en-GB" sz="2400" cap="none" dirty="0" smtClean="0">
                <a:solidFill>
                  <a:srgbClr val="FFFF00"/>
                </a:solidFill>
              </a:rPr>
              <a:t>Example – Landing on a runway suddenly occupied </a:t>
            </a:r>
            <a:endParaRPr lang="en-GB" sz="2400" cap="none" dirty="0">
              <a:solidFill>
                <a:srgbClr val="FFFF00"/>
              </a:solidFill>
            </a:endParaRPr>
          </a:p>
        </p:txBody>
      </p:sp>
      <p:sp>
        <p:nvSpPr>
          <p:cNvPr id="9" name="Footer Placeholder 8"/>
          <p:cNvSpPr>
            <a:spLocks noGrp="1"/>
          </p:cNvSpPr>
          <p:nvPr>
            <p:ph type="ftr" sz="quarter" idx="11"/>
          </p:nvPr>
        </p:nvSpPr>
        <p:spPr/>
        <p:txBody>
          <a:bodyPr/>
          <a:lstStyle/>
          <a:p>
            <a:r>
              <a:rPr lang="en-GB" smtClean="0"/>
              <a:t>Mike Edwards            Homefield ATM Safety               June 2017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37080668"/>
              </p:ext>
            </p:extLst>
          </p:nvPr>
        </p:nvGraphicFramePr>
        <p:xfrm>
          <a:off x="2464231" y="1293025"/>
          <a:ext cx="8074616" cy="4840916"/>
        </p:xfrm>
        <a:graphic>
          <a:graphicData uri="http://schemas.openxmlformats.org/drawingml/2006/table">
            <a:tbl>
              <a:tblPr>
                <a:tableStyleId>{5C22544A-7EE6-4342-B048-85BDC9FD1C3A}</a:tableStyleId>
              </a:tblPr>
              <a:tblGrid>
                <a:gridCol w="1046515"/>
                <a:gridCol w="7028101"/>
              </a:tblGrid>
              <a:tr h="440083">
                <a:tc>
                  <a:txBody>
                    <a:bodyPr/>
                    <a:lstStyle/>
                    <a:p>
                      <a:pPr algn="ctr">
                        <a:spcBef>
                          <a:spcPts val="300"/>
                        </a:spcBef>
                        <a:spcAft>
                          <a:spcPts val="300"/>
                        </a:spcAft>
                      </a:pPr>
                      <a:r>
                        <a:rPr lang="en-GB" sz="1400" b="1" dirty="0">
                          <a:effectLst/>
                        </a:rPr>
                        <a:t>A1a</a:t>
                      </a:r>
                      <a:endParaRPr lang="en-GB" sz="1400" b="1" dirty="0">
                        <a:effectLst/>
                        <a:latin typeface="Arial" panose="020B0604020202020204" pitchFamily="34" charset="0"/>
                        <a:ea typeface="Times New Roman" panose="02020603050405020304" pitchFamily="18" charset="0"/>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en-GB" sz="1400" dirty="0">
                          <a:effectLst/>
                        </a:rPr>
                        <a:t>Runway entry by aircraft/vehicle in accordance with clearance.  Shortly after, ATC incorrectly clear aircraft on short final to land.</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83">
                <a:tc>
                  <a:txBody>
                    <a:bodyPr/>
                    <a:lstStyle/>
                    <a:p>
                      <a:pPr algn="ctr">
                        <a:spcBef>
                          <a:spcPts val="300"/>
                        </a:spcBef>
                        <a:spcAft>
                          <a:spcPts val="300"/>
                        </a:spcAft>
                      </a:pPr>
                      <a:r>
                        <a:rPr lang="en-GB" sz="1400" b="1" dirty="0">
                          <a:effectLst/>
                        </a:rPr>
                        <a:t>A1b</a:t>
                      </a:r>
                      <a:endParaRPr lang="en-GB" sz="1400" b="1" dirty="0">
                        <a:effectLst/>
                        <a:latin typeface="Arial" panose="020B0604020202020204" pitchFamily="34" charset="0"/>
                        <a:ea typeface="Times New Roman" panose="02020603050405020304" pitchFamily="18" charset="0"/>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en-GB" sz="1400" dirty="0">
                          <a:effectLst/>
                        </a:rPr>
                        <a:t>Aircraft cleared to land on short final or landing. Aircraft/vehicle suddenly enters the runway due to it receiving an incorrect ATC clearance.</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0125">
                <a:tc>
                  <a:txBody>
                    <a:bodyPr/>
                    <a:lstStyle/>
                    <a:p>
                      <a:pPr algn="ctr">
                        <a:spcBef>
                          <a:spcPts val="300"/>
                        </a:spcBef>
                        <a:spcAft>
                          <a:spcPts val="300"/>
                        </a:spcAft>
                      </a:pPr>
                      <a:r>
                        <a:rPr lang="en-GB" sz="1400" b="1" dirty="0">
                          <a:effectLst/>
                        </a:rPr>
                        <a:t>B1a</a:t>
                      </a:r>
                      <a:endParaRPr lang="en-GB" sz="1400" b="1" dirty="0">
                        <a:effectLst/>
                        <a:latin typeface="Arial" panose="020B0604020202020204" pitchFamily="34" charset="0"/>
                        <a:ea typeface="Times New Roman" panose="02020603050405020304" pitchFamily="18" charset="0"/>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en-GB" sz="1400" dirty="0">
                          <a:effectLst/>
                        </a:rPr>
                        <a:t>Runway entry by aircraft/vehicle in accordance with clearance. Shortly after, aircraft is on short final or landing contrary to its ATC clearance due spatial/positional confusion.</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0125">
                <a:tc>
                  <a:txBody>
                    <a:bodyPr/>
                    <a:lstStyle/>
                    <a:p>
                      <a:pPr algn="ctr">
                        <a:spcBef>
                          <a:spcPts val="300"/>
                        </a:spcBef>
                        <a:spcAft>
                          <a:spcPts val="300"/>
                        </a:spcAft>
                      </a:pPr>
                      <a:r>
                        <a:rPr lang="en-GB" sz="1400" b="1" dirty="0">
                          <a:effectLst/>
                        </a:rPr>
                        <a:t>B1b</a:t>
                      </a:r>
                      <a:endParaRPr lang="en-GB" sz="1400" b="1" dirty="0">
                        <a:effectLst/>
                        <a:latin typeface="Arial" panose="020B0604020202020204" pitchFamily="34" charset="0"/>
                        <a:ea typeface="Times New Roman" panose="02020603050405020304" pitchFamily="18" charset="0"/>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en-GB" sz="1400" dirty="0">
                          <a:effectLst/>
                        </a:rPr>
                        <a:t>Aircraft cleared to land, on short final or landing, as an aircraft/vehicle suddenly enters the runway contrary to its ATC clearance due spatial/positional confusion.</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0125">
                <a:tc>
                  <a:txBody>
                    <a:bodyPr/>
                    <a:lstStyle/>
                    <a:p>
                      <a:pPr algn="ctr">
                        <a:spcBef>
                          <a:spcPts val="300"/>
                        </a:spcBef>
                        <a:spcAft>
                          <a:spcPts val="300"/>
                        </a:spcAft>
                      </a:pPr>
                      <a:r>
                        <a:rPr lang="en-GB" sz="1400" b="1" dirty="0">
                          <a:effectLst/>
                        </a:rPr>
                        <a:t>C1a</a:t>
                      </a:r>
                      <a:endParaRPr lang="en-GB" sz="1400" b="1" dirty="0">
                        <a:effectLst/>
                        <a:latin typeface="Arial" panose="020B0604020202020204" pitchFamily="34" charset="0"/>
                        <a:ea typeface="Times New Roman" panose="02020603050405020304" pitchFamily="18" charset="0"/>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en-GB" sz="1400" dirty="0">
                          <a:effectLst/>
                        </a:rPr>
                        <a:t>Runway entry by aircraft/vehicle in accordance with clearance. Shortly after, aircraft lands contrary to its ATC clearance due to misinterpretation or mishear of the clearance.</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0125">
                <a:tc>
                  <a:txBody>
                    <a:bodyPr/>
                    <a:lstStyle/>
                    <a:p>
                      <a:pPr algn="ctr">
                        <a:spcBef>
                          <a:spcPts val="300"/>
                        </a:spcBef>
                        <a:spcAft>
                          <a:spcPts val="300"/>
                        </a:spcAft>
                      </a:pPr>
                      <a:r>
                        <a:rPr lang="en-GB" sz="1400" b="1" dirty="0">
                          <a:effectLst/>
                        </a:rPr>
                        <a:t>C1b</a:t>
                      </a:r>
                      <a:endParaRPr lang="en-GB" sz="1400" b="1" dirty="0">
                        <a:effectLst/>
                        <a:latin typeface="Arial" panose="020B0604020202020204" pitchFamily="34" charset="0"/>
                        <a:ea typeface="Times New Roman" panose="02020603050405020304" pitchFamily="18" charset="0"/>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en-GB" sz="1400" dirty="0">
                          <a:effectLst/>
                        </a:rPr>
                        <a:t>Aircraft cleared to land, on short final or landing, as an aircraft/vehicle suddenly enters the runway contrary to its ATC clearance due to misinterpretation or mishearing the clearance.</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0125">
                <a:tc>
                  <a:txBody>
                    <a:bodyPr/>
                    <a:lstStyle/>
                    <a:p>
                      <a:pPr algn="ctr">
                        <a:spcBef>
                          <a:spcPts val="300"/>
                        </a:spcBef>
                        <a:spcAft>
                          <a:spcPts val="300"/>
                        </a:spcAft>
                      </a:pPr>
                      <a:r>
                        <a:rPr lang="en-GB" sz="1400" b="1" dirty="0">
                          <a:effectLst/>
                        </a:rPr>
                        <a:t>D1a</a:t>
                      </a:r>
                      <a:endParaRPr lang="en-GB" sz="1400" b="1" dirty="0">
                        <a:effectLst/>
                        <a:latin typeface="Arial" panose="020B0604020202020204" pitchFamily="34" charset="0"/>
                        <a:ea typeface="Times New Roman" panose="02020603050405020304" pitchFamily="18" charset="0"/>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300"/>
                        </a:spcAft>
                      </a:pPr>
                      <a:r>
                        <a:rPr lang="en-GB" sz="1400" dirty="0">
                          <a:effectLst/>
                        </a:rPr>
                        <a:t>Runway entry by aircraft/vehicle in accordance with clearance. Shortly after, aircraft lands contrary to its ATC clearance due poor CRM and/or incorrect execution of the plan.</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0125">
                <a:tc>
                  <a:txBody>
                    <a:bodyPr/>
                    <a:lstStyle/>
                    <a:p>
                      <a:pPr algn="ctr">
                        <a:spcBef>
                          <a:spcPts val="300"/>
                        </a:spcBef>
                        <a:spcAft>
                          <a:spcPts val="300"/>
                        </a:spcAft>
                      </a:pPr>
                      <a:r>
                        <a:rPr lang="en-GB" sz="1400" b="1" dirty="0">
                          <a:effectLst/>
                        </a:rPr>
                        <a:t>D1b</a:t>
                      </a:r>
                      <a:endParaRPr lang="en-GB" sz="1400" b="1" dirty="0">
                        <a:effectLst/>
                        <a:latin typeface="Arial" panose="020B0604020202020204" pitchFamily="34" charset="0"/>
                        <a:ea typeface="Times New Roman" panose="02020603050405020304" pitchFamily="18" charset="0"/>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600"/>
                        </a:spcBef>
                        <a:spcAft>
                          <a:spcPts val="300"/>
                        </a:spcAft>
                      </a:pPr>
                      <a:r>
                        <a:rPr lang="en-GB" sz="1400" dirty="0">
                          <a:effectLst/>
                        </a:rPr>
                        <a:t>Aircraft cleared to land, on short final or landing, as an aircraft/vehicle suddenly enters the runway contrary to its ATC clearance due poor CRM and/or incorrect execution of the plan.</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19379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738" y="297023"/>
            <a:ext cx="8610600" cy="1293028"/>
          </a:xfrm>
        </p:spPr>
        <p:txBody>
          <a:bodyPr/>
          <a:lstStyle/>
          <a:p>
            <a:pPr algn="ctr"/>
            <a:r>
              <a:rPr lang="en-GB" b="1" dirty="0" smtClean="0">
                <a:solidFill>
                  <a:srgbClr val="FFFF00"/>
                </a:solidFill>
              </a:rPr>
              <a:t>Identify potential barriers</a:t>
            </a:r>
            <a:endParaRPr lang="en-GB" b="1" dirty="0">
              <a:solidFill>
                <a:srgbClr val="FFFF00"/>
              </a:solidFill>
            </a:endParaRPr>
          </a:p>
        </p:txBody>
      </p:sp>
      <p:sp>
        <p:nvSpPr>
          <p:cNvPr id="3" name="Content Placeholder 2"/>
          <p:cNvSpPr>
            <a:spLocks noGrp="1"/>
          </p:cNvSpPr>
          <p:nvPr>
            <p:ph idx="1"/>
          </p:nvPr>
        </p:nvSpPr>
        <p:spPr>
          <a:xfrm>
            <a:off x="685800" y="1590052"/>
            <a:ext cx="10689956" cy="4628634"/>
          </a:xfrm>
        </p:spPr>
        <p:txBody>
          <a:bodyPr>
            <a:normAutofit/>
          </a:bodyPr>
          <a:lstStyle/>
          <a:p>
            <a:pPr lvl="0"/>
            <a:r>
              <a:rPr lang="en-GB" sz="2400" b="1" dirty="0">
                <a:solidFill>
                  <a:srgbClr val="FFFF00"/>
                </a:solidFill>
              </a:rPr>
              <a:t>Prevention of Sudden High Energy Runway Conflicts</a:t>
            </a:r>
          </a:p>
          <a:p>
            <a:r>
              <a:rPr lang="en-GB" sz="2400" dirty="0"/>
              <a:t>These barriers, when deployed and employed correctly, are capable of alerting ATC, Pilots and Drivers in time to prevent </a:t>
            </a:r>
            <a:r>
              <a:rPr lang="en-GB" sz="2400" dirty="0" smtClean="0"/>
              <a:t>a Runway Incursion that would be a precursor to a </a:t>
            </a:r>
            <a:r>
              <a:rPr lang="en-GB" sz="2400" dirty="0"/>
              <a:t>SHERC event </a:t>
            </a:r>
          </a:p>
          <a:p>
            <a:endParaRPr lang="en-GB" sz="2400" b="1" dirty="0"/>
          </a:p>
          <a:p>
            <a:pPr lvl="0"/>
            <a:r>
              <a:rPr lang="en-GB" sz="2400" b="1" dirty="0">
                <a:solidFill>
                  <a:srgbClr val="FFFF00"/>
                </a:solidFill>
              </a:rPr>
              <a:t>Mitigation of the outcome of Sudden High Energy Runway Conflicts</a:t>
            </a:r>
            <a:endParaRPr lang="en-GB" sz="2400" dirty="0">
              <a:solidFill>
                <a:srgbClr val="FFFF00"/>
              </a:solidFill>
            </a:endParaRPr>
          </a:p>
          <a:p>
            <a:r>
              <a:rPr lang="en-GB" sz="2400" dirty="0"/>
              <a:t>These barriers, when deployed and employed correctly, are capable of alerting ATC, Pilots and Drivers to the initial stages of a SHERC in sufficient time to act in order to prevent a collision</a:t>
            </a:r>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179096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870" y="356460"/>
            <a:ext cx="8553500" cy="551883"/>
          </a:xfrm>
        </p:spPr>
        <p:txBody>
          <a:bodyPr>
            <a:normAutofit fontScale="90000"/>
          </a:bodyPr>
          <a:lstStyle/>
          <a:p>
            <a:pPr algn="ctr"/>
            <a:r>
              <a:rPr lang="en-GB" b="1" dirty="0" smtClean="0">
                <a:solidFill>
                  <a:srgbClr val="FFFF00"/>
                </a:solidFill>
              </a:rPr>
              <a:t/>
            </a:r>
            <a:br>
              <a:rPr lang="en-GB" b="1" dirty="0" smtClean="0">
                <a:solidFill>
                  <a:srgbClr val="FFFF00"/>
                </a:solidFill>
              </a:rPr>
            </a:br>
            <a:r>
              <a:rPr lang="en-GB" dirty="0" smtClean="0"/>
              <a:t/>
            </a:r>
            <a:br>
              <a:rPr lang="en-GB" dirty="0" smtClean="0"/>
            </a:br>
            <a:r>
              <a:rPr lang="en-GB" b="1" dirty="0" err="1" smtClean="0">
                <a:solidFill>
                  <a:srgbClr val="FFFF00"/>
                </a:solidFill>
              </a:rPr>
              <a:t>WHat</a:t>
            </a:r>
            <a:r>
              <a:rPr lang="en-GB" b="1" dirty="0" smtClean="0">
                <a:solidFill>
                  <a:srgbClr val="FFFF00"/>
                </a:solidFill>
              </a:rPr>
              <a:t> IS a </a:t>
            </a:r>
            <a:r>
              <a:rPr lang="en-GB" b="1" dirty="0" err="1" smtClean="0">
                <a:solidFill>
                  <a:srgbClr val="FFFF00"/>
                </a:solidFill>
              </a:rPr>
              <a:t>sherc</a:t>
            </a:r>
            <a:r>
              <a:rPr lang="en-GB" b="1" dirty="0" smtClean="0">
                <a:solidFill>
                  <a:srgbClr val="FFFF00"/>
                </a:solidFill>
              </a:rPr>
              <a:t> event ?</a:t>
            </a:r>
            <a:endParaRPr lang="en-GB" b="1" dirty="0">
              <a:solidFill>
                <a:srgbClr val="FFFF00"/>
              </a:solidFill>
            </a:endParaRPr>
          </a:p>
        </p:txBody>
      </p:sp>
      <p:sp>
        <p:nvSpPr>
          <p:cNvPr id="3" name="Content Placeholder 2"/>
          <p:cNvSpPr>
            <a:spLocks noGrp="1"/>
          </p:cNvSpPr>
          <p:nvPr>
            <p:ph idx="1"/>
          </p:nvPr>
        </p:nvSpPr>
        <p:spPr/>
        <p:txBody>
          <a:bodyPr>
            <a:normAutofit/>
          </a:bodyPr>
          <a:lstStyle/>
          <a:p>
            <a:pPr marL="0" lvl="0" indent="0" algn="ctr">
              <a:buNone/>
            </a:pPr>
            <a:r>
              <a:rPr lang="en-GB" sz="3200" b="1" dirty="0" smtClean="0">
                <a:solidFill>
                  <a:srgbClr val="FFFF00"/>
                </a:solidFill>
              </a:rPr>
              <a:t>Sudden High Energy Runway Conflict (SHERC)</a:t>
            </a:r>
          </a:p>
          <a:p>
            <a:pPr marL="0" lvl="0" indent="0" algn="ctr">
              <a:buNone/>
            </a:pPr>
            <a:r>
              <a:rPr lang="en-GB" sz="3200" b="1" dirty="0">
                <a:solidFill>
                  <a:srgbClr val="FFFF00"/>
                </a:solidFill>
              </a:rPr>
              <a:t>i</a:t>
            </a:r>
            <a:r>
              <a:rPr lang="en-GB" sz="3200" b="1" dirty="0" smtClean="0">
                <a:solidFill>
                  <a:srgbClr val="FFFF00"/>
                </a:solidFill>
              </a:rPr>
              <a:t>s a sub-set of Runway Incursion.</a:t>
            </a:r>
          </a:p>
          <a:p>
            <a:pPr marL="0" lvl="0" indent="0" algn="ctr">
              <a:buNone/>
            </a:pPr>
            <a:endParaRPr lang="en-GB" sz="3200" b="1" dirty="0">
              <a:solidFill>
                <a:srgbClr val="FFFF00"/>
              </a:solidFill>
            </a:endParaRPr>
          </a:p>
          <a:p>
            <a:pPr marL="0" lvl="0" indent="0" algn="ctr">
              <a:buNone/>
            </a:pPr>
            <a:r>
              <a:rPr lang="en-GB" sz="3200" b="1" dirty="0" smtClean="0">
                <a:solidFill>
                  <a:srgbClr val="FFFF00"/>
                </a:solidFill>
              </a:rPr>
              <a:t>So, why make a separate study of this small area ?</a:t>
            </a:r>
          </a:p>
          <a:p>
            <a:pPr lvl="0"/>
            <a:endParaRPr lang="en-GB" sz="2000" b="1" dirty="0"/>
          </a:p>
          <a:p>
            <a:endParaRPr lang="en-GB" sz="2000" dirty="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198360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228" y="506795"/>
            <a:ext cx="8476445" cy="832608"/>
          </a:xfrm>
        </p:spPr>
        <p:txBody>
          <a:bodyPr/>
          <a:lstStyle/>
          <a:p>
            <a:pPr algn="ctr"/>
            <a:r>
              <a:rPr lang="en-GB" b="1" dirty="0" smtClean="0">
                <a:solidFill>
                  <a:srgbClr val="FFFF00"/>
                </a:solidFill>
              </a:rPr>
              <a:t>SHERC Prevention barriers</a:t>
            </a:r>
            <a:endParaRPr lang="en-GB" b="1" dirty="0">
              <a:solidFill>
                <a:srgbClr val="FFFF00"/>
              </a:solidFill>
            </a:endParaRPr>
          </a:p>
        </p:txBody>
      </p:sp>
      <p:sp>
        <p:nvSpPr>
          <p:cNvPr id="5" name="Content Placeholder 4"/>
          <p:cNvSpPr>
            <a:spLocks noGrp="1"/>
          </p:cNvSpPr>
          <p:nvPr>
            <p:ph idx="1"/>
          </p:nvPr>
        </p:nvSpPr>
        <p:spPr>
          <a:xfrm>
            <a:off x="576197" y="1333412"/>
            <a:ext cx="10839851" cy="5086429"/>
          </a:xfrm>
        </p:spPr>
        <p:txBody>
          <a:bodyPr>
            <a:noAutofit/>
          </a:bodyPr>
          <a:lstStyle/>
          <a:p>
            <a:pPr marL="0" indent="0">
              <a:buNone/>
            </a:pPr>
            <a:endParaRPr lang="en-GB" sz="2400" b="1" dirty="0" smtClean="0"/>
          </a:p>
          <a:p>
            <a:endParaRPr lang="en-GB" sz="2400" dirty="0"/>
          </a:p>
        </p:txBody>
      </p:sp>
      <p:sp>
        <p:nvSpPr>
          <p:cNvPr id="6" name="Footer Placeholder 5"/>
          <p:cNvSpPr>
            <a:spLocks noGrp="1"/>
          </p:cNvSpPr>
          <p:nvPr>
            <p:ph type="ftr" sz="quarter" idx="11"/>
          </p:nvPr>
        </p:nvSpPr>
        <p:spPr/>
        <p:txBody>
          <a:bodyPr/>
          <a:lstStyle/>
          <a:p>
            <a:r>
              <a:rPr lang="en-GB" smtClean="0"/>
              <a:t>Mike Edwards            Homefield ATM Safety               June 2017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810369"/>
              </p:ext>
            </p:extLst>
          </p:nvPr>
        </p:nvGraphicFramePr>
        <p:xfrm>
          <a:off x="1002082" y="1249044"/>
          <a:ext cx="10202730" cy="5029534"/>
        </p:xfrm>
        <a:graphic>
          <a:graphicData uri="http://schemas.openxmlformats.org/drawingml/2006/table">
            <a:tbl>
              <a:tblPr>
                <a:tableStyleId>{5C22544A-7EE6-4342-B048-85BDC9FD1C3A}</a:tableStyleId>
              </a:tblPr>
              <a:tblGrid>
                <a:gridCol w="638828"/>
                <a:gridCol w="9563902"/>
              </a:tblGrid>
              <a:tr h="595254">
                <a:tc>
                  <a:txBody>
                    <a:bodyPr/>
                    <a:lstStyle/>
                    <a:p>
                      <a:pPr algn="l">
                        <a:spcBef>
                          <a:spcPts val="300"/>
                        </a:spcBef>
                        <a:spcAft>
                          <a:spcPts val="300"/>
                        </a:spcAft>
                      </a:pPr>
                      <a:r>
                        <a:rPr lang="en-GB" sz="2000" b="1" dirty="0">
                          <a:solidFill>
                            <a:srgbClr val="000080"/>
                          </a:solidFill>
                          <a:effectLst/>
                          <a:latin typeface="Calibri" panose="020F0502020204030204" pitchFamily="34" charset="0"/>
                          <a:ea typeface="Times New Roman" panose="02020603050405020304" pitchFamily="18" charset="0"/>
                          <a:cs typeface="Mangal"/>
                        </a:rPr>
                        <a:t>PB1</a:t>
                      </a:r>
                      <a:endParaRPr lang="en-GB" sz="20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ATCO memory aids</a:t>
                      </a:r>
                      <a:r>
                        <a:rPr lang="en-GB" sz="2000" dirty="0">
                          <a:effectLst/>
                          <a:latin typeface="Calibri" panose="020F0502020204030204" pitchFamily="34" charset="0"/>
                          <a:ea typeface="Times New Roman" panose="02020603050405020304" pitchFamily="18" charset="0"/>
                          <a:cs typeface="Mangal"/>
                        </a:rPr>
                        <a:t> </a:t>
                      </a:r>
                      <a:r>
                        <a:rPr lang="en-GB" sz="1800" dirty="0">
                          <a:effectLst/>
                          <a:latin typeface="Calibri" panose="020F0502020204030204" pitchFamily="34" charset="0"/>
                          <a:ea typeface="Times New Roman" panose="02020603050405020304" pitchFamily="18" charset="0"/>
                          <a:cs typeface="Mangal"/>
                        </a:rPr>
                        <a:t>for runway occupancy by standardised flight data displays including dedicated runway bays, blocking strips etc.</a:t>
                      </a:r>
                      <a:endParaRPr lang="en-GB" sz="1800" dirty="0">
                        <a:effectLst/>
                        <a:latin typeface="Arial" panose="020B0604020202020204" pitchFamily="34" charset="0"/>
                        <a:ea typeface="Times New Roman" panose="02020603050405020304" pitchFamily="18" charset="0"/>
                        <a:cs typeface="Mangal"/>
                      </a:endParaRPr>
                    </a:p>
                  </a:txBody>
                  <a:tcPr marL="68580" marR="68580" marT="0" marB="0"/>
                </a:tc>
              </a:tr>
              <a:tr h="403075">
                <a:tc>
                  <a:txBody>
                    <a:bodyPr/>
                    <a:lstStyle/>
                    <a:p>
                      <a:pPr algn="l">
                        <a:spcBef>
                          <a:spcPts val="300"/>
                        </a:spcBef>
                        <a:spcAft>
                          <a:spcPts val="300"/>
                        </a:spcAft>
                      </a:pPr>
                      <a:r>
                        <a:rPr lang="en-GB" sz="2000" b="1" dirty="0">
                          <a:solidFill>
                            <a:srgbClr val="000080"/>
                          </a:solidFill>
                          <a:effectLst/>
                          <a:latin typeface="Calibri" panose="020F0502020204030204" pitchFamily="34" charset="0"/>
                          <a:ea typeface="Times New Roman" panose="02020603050405020304" pitchFamily="18" charset="0"/>
                          <a:cs typeface="Mangal"/>
                        </a:rPr>
                        <a:t>PB2</a:t>
                      </a:r>
                      <a:endParaRPr lang="en-GB" sz="20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ATCO direct visual detection</a:t>
                      </a:r>
                      <a:endParaRPr lang="en-GB" sz="2000" dirty="0">
                        <a:effectLst/>
                        <a:latin typeface="Arial" panose="020B0604020202020204" pitchFamily="34" charset="0"/>
                        <a:ea typeface="Times New Roman" panose="02020603050405020304" pitchFamily="18" charset="0"/>
                        <a:cs typeface="Mangal"/>
                      </a:endParaRPr>
                    </a:p>
                  </a:txBody>
                  <a:tcPr marL="68580" marR="68580" marT="0" marB="0"/>
                </a:tc>
              </a:tr>
              <a:tr h="485733">
                <a:tc>
                  <a:txBody>
                    <a:bodyPr/>
                    <a:lstStyle/>
                    <a:p>
                      <a:pPr algn="l">
                        <a:spcBef>
                          <a:spcPts val="300"/>
                        </a:spcBef>
                        <a:spcAft>
                          <a:spcPts val="300"/>
                        </a:spcAft>
                      </a:pPr>
                      <a:r>
                        <a:rPr lang="en-GB" sz="2000" b="1" dirty="0">
                          <a:solidFill>
                            <a:srgbClr val="000080"/>
                          </a:solidFill>
                          <a:effectLst/>
                          <a:latin typeface="Calibri" panose="020F0502020204030204" pitchFamily="34" charset="0"/>
                          <a:ea typeface="Times New Roman" panose="02020603050405020304" pitchFamily="18" charset="0"/>
                          <a:cs typeface="Mangal"/>
                        </a:rPr>
                        <a:t>PB3</a:t>
                      </a:r>
                      <a:endParaRPr lang="en-GB" sz="20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ATCO visual detection using remote camera displays </a:t>
                      </a:r>
                      <a:endParaRPr lang="en-GB" sz="2000" dirty="0">
                        <a:effectLst/>
                        <a:latin typeface="Arial" panose="020B0604020202020204" pitchFamily="34" charset="0"/>
                        <a:ea typeface="Times New Roman" panose="02020603050405020304" pitchFamily="18" charset="0"/>
                        <a:cs typeface="Mangal"/>
                      </a:endParaRPr>
                    </a:p>
                  </a:txBody>
                  <a:tcPr marL="68580" marR="68580" marT="0" marB="0"/>
                </a:tc>
              </a:tr>
              <a:tr h="741947">
                <a:tc>
                  <a:txBody>
                    <a:bodyPr/>
                    <a:lstStyle/>
                    <a:p>
                      <a:pPr algn="l">
                        <a:spcBef>
                          <a:spcPts val="300"/>
                        </a:spcBef>
                        <a:spcAft>
                          <a:spcPts val="300"/>
                        </a:spcAft>
                      </a:pPr>
                      <a:r>
                        <a:rPr lang="en-GB" sz="2000" b="1" dirty="0">
                          <a:solidFill>
                            <a:srgbClr val="000080"/>
                          </a:solidFill>
                          <a:effectLst/>
                          <a:latin typeface="Calibri" panose="020F0502020204030204" pitchFamily="34" charset="0"/>
                          <a:ea typeface="Times New Roman" panose="02020603050405020304" pitchFamily="18" charset="0"/>
                          <a:cs typeface="Mangal"/>
                        </a:rPr>
                        <a:t>PB4</a:t>
                      </a:r>
                      <a:endParaRPr lang="en-GB" sz="20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Aft>
                          <a:spcPts val="0"/>
                        </a:spcAft>
                      </a:pPr>
                      <a:r>
                        <a:rPr lang="en-GB" sz="2000" b="1" dirty="0">
                          <a:effectLst/>
                          <a:latin typeface="Calibri" panose="020F0502020204030204" pitchFamily="34" charset="0"/>
                          <a:ea typeface="Times New Roman" panose="02020603050405020304" pitchFamily="18" charset="0"/>
                          <a:cs typeface="Mangal"/>
                        </a:rPr>
                        <a:t>Aerodrome traffic awareness including surveillance and runway incursion detection and alerting</a:t>
                      </a:r>
                      <a:r>
                        <a:rPr lang="en-GB" sz="2000" dirty="0">
                          <a:effectLst/>
                          <a:latin typeface="Calibri" panose="020F0502020204030204" pitchFamily="34" charset="0"/>
                          <a:ea typeface="Times New Roman" panose="02020603050405020304" pitchFamily="18" charset="0"/>
                          <a:cs typeface="Mangal"/>
                        </a:rPr>
                        <a:t> </a:t>
                      </a:r>
                      <a:r>
                        <a:rPr lang="en-GB" sz="1800" dirty="0">
                          <a:effectLst/>
                          <a:latin typeface="Calibri" panose="020F0502020204030204" pitchFamily="34" charset="0"/>
                          <a:ea typeface="Times New Roman" panose="02020603050405020304" pitchFamily="18" charset="0"/>
                          <a:cs typeface="Mangal"/>
                        </a:rPr>
                        <a:t>(such as A-SMGCS level 2)  </a:t>
                      </a:r>
                      <a:endParaRPr lang="en-GB" sz="1800" dirty="0">
                        <a:effectLst/>
                        <a:latin typeface="Arial" panose="020B0604020202020204" pitchFamily="34" charset="0"/>
                        <a:ea typeface="Times New Roman" panose="02020603050405020304" pitchFamily="18" charset="0"/>
                        <a:cs typeface="Mangal"/>
                      </a:endParaRPr>
                    </a:p>
                    <a:p>
                      <a:pPr algn="just">
                        <a:spcAft>
                          <a:spcPts val="0"/>
                        </a:spcAft>
                      </a:pPr>
                      <a:r>
                        <a:rPr lang="en-GB" sz="1800" dirty="0">
                          <a:effectLst/>
                          <a:latin typeface="Calibri" panose="020F0502020204030204" pitchFamily="34" charset="0"/>
                          <a:ea typeface="Times New Roman" panose="02020603050405020304" pitchFamily="18" charset="0"/>
                          <a:cs typeface="Mangal"/>
                        </a:rPr>
                        <a:t>             </a:t>
                      </a:r>
                      <a:endParaRPr lang="en-GB" sz="1800" dirty="0">
                        <a:effectLst/>
                        <a:latin typeface="Arial" panose="020B0604020202020204" pitchFamily="34" charset="0"/>
                        <a:ea typeface="Times New Roman" panose="02020603050405020304" pitchFamily="18" charset="0"/>
                        <a:cs typeface="Mangal"/>
                      </a:endParaRPr>
                    </a:p>
                  </a:txBody>
                  <a:tcPr marL="68580" marR="68580" marT="0" marB="0"/>
                </a:tc>
              </a:tr>
              <a:tr h="861309">
                <a:tc>
                  <a:txBody>
                    <a:bodyPr/>
                    <a:lstStyle/>
                    <a:p>
                      <a:pPr algn="l">
                        <a:spcBef>
                          <a:spcPts val="300"/>
                        </a:spcBef>
                        <a:spcAft>
                          <a:spcPts val="300"/>
                        </a:spcAft>
                      </a:pPr>
                      <a:r>
                        <a:rPr lang="en-GB" sz="2000" b="1" dirty="0">
                          <a:solidFill>
                            <a:srgbClr val="000080"/>
                          </a:solidFill>
                          <a:effectLst/>
                          <a:latin typeface="Calibri" panose="020F0502020204030204" pitchFamily="34" charset="0"/>
                          <a:ea typeface="Times New Roman" panose="02020603050405020304" pitchFamily="18" charset="0"/>
                          <a:cs typeface="Mangal"/>
                        </a:rPr>
                        <a:t>PB5</a:t>
                      </a:r>
                      <a:endParaRPr lang="en-GB" sz="20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Aft>
                          <a:spcPts val="0"/>
                        </a:spcAft>
                      </a:pPr>
                      <a:r>
                        <a:rPr lang="en-GB" sz="2000" b="1" dirty="0">
                          <a:effectLst/>
                          <a:latin typeface="Calibri" panose="020F0502020204030204" pitchFamily="34" charset="0"/>
                          <a:ea typeface="Times New Roman" panose="02020603050405020304" pitchFamily="18" charset="0"/>
                          <a:cs typeface="Mangal"/>
                        </a:rPr>
                        <a:t>Aerodrome traffic awareness including surveillance and </a:t>
                      </a:r>
                      <a:r>
                        <a:rPr lang="en-GB" sz="2000" b="1" u="sng" dirty="0">
                          <a:effectLst/>
                          <a:latin typeface="Calibri" panose="020F0502020204030204" pitchFamily="34" charset="0"/>
                          <a:ea typeface="Times New Roman" panose="02020603050405020304" pitchFamily="18" charset="0"/>
                          <a:cs typeface="Mangal"/>
                        </a:rPr>
                        <a:t>predictive </a:t>
                      </a:r>
                      <a:r>
                        <a:rPr lang="en-GB" sz="2000" b="1" u="none" dirty="0">
                          <a:effectLst/>
                          <a:latin typeface="Calibri" panose="020F0502020204030204" pitchFamily="34" charset="0"/>
                          <a:ea typeface="Times New Roman" panose="02020603050405020304" pitchFamily="18" charset="0"/>
                          <a:cs typeface="Mangal"/>
                        </a:rPr>
                        <a:t>runway incursion detection </a:t>
                      </a:r>
                      <a:r>
                        <a:rPr lang="en-GB" sz="2000" b="1" dirty="0">
                          <a:effectLst/>
                          <a:latin typeface="Calibri" panose="020F0502020204030204" pitchFamily="34" charset="0"/>
                          <a:ea typeface="Times New Roman" panose="02020603050405020304" pitchFamily="18" charset="0"/>
                          <a:cs typeface="Mangal"/>
                        </a:rPr>
                        <a:t>and alerting.</a:t>
                      </a:r>
                      <a:r>
                        <a:rPr lang="en-GB" sz="1800" dirty="0">
                          <a:effectLst/>
                          <a:latin typeface="Calibri" panose="020F0502020204030204" pitchFamily="34" charset="0"/>
                          <a:ea typeface="Times New Roman" panose="02020603050405020304" pitchFamily="18" charset="0"/>
                          <a:cs typeface="Mangal"/>
                        </a:rPr>
                        <a:t> </a:t>
                      </a:r>
                      <a:r>
                        <a:rPr lang="en-GB" sz="1800" dirty="0" smtClean="0">
                          <a:effectLst/>
                          <a:latin typeface="Calibri" panose="020F0502020204030204" pitchFamily="34" charset="0"/>
                          <a:ea typeface="Times New Roman" panose="02020603050405020304" pitchFamily="18" charset="0"/>
                          <a:cs typeface="Mangal"/>
                        </a:rPr>
                        <a:t>(such </a:t>
                      </a:r>
                      <a:r>
                        <a:rPr lang="en-GB" sz="1800" dirty="0">
                          <a:effectLst/>
                          <a:latin typeface="Calibri" panose="020F0502020204030204" pitchFamily="34" charset="0"/>
                          <a:ea typeface="Times New Roman" panose="02020603050405020304" pitchFamily="18" charset="0"/>
                          <a:cs typeface="Mangal"/>
                        </a:rPr>
                        <a:t>as A-SMGCS levels 3 and 4)</a:t>
                      </a:r>
                      <a:endParaRPr lang="en-GB" sz="1800" dirty="0">
                        <a:effectLst/>
                        <a:latin typeface="Arial" panose="020B0604020202020204" pitchFamily="34" charset="0"/>
                        <a:ea typeface="Times New Roman" panose="02020603050405020304" pitchFamily="18" charset="0"/>
                        <a:cs typeface="Mangal"/>
                      </a:endParaRPr>
                    </a:p>
                    <a:p>
                      <a:pPr algn="just">
                        <a:spcAft>
                          <a:spcPts val="0"/>
                        </a:spcAft>
                      </a:pPr>
                      <a:r>
                        <a:rPr lang="en-GB" sz="1800" dirty="0">
                          <a:effectLst/>
                          <a:latin typeface="Calibri" panose="020F0502020204030204" pitchFamily="34" charset="0"/>
                          <a:ea typeface="Times New Roman" panose="02020603050405020304" pitchFamily="18" charset="0"/>
                          <a:cs typeface="Mangal"/>
                        </a:rPr>
                        <a:t> </a:t>
                      </a:r>
                      <a:endParaRPr lang="en-GB" sz="1800" dirty="0">
                        <a:effectLst/>
                        <a:latin typeface="Arial" panose="020B0604020202020204" pitchFamily="34" charset="0"/>
                        <a:ea typeface="Times New Roman" panose="02020603050405020304" pitchFamily="18" charset="0"/>
                        <a:cs typeface="Mangal"/>
                      </a:endParaRPr>
                    </a:p>
                  </a:txBody>
                  <a:tcPr marL="68580" marR="68580" marT="0" marB="0"/>
                </a:tc>
              </a:tr>
              <a:tr h="1777632">
                <a:tc>
                  <a:txBody>
                    <a:bodyPr/>
                    <a:lstStyle/>
                    <a:p>
                      <a:pPr algn="l">
                        <a:spcBef>
                          <a:spcPts val="300"/>
                        </a:spcBef>
                        <a:spcAft>
                          <a:spcPts val="300"/>
                        </a:spcAft>
                      </a:pPr>
                      <a:r>
                        <a:rPr lang="en-GB" sz="2000" b="1" dirty="0">
                          <a:solidFill>
                            <a:srgbClr val="000080"/>
                          </a:solidFill>
                          <a:effectLst/>
                          <a:latin typeface="Calibri" panose="020F0502020204030204" pitchFamily="34" charset="0"/>
                          <a:ea typeface="Times New Roman" panose="02020603050405020304" pitchFamily="18" charset="0"/>
                          <a:cs typeface="Mangal"/>
                        </a:rPr>
                        <a:t>PB6</a:t>
                      </a:r>
                      <a:endParaRPr lang="en-GB" sz="20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ATC Clearance Conformance Monitoring Alerts and Confliction Detection. </a:t>
                      </a:r>
                      <a:r>
                        <a:rPr lang="en-GB" sz="1800" b="0" dirty="0" smtClean="0">
                          <a:effectLst/>
                          <a:latin typeface="Calibri" panose="020F0502020204030204" pitchFamily="34" charset="0"/>
                          <a:ea typeface="Times New Roman" panose="02020603050405020304" pitchFamily="18" charset="0"/>
                          <a:cs typeface="Mangal"/>
                        </a:rPr>
                        <a:t>I</a:t>
                      </a:r>
                      <a:r>
                        <a:rPr lang="en-GB" sz="1800" dirty="0" smtClean="0">
                          <a:effectLst/>
                          <a:latin typeface="Calibri" panose="020F0502020204030204" pitchFamily="34" charset="0"/>
                          <a:ea typeface="Times New Roman" panose="02020603050405020304" pitchFamily="18" charset="0"/>
                          <a:cs typeface="Mangal"/>
                        </a:rPr>
                        <a:t>nput of ATC </a:t>
                      </a:r>
                      <a:r>
                        <a:rPr lang="en-GB" sz="1800" dirty="0">
                          <a:effectLst/>
                          <a:latin typeface="Calibri" panose="020F0502020204030204" pitchFamily="34" charset="0"/>
                          <a:ea typeface="Times New Roman" panose="02020603050405020304" pitchFamily="18" charset="0"/>
                          <a:cs typeface="Mangal"/>
                        </a:rPr>
                        <a:t>clearances that enable the use of “early warning” surveillance and data to highlight to ATC non-conformance to clearance and the potential consequences of an incorrect clearance.</a:t>
                      </a:r>
                      <a:endParaRPr lang="en-GB" sz="1800" dirty="0">
                        <a:effectLst/>
                        <a:latin typeface="Arial" panose="020B0604020202020204" pitchFamily="34" charset="0"/>
                        <a:ea typeface="Times New Roman" panose="02020603050405020304" pitchFamily="18" charset="0"/>
                        <a:cs typeface="Mangal"/>
                      </a:endParaRPr>
                    </a:p>
                    <a:p>
                      <a:pPr algn="just">
                        <a:spcBef>
                          <a:spcPts val="300"/>
                        </a:spcBef>
                        <a:spcAft>
                          <a:spcPts val="300"/>
                        </a:spcAft>
                      </a:pPr>
                      <a:r>
                        <a:rPr lang="en-GB" sz="1800" b="1" dirty="0">
                          <a:effectLst/>
                          <a:latin typeface="Calibri" panose="020F0502020204030204" pitchFamily="34" charset="0"/>
                          <a:ea typeface="Times New Roman" panose="02020603050405020304" pitchFamily="18" charset="0"/>
                          <a:cs typeface="Mangal"/>
                        </a:rPr>
                        <a:t>PB6a: Conformance Monitoring Alerts (CMA)</a:t>
                      </a:r>
                      <a:endParaRPr lang="en-GB" sz="1800" dirty="0">
                        <a:effectLst/>
                        <a:latin typeface="Arial" panose="020B0604020202020204" pitchFamily="34" charset="0"/>
                        <a:ea typeface="Times New Roman" panose="02020603050405020304" pitchFamily="18" charset="0"/>
                        <a:cs typeface="Mangal"/>
                      </a:endParaRPr>
                    </a:p>
                    <a:p>
                      <a:pPr algn="just">
                        <a:spcBef>
                          <a:spcPts val="300"/>
                        </a:spcBef>
                        <a:spcAft>
                          <a:spcPts val="300"/>
                        </a:spcAft>
                      </a:pPr>
                      <a:r>
                        <a:rPr lang="en-GB" sz="1800" b="1" dirty="0">
                          <a:effectLst/>
                          <a:latin typeface="Calibri" panose="020F0502020204030204" pitchFamily="34" charset="0"/>
                          <a:ea typeface="Times New Roman" panose="02020603050405020304" pitchFamily="18" charset="0"/>
                          <a:cs typeface="Mangal"/>
                        </a:rPr>
                        <a:t>PB6b: Conflicting ATC Clearance Alert (CATC)</a:t>
                      </a:r>
                      <a:endParaRPr lang="en-GB" sz="1800" dirty="0">
                        <a:effectLst/>
                        <a:latin typeface="Arial" panose="020B0604020202020204" pitchFamily="34" charset="0"/>
                        <a:ea typeface="Times New Roman" panose="02020603050405020304" pitchFamily="18" charset="0"/>
                        <a:cs typeface="Mangal"/>
                      </a:endParaRPr>
                    </a:p>
                  </a:txBody>
                  <a:tcPr marL="68580" marR="68580" marT="0" marB="0"/>
                </a:tc>
              </a:tr>
            </a:tbl>
          </a:graphicData>
        </a:graphic>
      </p:graphicFrame>
    </p:spTree>
    <p:extLst>
      <p:ext uri="{BB962C8B-B14F-4D97-AF65-F5344CB8AC3E}">
        <p14:creationId xmlns:p14="http://schemas.microsoft.com/office/powerpoint/2010/main" val="873236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95648" y="1880316"/>
            <a:ext cx="10820400" cy="4024125"/>
          </a:xfrm>
        </p:spPr>
        <p:txBody>
          <a:bodyPr>
            <a:noAutofit/>
          </a:bodyPr>
          <a:lstStyle/>
          <a:p>
            <a:pPr marL="0" indent="0">
              <a:buNone/>
            </a:pPr>
            <a:endParaRPr lang="en-GB" sz="2400" b="1" dirty="0" smtClean="0"/>
          </a:p>
          <a:p>
            <a:endParaRPr lang="en-GB" sz="2400" dirty="0"/>
          </a:p>
        </p:txBody>
      </p:sp>
      <p:sp>
        <p:nvSpPr>
          <p:cNvPr id="6" name="Footer Placeholder 5"/>
          <p:cNvSpPr>
            <a:spLocks noGrp="1"/>
          </p:cNvSpPr>
          <p:nvPr>
            <p:ph type="ftr" sz="quarter" idx="11"/>
          </p:nvPr>
        </p:nvSpPr>
        <p:spPr/>
        <p:txBody>
          <a:bodyPr/>
          <a:lstStyle/>
          <a:p>
            <a:r>
              <a:rPr lang="en-GB" smtClean="0"/>
              <a:t>Mike Edwards            Homefield ATM Safety               June 2017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543174233"/>
              </p:ext>
            </p:extLst>
          </p:nvPr>
        </p:nvGraphicFramePr>
        <p:xfrm>
          <a:off x="685800" y="785104"/>
          <a:ext cx="10737937" cy="5685084"/>
        </p:xfrm>
        <a:graphic>
          <a:graphicData uri="http://schemas.openxmlformats.org/drawingml/2006/table">
            <a:tbl>
              <a:tblPr>
                <a:tableStyleId>{5C22544A-7EE6-4342-B048-85BDC9FD1C3A}</a:tableStyleId>
              </a:tblPr>
              <a:tblGrid>
                <a:gridCol w="563671"/>
                <a:gridCol w="10174266"/>
              </a:tblGrid>
              <a:tr h="780225">
                <a:tc>
                  <a:txBody>
                    <a:bodyPr/>
                    <a:lstStyle/>
                    <a:p>
                      <a:pPr algn="l">
                        <a:spcBef>
                          <a:spcPts val="300"/>
                        </a:spcBef>
                        <a:spcAft>
                          <a:spcPts val="300"/>
                        </a:spcAft>
                      </a:pPr>
                      <a:r>
                        <a:rPr lang="en-GB" sz="1800" b="1" dirty="0">
                          <a:solidFill>
                            <a:srgbClr val="000080"/>
                          </a:solidFill>
                          <a:effectLst/>
                          <a:latin typeface="Calibri" panose="020F0502020204030204" pitchFamily="34" charset="0"/>
                          <a:ea typeface="Times New Roman" panose="02020603050405020304" pitchFamily="18" charset="0"/>
                          <a:cs typeface="Mangal"/>
                        </a:rPr>
                        <a:t>PB7</a:t>
                      </a:r>
                      <a:endParaRPr lang="en-GB" sz="1800" dirty="0">
                        <a:effectLst/>
                        <a:latin typeface="Arial" panose="020B0604020202020204" pitchFamily="34" charset="0"/>
                        <a:ea typeface="Times New Roman" panose="02020603050405020304" pitchFamily="18" charset="0"/>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Pilot/Driver detection and report</a:t>
                      </a:r>
                      <a:endParaRPr lang="en-GB" sz="20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2244">
                <a:tc>
                  <a:txBody>
                    <a:bodyPr/>
                    <a:lstStyle/>
                    <a:p>
                      <a:pPr algn="l">
                        <a:spcBef>
                          <a:spcPts val="300"/>
                        </a:spcBef>
                        <a:spcAft>
                          <a:spcPts val="300"/>
                        </a:spcAft>
                      </a:pPr>
                      <a:r>
                        <a:rPr lang="en-GB" sz="1800" b="1" dirty="0">
                          <a:solidFill>
                            <a:srgbClr val="000080"/>
                          </a:solidFill>
                          <a:effectLst/>
                          <a:latin typeface="Calibri" panose="020F0502020204030204" pitchFamily="34" charset="0"/>
                          <a:ea typeface="Times New Roman" panose="02020603050405020304" pitchFamily="18" charset="0"/>
                          <a:cs typeface="Mangal"/>
                        </a:rPr>
                        <a:t>PB8</a:t>
                      </a:r>
                      <a:endParaRPr lang="en-GB" sz="1800" dirty="0">
                        <a:effectLst/>
                        <a:latin typeface="Arial" panose="020B0604020202020204" pitchFamily="34" charset="0"/>
                        <a:ea typeface="Times New Roman" panose="02020603050405020304" pitchFamily="18" charset="0"/>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Final Approach Runway Occupancy Signal (FAROS</a:t>
                      </a:r>
                      <a:r>
                        <a:rPr lang="en-GB" sz="2000" dirty="0">
                          <a:effectLst/>
                          <a:latin typeface="Calibri" panose="020F0502020204030204" pitchFamily="34" charset="0"/>
                          <a:ea typeface="Times New Roman" panose="02020603050405020304" pitchFamily="18" charset="0"/>
                          <a:cs typeface="Mangal"/>
                        </a:rPr>
                        <a:t>.) </a:t>
                      </a:r>
                      <a:r>
                        <a:rPr lang="en-GB" sz="1600" dirty="0" smtClean="0">
                          <a:effectLst/>
                          <a:latin typeface="Calibri" panose="020F0502020204030204" pitchFamily="34" charset="0"/>
                          <a:ea typeface="Times New Roman" panose="02020603050405020304" pitchFamily="18" charset="0"/>
                          <a:cs typeface="Mangal"/>
                        </a:rPr>
                        <a:t>A</a:t>
                      </a:r>
                      <a:r>
                        <a:rPr lang="en-GB" sz="1600" baseline="0" dirty="0" smtClean="0">
                          <a:effectLst/>
                          <a:latin typeface="Calibri" panose="020F0502020204030204" pitchFamily="34" charset="0"/>
                          <a:ea typeface="Times New Roman" panose="02020603050405020304" pitchFamily="18" charset="0"/>
                          <a:cs typeface="Mangal"/>
                        </a:rPr>
                        <a:t> </a:t>
                      </a:r>
                      <a:r>
                        <a:rPr lang="en-GB" sz="1600" dirty="0" smtClean="0">
                          <a:effectLst/>
                          <a:latin typeface="Calibri" panose="020F0502020204030204" pitchFamily="34" charset="0"/>
                          <a:ea typeface="Times New Roman" panose="02020603050405020304" pitchFamily="18" charset="0"/>
                          <a:cs typeface="Mangal"/>
                        </a:rPr>
                        <a:t>visual </a:t>
                      </a:r>
                      <a:r>
                        <a:rPr lang="en-GB" sz="1600" dirty="0">
                          <a:effectLst/>
                          <a:latin typeface="Calibri" panose="020F0502020204030204" pitchFamily="34" charset="0"/>
                          <a:ea typeface="Times New Roman" panose="02020603050405020304" pitchFamily="18" charset="0"/>
                          <a:cs typeface="Mangal"/>
                        </a:rPr>
                        <a:t>signal to aircraft on final approach to land that the runway ahead is occupied by another aircraft or a vehicle. This is done by adapting the VASI or PAPI system to alter from steady lights to flashing mode whilst the identified hazard remains</a:t>
                      </a:r>
                      <a:endParaRPr lang="en-GB" sz="16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2615">
                <a:tc>
                  <a:txBody>
                    <a:bodyPr/>
                    <a:lstStyle/>
                    <a:p>
                      <a:pPr algn="l">
                        <a:spcBef>
                          <a:spcPts val="300"/>
                        </a:spcBef>
                        <a:spcAft>
                          <a:spcPts val="300"/>
                        </a:spcAft>
                      </a:pPr>
                      <a:r>
                        <a:rPr lang="en-GB" sz="1800" b="1" dirty="0">
                          <a:solidFill>
                            <a:srgbClr val="000080"/>
                          </a:solidFill>
                          <a:effectLst/>
                          <a:latin typeface="Calibri" panose="020F0502020204030204" pitchFamily="34" charset="0"/>
                          <a:ea typeface="Times New Roman" panose="02020603050405020304" pitchFamily="18" charset="0"/>
                          <a:cs typeface="Mangal"/>
                        </a:rPr>
                        <a:t>PB9</a:t>
                      </a:r>
                      <a:endParaRPr lang="en-GB" sz="1800" dirty="0">
                        <a:effectLst/>
                        <a:latin typeface="Arial" panose="020B0604020202020204" pitchFamily="34" charset="0"/>
                        <a:ea typeface="Times New Roman" panose="02020603050405020304" pitchFamily="18" charset="0"/>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Autonomous Runway Incursion Warning System</a:t>
                      </a:r>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(ARIWS)</a:t>
                      </a:r>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2000" dirty="0">
                        <a:effectLst/>
                        <a:latin typeface="Arial" panose="020B0604020202020204" pitchFamily="34" charset="0"/>
                        <a:ea typeface="Times New Roman" panose="02020603050405020304" pitchFamily="18" charset="0"/>
                        <a:cs typeface="Mangal"/>
                      </a:endParaRPr>
                    </a:p>
                    <a:p>
                      <a:pPr algn="l">
                        <a:spcAft>
                          <a:spcPts val="0"/>
                        </a:spcAft>
                      </a:pPr>
                      <a:r>
                        <a:rPr lang="en-GB" sz="1600" dirty="0" smtClean="0">
                          <a:effectLst/>
                          <a:latin typeface="Calibri" panose="020F0502020204030204" pitchFamily="34" charset="0"/>
                          <a:ea typeface="Times New Roman" panose="02020603050405020304" pitchFamily="18" charset="0"/>
                          <a:cs typeface="Mangal"/>
                        </a:rPr>
                        <a:t>Any </a:t>
                      </a:r>
                      <a:r>
                        <a:rPr lang="en-GB" sz="1600" dirty="0">
                          <a:effectLst/>
                          <a:latin typeface="Calibri" panose="020F0502020204030204" pitchFamily="34" charset="0"/>
                          <a:ea typeface="Times New Roman" panose="02020603050405020304" pitchFamily="18" charset="0"/>
                          <a:cs typeface="Mangal"/>
                        </a:rPr>
                        <a:t>system which provides autonomous detection of a potential incursion or of the occupancy of an active runway and a direct warning to a flight crew or a vehicle operator. (ICAO Annexe 14)</a:t>
                      </a:r>
                      <a:endParaRPr lang="en-GB" sz="1600" dirty="0">
                        <a:effectLst/>
                        <a:latin typeface="Arial" panose="020B0604020202020204" pitchFamily="34" charset="0"/>
                        <a:ea typeface="Times New Roman" panose="02020603050405020304" pitchFamily="18" charset="0"/>
                        <a:cs typeface="Mangal"/>
                      </a:endParaRPr>
                    </a:p>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Runway status lights (RWSL)</a:t>
                      </a:r>
                      <a:r>
                        <a:rPr lang="en-GB" sz="1800" i="1" dirty="0">
                          <a:effectLst/>
                          <a:latin typeface="Arial" panose="020B0604020202020204" pitchFamily="34" charset="0"/>
                          <a:ea typeface="Times New Roman" panose="02020603050405020304" pitchFamily="18" charset="0"/>
                          <a:cs typeface="Mangal"/>
                        </a:rPr>
                        <a:t> </a:t>
                      </a:r>
                      <a:r>
                        <a:rPr lang="en-GB" sz="1600" i="0" dirty="0" smtClean="0">
                          <a:effectLst/>
                          <a:latin typeface="Calibri" panose="020F0502020204030204" pitchFamily="34" charset="0"/>
                          <a:ea typeface="Times New Roman" panose="02020603050405020304" pitchFamily="18" charset="0"/>
                          <a:cs typeface="Mangal"/>
                        </a:rPr>
                        <a:t>A</a:t>
                      </a:r>
                      <a:r>
                        <a:rPr lang="en-GB" sz="1600" i="0" baseline="0" dirty="0" smtClean="0">
                          <a:effectLst/>
                          <a:latin typeface="Calibri" panose="020F0502020204030204" pitchFamily="34" charset="0"/>
                          <a:ea typeface="Times New Roman" panose="02020603050405020304" pitchFamily="18" charset="0"/>
                          <a:cs typeface="Mangal"/>
                        </a:rPr>
                        <a:t> </a:t>
                      </a:r>
                      <a:r>
                        <a:rPr lang="en-GB" sz="1600" dirty="0" smtClean="0">
                          <a:effectLst/>
                          <a:latin typeface="Calibri" panose="020F0502020204030204" pitchFamily="34" charset="0"/>
                          <a:ea typeface="Times New Roman" panose="02020603050405020304" pitchFamily="18" charset="0"/>
                          <a:cs typeface="Mangal"/>
                        </a:rPr>
                        <a:t>type of ARIWS</a:t>
                      </a:r>
                      <a:r>
                        <a:rPr lang="en-GB" sz="1600" dirty="0">
                          <a:effectLst/>
                          <a:latin typeface="Calibri" panose="020F0502020204030204" pitchFamily="34" charset="0"/>
                          <a:ea typeface="Times New Roman" panose="02020603050405020304" pitchFamily="18" charset="0"/>
                          <a:cs typeface="Mangal"/>
                        </a:rPr>
                        <a:t>.</a:t>
                      </a:r>
                      <a:r>
                        <a:rPr lang="en-GB" sz="1600" dirty="0" smtClean="0">
                          <a:effectLst/>
                          <a:latin typeface="Calibri" panose="020F0502020204030204" pitchFamily="34" charset="0"/>
                          <a:ea typeface="Times New Roman" panose="02020603050405020304" pitchFamily="18" charset="0"/>
                          <a:cs typeface="Mangal"/>
                        </a:rPr>
                        <a:t>. </a:t>
                      </a:r>
                      <a:r>
                        <a:rPr lang="en-GB" sz="1600" dirty="0">
                          <a:effectLst/>
                          <a:latin typeface="Calibri" panose="020F0502020204030204" pitchFamily="34" charset="0"/>
                          <a:ea typeface="Times New Roman" panose="02020603050405020304" pitchFamily="18" charset="0"/>
                          <a:cs typeface="Mangal"/>
                        </a:rPr>
                        <a:t>The two basic </a:t>
                      </a:r>
                      <a:r>
                        <a:rPr lang="en-GB" sz="1600" dirty="0" smtClean="0">
                          <a:effectLst/>
                          <a:latin typeface="Calibri" panose="020F0502020204030204" pitchFamily="34" charset="0"/>
                          <a:ea typeface="Times New Roman" panose="02020603050405020304" pitchFamily="18" charset="0"/>
                          <a:cs typeface="Mangal"/>
                        </a:rPr>
                        <a:t>components of </a:t>
                      </a:r>
                      <a:r>
                        <a:rPr lang="en-GB" sz="1600" dirty="0">
                          <a:effectLst/>
                          <a:latin typeface="Calibri" panose="020F0502020204030204" pitchFamily="34" charset="0"/>
                          <a:ea typeface="Times New Roman" panose="02020603050405020304" pitchFamily="18" charset="0"/>
                          <a:cs typeface="Mangal"/>
                        </a:rPr>
                        <a:t>RWSL are Runway Entrance Lights (RELs) and Take-off Hold Lights (THLs). Either may be installed by itself, but the two components are designed to be complementary to each other.</a:t>
                      </a:r>
                      <a:endParaRPr lang="en-GB" sz="1600" dirty="0">
                        <a:effectLst/>
                        <a:latin typeface="Arial" panose="020B0604020202020204" pitchFamily="34" charset="0"/>
                        <a:ea typeface="Times New Roman" panose="02020603050405020304" pitchFamily="18" charset="0"/>
                        <a:cs typeface="Mangal"/>
                      </a:endParaRPr>
                    </a:p>
                    <a:p>
                      <a:pPr algn="just">
                        <a:spcBef>
                          <a:spcPts val="300"/>
                        </a:spcBef>
                        <a:spcAft>
                          <a:spcPts val="300"/>
                        </a:spcAft>
                      </a:pPr>
                      <a:r>
                        <a:rPr lang="en-GB" sz="2000" b="1" dirty="0" smtClean="0">
                          <a:effectLst/>
                          <a:latin typeface="Calibri" panose="020F0502020204030204" pitchFamily="34" charset="0"/>
                          <a:ea typeface="Times New Roman" panose="02020603050405020304" pitchFamily="18" charset="0"/>
                          <a:cs typeface="Mangal"/>
                        </a:rPr>
                        <a:t>PB9a</a:t>
                      </a:r>
                      <a:r>
                        <a:rPr lang="en-GB" sz="2000" b="1" dirty="0">
                          <a:effectLst/>
                          <a:latin typeface="Calibri" panose="020F0502020204030204" pitchFamily="34" charset="0"/>
                          <a:ea typeface="Times New Roman" panose="02020603050405020304" pitchFamily="18" charset="0"/>
                          <a:cs typeface="Mangal"/>
                        </a:rPr>
                        <a:t>: Take Off Hold Lights (THLs).</a:t>
                      </a:r>
                      <a:r>
                        <a:rPr lang="en-GB" sz="2000" dirty="0">
                          <a:effectLst/>
                          <a:latin typeface="Calibri" panose="020F0502020204030204" pitchFamily="34" charset="0"/>
                          <a:ea typeface="Times New Roman" panose="02020603050405020304" pitchFamily="18" charset="0"/>
                          <a:cs typeface="Mangal"/>
                        </a:rPr>
                        <a:t> </a:t>
                      </a:r>
                      <a:r>
                        <a:rPr lang="en-GB" sz="1600" dirty="0" smtClean="0">
                          <a:effectLst/>
                          <a:latin typeface="Calibri" panose="020F0502020204030204" pitchFamily="34" charset="0"/>
                          <a:ea typeface="Times New Roman" panose="02020603050405020304" pitchFamily="18" charset="0"/>
                          <a:cs typeface="Mangal"/>
                        </a:rPr>
                        <a:t>Positioned </a:t>
                      </a:r>
                      <a:r>
                        <a:rPr lang="en-GB" sz="1600" dirty="0">
                          <a:effectLst/>
                          <a:latin typeface="Calibri" panose="020F0502020204030204" pitchFamily="34" charset="0"/>
                          <a:ea typeface="Times New Roman" panose="02020603050405020304" pitchFamily="18" charset="0"/>
                          <a:cs typeface="Mangal"/>
                        </a:rPr>
                        <a:t>in the runway departure area to provide an indication to pilots and vehicle drivers that the runway is unsafe for take-off</a:t>
                      </a:r>
                      <a:r>
                        <a:rPr lang="en-GB" sz="1600" dirty="0" smtClean="0">
                          <a:effectLst/>
                          <a:latin typeface="Calibri" panose="020F0502020204030204" pitchFamily="34" charset="0"/>
                          <a:ea typeface="Times New Roman" panose="02020603050405020304" pitchFamily="18" charset="0"/>
                          <a:cs typeface="Mangal"/>
                        </a:rPr>
                        <a:t>.</a:t>
                      </a:r>
                      <a:endParaRPr lang="en-GB" sz="1600" dirty="0">
                        <a:effectLst/>
                        <a:latin typeface="Arial" panose="020B0604020202020204" pitchFamily="34" charset="0"/>
                        <a:ea typeface="Times New Roman" panose="02020603050405020304" pitchFamily="18" charset="0"/>
                        <a:cs typeface="Mangal"/>
                      </a:endParaRPr>
                    </a:p>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PB9b: Runway Entrance Lights (RELs</a:t>
                      </a:r>
                      <a:r>
                        <a:rPr lang="en-GB" sz="2000" dirty="0">
                          <a:effectLst/>
                          <a:latin typeface="Calibri" panose="020F0502020204030204" pitchFamily="34" charset="0"/>
                          <a:ea typeface="Times New Roman" panose="02020603050405020304" pitchFamily="18" charset="0"/>
                          <a:cs typeface="Mangal"/>
                        </a:rPr>
                        <a:t>). </a:t>
                      </a:r>
                      <a:r>
                        <a:rPr lang="en-GB" sz="1600" dirty="0" smtClean="0">
                          <a:effectLst/>
                          <a:latin typeface="Calibri" panose="020F0502020204030204" pitchFamily="34" charset="0"/>
                          <a:ea typeface="Times New Roman" panose="02020603050405020304" pitchFamily="18" charset="0"/>
                          <a:cs typeface="Mangal"/>
                        </a:rPr>
                        <a:t>Installed </a:t>
                      </a:r>
                      <a:r>
                        <a:rPr lang="en-GB" sz="1600" dirty="0">
                          <a:effectLst/>
                          <a:latin typeface="Calibri" panose="020F0502020204030204" pitchFamily="34" charset="0"/>
                          <a:ea typeface="Times New Roman" panose="02020603050405020304" pitchFamily="18" charset="0"/>
                          <a:cs typeface="Mangal"/>
                        </a:rPr>
                        <a:t>at taxiway/runway intersections commencing just before runway holding points to provide an indication when it is unsafe to enter the runway.</a:t>
                      </a:r>
                      <a:endParaRPr lang="en-GB" sz="16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85402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95648" y="1880316"/>
            <a:ext cx="10820400" cy="4024125"/>
          </a:xfrm>
        </p:spPr>
        <p:txBody>
          <a:bodyPr>
            <a:noAutofit/>
          </a:bodyPr>
          <a:lstStyle/>
          <a:p>
            <a:pPr marL="0" indent="0">
              <a:buNone/>
            </a:pPr>
            <a:endParaRPr lang="en-GB" sz="2400" b="1" dirty="0" smtClean="0"/>
          </a:p>
          <a:p>
            <a:endParaRPr lang="en-GB" sz="2400" dirty="0"/>
          </a:p>
        </p:txBody>
      </p:sp>
      <p:sp>
        <p:nvSpPr>
          <p:cNvPr id="6" name="Footer Placeholder 5"/>
          <p:cNvSpPr>
            <a:spLocks noGrp="1"/>
          </p:cNvSpPr>
          <p:nvPr>
            <p:ph type="ftr" sz="quarter" idx="11"/>
          </p:nvPr>
        </p:nvSpPr>
        <p:spPr/>
        <p:txBody>
          <a:bodyPr/>
          <a:lstStyle/>
          <a:p>
            <a:r>
              <a:rPr lang="en-GB" smtClean="0"/>
              <a:t>Mike Edwards            Homefield ATM Safety               June 2017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86311970"/>
              </p:ext>
            </p:extLst>
          </p:nvPr>
        </p:nvGraphicFramePr>
        <p:xfrm>
          <a:off x="1039661" y="1220866"/>
          <a:ext cx="10028673" cy="4655095"/>
        </p:xfrm>
        <a:graphic>
          <a:graphicData uri="http://schemas.openxmlformats.org/drawingml/2006/table">
            <a:tbl>
              <a:tblPr>
                <a:tableStyleId>{5C22544A-7EE6-4342-B048-85BDC9FD1C3A}</a:tableStyleId>
              </a:tblPr>
              <a:tblGrid>
                <a:gridCol w="814191"/>
                <a:gridCol w="9214482"/>
              </a:tblGrid>
              <a:tr h="1386332">
                <a:tc>
                  <a:txBody>
                    <a:bodyPr/>
                    <a:lstStyle/>
                    <a:p>
                      <a:pPr algn="l">
                        <a:spcBef>
                          <a:spcPts val="300"/>
                        </a:spcBef>
                        <a:spcAft>
                          <a:spcPts val="300"/>
                        </a:spcAft>
                      </a:pPr>
                      <a:r>
                        <a:rPr lang="en-GB" sz="2000" b="1" dirty="0">
                          <a:solidFill>
                            <a:srgbClr val="000080"/>
                          </a:solidFill>
                          <a:effectLst/>
                          <a:latin typeface="Calibri" panose="020F0502020204030204" pitchFamily="34" charset="0"/>
                          <a:ea typeface="Times New Roman" panose="02020603050405020304" pitchFamily="18" charset="0"/>
                          <a:cs typeface="Mangal"/>
                        </a:rPr>
                        <a:t>PB10</a:t>
                      </a:r>
                      <a:endParaRPr lang="en-GB" sz="20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SmartRunway and SmartLanding:</a:t>
                      </a:r>
                      <a:r>
                        <a:rPr lang="en-GB" sz="2000" dirty="0">
                          <a:effectLst/>
                          <a:latin typeface="Calibri" panose="020F0502020204030204" pitchFamily="34" charset="0"/>
                          <a:ea typeface="Times New Roman" panose="02020603050405020304" pitchFamily="18" charset="0"/>
                          <a:cs typeface="Mangal"/>
                        </a:rPr>
                        <a:t> </a:t>
                      </a:r>
                      <a:r>
                        <a:rPr lang="en-GB" sz="1800" dirty="0" smtClean="0">
                          <a:effectLst/>
                          <a:latin typeface="Calibri" panose="020F0502020204030204" pitchFamily="34" charset="0"/>
                          <a:ea typeface="Times New Roman" panose="02020603050405020304" pitchFamily="18" charset="0"/>
                          <a:cs typeface="Mangal"/>
                        </a:rPr>
                        <a:t>A </a:t>
                      </a:r>
                      <a:r>
                        <a:rPr lang="en-GB" sz="1800" dirty="0">
                          <a:effectLst/>
                          <a:latin typeface="Calibri" panose="020F0502020204030204" pitchFamily="34" charset="0"/>
                          <a:ea typeface="Times New Roman" panose="02020603050405020304" pitchFamily="18" charset="0"/>
                          <a:cs typeface="Mangal"/>
                        </a:rPr>
                        <a:t>software enhancement of RAAS available on later-model Enhanced Ground Proximity Warning </a:t>
                      </a:r>
                      <a:r>
                        <a:rPr lang="en-GB" sz="1800" dirty="0" smtClean="0">
                          <a:effectLst/>
                          <a:latin typeface="Calibri" panose="020F0502020204030204" pitchFamily="34" charset="0"/>
                          <a:ea typeface="Times New Roman" panose="02020603050405020304" pitchFamily="18" charset="0"/>
                          <a:cs typeface="Mangal"/>
                        </a:rPr>
                        <a:t>Systems. </a:t>
                      </a:r>
                      <a:r>
                        <a:rPr lang="en-GB" sz="1800" dirty="0">
                          <a:effectLst/>
                          <a:latin typeface="Calibri" panose="020F0502020204030204" pitchFamily="34" charset="0"/>
                          <a:ea typeface="Times New Roman" panose="02020603050405020304" pitchFamily="18" charset="0"/>
                          <a:cs typeface="Mangal"/>
                        </a:rPr>
                        <a:t>In this context it provides information to pilots on which runway is ahead both airborne and on the ground.</a:t>
                      </a:r>
                      <a:endParaRPr lang="en-GB" sz="1800" dirty="0">
                        <a:effectLst/>
                        <a:latin typeface="Arial" panose="020B0604020202020204" pitchFamily="34" charset="0"/>
                        <a:ea typeface="Times New Roman" panose="02020603050405020304" pitchFamily="18" charset="0"/>
                        <a:cs typeface="Mangal"/>
                      </a:endParaRPr>
                    </a:p>
                  </a:txBody>
                  <a:tcPr marL="68580" marR="68580" marT="0" marB="0"/>
                </a:tc>
              </a:tr>
              <a:tr h="2048728">
                <a:tc>
                  <a:txBody>
                    <a:bodyPr/>
                    <a:lstStyle/>
                    <a:p>
                      <a:pPr algn="l">
                        <a:spcBef>
                          <a:spcPts val="300"/>
                        </a:spcBef>
                        <a:spcAft>
                          <a:spcPts val="300"/>
                        </a:spcAft>
                      </a:pPr>
                      <a:r>
                        <a:rPr lang="en-GB" sz="2000" b="1" dirty="0">
                          <a:solidFill>
                            <a:srgbClr val="000080"/>
                          </a:solidFill>
                          <a:effectLst/>
                          <a:latin typeface="Calibri" panose="020F0502020204030204" pitchFamily="34" charset="0"/>
                          <a:ea typeface="Times New Roman" panose="02020603050405020304" pitchFamily="18" charset="0"/>
                          <a:cs typeface="Mangal"/>
                        </a:rPr>
                        <a:t>PB11</a:t>
                      </a:r>
                      <a:endParaRPr lang="en-GB" sz="20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Airport Moving Maps</a:t>
                      </a:r>
                      <a:endParaRPr lang="en-GB" sz="2000" dirty="0">
                        <a:effectLst/>
                        <a:latin typeface="Arial" panose="020B0604020202020204" pitchFamily="34" charset="0"/>
                        <a:ea typeface="Times New Roman" panose="02020603050405020304" pitchFamily="18" charset="0"/>
                        <a:cs typeface="Mangal"/>
                      </a:endParaRPr>
                    </a:p>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PB11a: 2D with traffic. </a:t>
                      </a:r>
                      <a:r>
                        <a:rPr lang="en-GB" sz="1800" dirty="0">
                          <a:effectLst/>
                          <a:latin typeface="Calibri" panose="020F0502020204030204" pitchFamily="34" charset="0"/>
                          <a:ea typeface="Times New Roman" panose="02020603050405020304" pitchFamily="18" charset="0"/>
                          <a:cs typeface="Mangal"/>
                        </a:rPr>
                        <a:t>Positioned on pilot’s Navigational Display </a:t>
                      </a:r>
                      <a:r>
                        <a:rPr lang="en-GB" sz="1800" dirty="0" smtClean="0">
                          <a:effectLst/>
                          <a:latin typeface="Calibri" panose="020F0502020204030204" pitchFamily="34" charset="0"/>
                          <a:ea typeface="Times New Roman" panose="02020603050405020304" pitchFamily="18" charset="0"/>
                          <a:cs typeface="Mangal"/>
                        </a:rPr>
                        <a:t>to</a:t>
                      </a:r>
                      <a:r>
                        <a:rPr lang="en-GB" sz="1800" baseline="0" dirty="0" smtClean="0">
                          <a:effectLst/>
                          <a:latin typeface="Calibri" panose="020F0502020204030204" pitchFamily="34" charset="0"/>
                          <a:ea typeface="Times New Roman" panose="02020603050405020304" pitchFamily="18" charset="0"/>
                          <a:cs typeface="Mangal"/>
                        </a:rPr>
                        <a:t> </a:t>
                      </a:r>
                      <a:r>
                        <a:rPr lang="en-GB" sz="1800" dirty="0" smtClean="0">
                          <a:effectLst/>
                          <a:latin typeface="Calibri" panose="020F0502020204030204" pitchFamily="34" charset="0"/>
                          <a:ea typeface="Times New Roman" panose="02020603050405020304" pitchFamily="18" charset="0"/>
                          <a:cs typeface="Mangal"/>
                        </a:rPr>
                        <a:t>show </a:t>
                      </a:r>
                      <a:r>
                        <a:rPr lang="en-GB" sz="1800" dirty="0">
                          <a:effectLst/>
                          <a:latin typeface="Calibri" panose="020F0502020204030204" pitchFamily="34" charset="0"/>
                          <a:ea typeface="Times New Roman" panose="02020603050405020304" pitchFamily="18" charset="0"/>
                          <a:cs typeface="Mangal"/>
                        </a:rPr>
                        <a:t>airfield layout, position of base aircraft and other aircraft/vehicles including direction of travel.</a:t>
                      </a:r>
                      <a:endParaRPr lang="en-GB" sz="1800" dirty="0">
                        <a:effectLst/>
                        <a:latin typeface="Arial" panose="020B0604020202020204" pitchFamily="34" charset="0"/>
                        <a:ea typeface="Times New Roman" panose="02020603050405020304" pitchFamily="18" charset="0"/>
                        <a:cs typeface="Mangal"/>
                      </a:endParaRPr>
                    </a:p>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PB11b: 3D GPS without traffic. </a:t>
                      </a:r>
                      <a:r>
                        <a:rPr lang="en-GB" sz="1800" dirty="0">
                          <a:effectLst/>
                          <a:latin typeface="Calibri" panose="020F0502020204030204" pitchFamily="34" charset="0"/>
                          <a:ea typeface="Times New Roman" panose="02020603050405020304" pitchFamily="18" charset="0"/>
                          <a:cs typeface="Mangal"/>
                        </a:rPr>
                        <a:t>Positioned on pilot’s Primary Flight Display. It is similar to automobile GPS but includes track, speed, and height and runway designator.</a:t>
                      </a:r>
                      <a:endParaRPr lang="en-GB" sz="1800" dirty="0">
                        <a:effectLst/>
                        <a:latin typeface="Arial" panose="020B0604020202020204" pitchFamily="34" charset="0"/>
                        <a:ea typeface="Times New Roman" panose="02020603050405020304" pitchFamily="18" charset="0"/>
                        <a:cs typeface="Mangal"/>
                      </a:endParaRPr>
                    </a:p>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PB11c: Taxi Wizard. </a:t>
                      </a:r>
                      <a:r>
                        <a:rPr lang="en-GB" sz="1800" dirty="0">
                          <a:effectLst/>
                          <a:latin typeface="Calibri" panose="020F0502020204030204" pitchFamily="34" charset="0"/>
                          <a:ea typeface="Times New Roman" panose="02020603050405020304" pitchFamily="18" charset="0"/>
                          <a:cs typeface="Mangal"/>
                        </a:rPr>
                        <a:t>Shows the pilot planned taxy route from apron to runway holding point. Input via Datalink or manually</a:t>
                      </a:r>
                      <a:r>
                        <a:rPr lang="en-GB" sz="1800" dirty="0" smtClean="0">
                          <a:effectLst/>
                          <a:latin typeface="Calibri" panose="020F0502020204030204" pitchFamily="34" charset="0"/>
                          <a:ea typeface="Times New Roman" panose="02020603050405020304" pitchFamily="18" charset="0"/>
                          <a:cs typeface="Mangal"/>
                        </a:rPr>
                        <a:t>.</a:t>
                      </a:r>
                    </a:p>
                    <a:p>
                      <a:pPr algn="just">
                        <a:spcBef>
                          <a:spcPts val="300"/>
                        </a:spcBef>
                        <a:spcAft>
                          <a:spcPts val="300"/>
                        </a:spcAft>
                      </a:pPr>
                      <a:endParaRPr lang="en-GB" sz="1800" dirty="0">
                        <a:effectLst/>
                        <a:latin typeface="Arial" panose="020B0604020202020204" pitchFamily="34" charset="0"/>
                        <a:ea typeface="Times New Roman" panose="02020603050405020304" pitchFamily="18" charset="0"/>
                        <a:cs typeface="Mangal"/>
                      </a:endParaRPr>
                    </a:p>
                  </a:txBody>
                  <a:tcPr marL="68580" marR="68580" marT="0" marB="0"/>
                </a:tc>
              </a:tr>
              <a:tr h="647483">
                <a:tc>
                  <a:txBody>
                    <a:bodyPr/>
                    <a:lstStyle/>
                    <a:p>
                      <a:pPr algn="l">
                        <a:spcBef>
                          <a:spcPts val="300"/>
                        </a:spcBef>
                        <a:spcAft>
                          <a:spcPts val="300"/>
                        </a:spcAft>
                      </a:pPr>
                      <a:r>
                        <a:rPr lang="en-GB" sz="2000" b="1" dirty="0">
                          <a:solidFill>
                            <a:srgbClr val="000080"/>
                          </a:solidFill>
                          <a:effectLst/>
                          <a:latin typeface="Calibri" panose="020F0502020204030204" pitchFamily="34" charset="0"/>
                          <a:ea typeface="Times New Roman" panose="02020603050405020304" pitchFamily="18" charset="0"/>
                          <a:cs typeface="Mangal"/>
                        </a:rPr>
                        <a:t>PB12</a:t>
                      </a:r>
                      <a:endParaRPr lang="en-GB" sz="20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24H use of illuminated stop bars</a:t>
                      </a:r>
                      <a:r>
                        <a:rPr lang="en-GB" sz="2000" dirty="0">
                          <a:effectLst/>
                          <a:latin typeface="Calibri" panose="020F0502020204030204" pitchFamily="34" charset="0"/>
                          <a:ea typeface="Times New Roman" panose="02020603050405020304" pitchFamily="18" charset="0"/>
                          <a:cs typeface="Mangal"/>
                        </a:rPr>
                        <a:t> </a:t>
                      </a:r>
                      <a:r>
                        <a:rPr lang="en-GB" sz="1800" dirty="0">
                          <a:effectLst/>
                          <a:latin typeface="Calibri" panose="020F0502020204030204" pitchFamily="34" charset="0"/>
                          <a:ea typeface="Times New Roman" panose="02020603050405020304" pitchFamily="18" charset="0"/>
                          <a:cs typeface="Mangal"/>
                        </a:rPr>
                        <a:t>and robust procedures to never cross a lit stop bar and for ATC never to clear an aircraft/vehicle to cross a lit stop bar.</a:t>
                      </a:r>
                      <a:endParaRPr lang="en-GB" sz="1800" dirty="0">
                        <a:effectLst/>
                        <a:latin typeface="Arial" panose="020B0604020202020204" pitchFamily="34" charset="0"/>
                        <a:ea typeface="Times New Roman" panose="02020603050405020304" pitchFamily="18" charset="0"/>
                        <a:cs typeface="Mangal"/>
                      </a:endParaRPr>
                    </a:p>
                  </a:txBody>
                  <a:tcPr marL="68580" marR="68580" marT="0" marB="0"/>
                </a:tc>
              </a:tr>
            </a:tbl>
          </a:graphicData>
        </a:graphic>
      </p:graphicFrame>
    </p:spTree>
    <p:extLst>
      <p:ext uri="{BB962C8B-B14F-4D97-AF65-F5344CB8AC3E}">
        <p14:creationId xmlns:p14="http://schemas.microsoft.com/office/powerpoint/2010/main" val="1283308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597" y="186438"/>
            <a:ext cx="8377451" cy="468655"/>
          </a:xfrm>
        </p:spPr>
        <p:txBody>
          <a:bodyPr>
            <a:normAutofit fontScale="90000"/>
          </a:bodyPr>
          <a:lstStyle/>
          <a:p>
            <a:pPr algn="ctr"/>
            <a:r>
              <a:rPr lang="en-GB" sz="2400" dirty="0" smtClean="0">
                <a:solidFill>
                  <a:srgbClr val="FFFF00"/>
                </a:solidFill>
              </a:rPr>
              <a:t> </a:t>
            </a:r>
            <a:r>
              <a:rPr lang="en-GB" sz="3600" b="1" dirty="0" smtClean="0">
                <a:solidFill>
                  <a:srgbClr val="FFFF00"/>
                </a:solidFill>
              </a:rPr>
              <a:t>3D Airport moving </a:t>
            </a:r>
            <a:r>
              <a:rPr lang="en-GB" sz="3600" b="1" dirty="0" err="1" smtClean="0">
                <a:solidFill>
                  <a:srgbClr val="FFFF00"/>
                </a:solidFill>
              </a:rPr>
              <a:t>MaP</a:t>
            </a:r>
            <a:r>
              <a:rPr lang="en-GB" sz="3600" b="1" dirty="0" smtClean="0">
                <a:solidFill>
                  <a:srgbClr val="FFFF00"/>
                </a:solidFill>
              </a:rPr>
              <a:t/>
            </a:r>
            <a:br>
              <a:rPr lang="en-GB" sz="3600" b="1" dirty="0" smtClean="0">
                <a:solidFill>
                  <a:srgbClr val="FFFF00"/>
                </a:solidFill>
              </a:rPr>
            </a:br>
            <a:r>
              <a:rPr lang="en-GB" sz="1300" b="1" dirty="0">
                <a:solidFill>
                  <a:srgbClr val="FFFF00"/>
                </a:solidFill>
              </a:rPr>
              <a:t>(</a:t>
            </a:r>
            <a:r>
              <a:rPr lang="en-GB" sz="1300" b="1" dirty="0" smtClean="0">
                <a:solidFill>
                  <a:srgbClr val="FFFF00"/>
                </a:solidFill>
              </a:rPr>
              <a:t>courtesy Honeywell </a:t>
            </a:r>
            <a:r>
              <a:rPr lang="en-GB" sz="1300" b="1" dirty="0" err="1" smtClean="0">
                <a:solidFill>
                  <a:srgbClr val="FFFF00"/>
                </a:solidFill>
              </a:rPr>
              <a:t>Inc</a:t>
            </a:r>
            <a:r>
              <a:rPr lang="en-GB" sz="1300" b="1" dirty="0" smtClean="0">
                <a:solidFill>
                  <a:srgbClr val="FFFF00"/>
                </a:solidFill>
              </a:rPr>
              <a:t>)</a:t>
            </a:r>
            <a:endParaRPr lang="en-GB" sz="1300" b="1" dirty="0">
              <a:solidFill>
                <a:srgbClr val="FFFF00"/>
              </a:solidFill>
            </a:endParaRPr>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pic>
        <p:nvPicPr>
          <p:cNvPr id="8" name="Content Placeholder 7"/>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914400"/>
            <a:ext cx="6946710" cy="5441445"/>
          </a:xfrm>
          <a:prstGeom prst="rect">
            <a:avLst/>
          </a:prstGeom>
          <a:noFill/>
          <a:ln>
            <a:noFill/>
          </a:ln>
        </p:spPr>
      </p:pic>
    </p:spTree>
    <p:extLst>
      <p:ext uri="{BB962C8B-B14F-4D97-AF65-F5344CB8AC3E}">
        <p14:creationId xmlns:p14="http://schemas.microsoft.com/office/powerpoint/2010/main" val="3248001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496" y="186438"/>
            <a:ext cx="8472985" cy="605132"/>
          </a:xfrm>
        </p:spPr>
        <p:txBody>
          <a:bodyPr>
            <a:normAutofit fontScale="90000"/>
          </a:bodyPr>
          <a:lstStyle/>
          <a:p>
            <a:pPr algn="ctr"/>
            <a:r>
              <a:rPr lang="en-GB" sz="3600" b="1" dirty="0" smtClean="0">
                <a:solidFill>
                  <a:srgbClr val="FFFF00"/>
                </a:solidFill>
              </a:rPr>
              <a:t>2D </a:t>
            </a:r>
            <a:r>
              <a:rPr lang="en-GB" sz="3600" b="1" dirty="0">
                <a:solidFill>
                  <a:srgbClr val="FFFF00"/>
                </a:solidFill>
              </a:rPr>
              <a:t>Airport moving </a:t>
            </a:r>
            <a:r>
              <a:rPr lang="en-GB" sz="3600" b="1" dirty="0" err="1" smtClean="0">
                <a:solidFill>
                  <a:srgbClr val="FFFF00"/>
                </a:solidFill>
              </a:rPr>
              <a:t>MaP</a:t>
            </a:r>
            <a:r>
              <a:rPr lang="en-GB" sz="3600" b="1" dirty="0" smtClean="0">
                <a:solidFill>
                  <a:srgbClr val="FFFF00"/>
                </a:solidFill>
              </a:rPr>
              <a:t/>
            </a:r>
            <a:br>
              <a:rPr lang="en-GB" sz="3600" b="1" dirty="0" smtClean="0">
                <a:solidFill>
                  <a:srgbClr val="FFFF00"/>
                </a:solidFill>
              </a:rPr>
            </a:br>
            <a:r>
              <a:rPr lang="en-GB" sz="1300" b="1" dirty="0" smtClean="0">
                <a:solidFill>
                  <a:srgbClr val="FFFF00"/>
                </a:solidFill>
              </a:rPr>
              <a:t>(courtesy Honeywell </a:t>
            </a:r>
            <a:r>
              <a:rPr lang="en-GB" sz="1300" b="1" dirty="0" err="1" smtClean="0">
                <a:solidFill>
                  <a:srgbClr val="FFFF00"/>
                </a:solidFill>
              </a:rPr>
              <a:t>Inc</a:t>
            </a:r>
            <a:r>
              <a:rPr lang="en-GB" sz="1300" b="1" dirty="0" smtClean="0">
                <a:solidFill>
                  <a:srgbClr val="FFFF00"/>
                </a:solidFill>
              </a:rPr>
              <a:t>)</a:t>
            </a:r>
            <a:endParaRPr lang="en-GB" sz="1300" b="1" dirty="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1525" y="851302"/>
            <a:ext cx="6995912" cy="5504543"/>
          </a:xfrm>
          <a:prstGeom prst="rect">
            <a:avLst/>
          </a:prstGeom>
          <a:noFill/>
          <a:ln>
            <a:noFill/>
          </a:ln>
        </p:spPr>
      </p:pic>
    </p:spTree>
    <p:extLst>
      <p:ext uri="{BB962C8B-B14F-4D97-AF65-F5344CB8AC3E}">
        <p14:creationId xmlns:p14="http://schemas.microsoft.com/office/powerpoint/2010/main" val="1964469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986" y="532553"/>
            <a:ext cx="8643870" cy="884123"/>
          </a:xfrm>
        </p:spPr>
        <p:txBody>
          <a:bodyPr/>
          <a:lstStyle/>
          <a:p>
            <a:pPr algn="ctr"/>
            <a:r>
              <a:rPr lang="en-GB" b="1" dirty="0" smtClean="0">
                <a:solidFill>
                  <a:srgbClr val="FFFF00"/>
                </a:solidFill>
              </a:rPr>
              <a:t>SHERC Mitigation barriers</a:t>
            </a:r>
            <a:endParaRPr lang="en-GB" b="1" dirty="0">
              <a:solidFill>
                <a:srgbClr val="FFFF00"/>
              </a:solidFill>
            </a:endParaRPr>
          </a:p>
        </p:txBody>
      </p:sp>
      <p:sp>
        <p:nvSpPr>
          <p:cNvPr id="6" name="Footer Placeholder 5"/>
          <p:cNvSpPr>
            <a:spLocks noGrp="1"/>
          </p:cNvSpPr>
          <p:nvPr>
            <p:ph type="ftr" sz="quarter" idx="11"/>
          </p:nvPr>
        </p:nvSpPr>
        <p:spPr/>
        <p:txBody>
          <a:bodyPr/>
          <a:lstStyle/>
          <a:p>
            <a:r>
              <a:rPr lang="en-GB" smtClean="0"/>
              <a:t>Mike Edwards            Homefield ATM Safety               June 2017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9389621"/>
              </p:ext>
            </p:extLst>
          </p:nvPr>
        </p:nvGraphicFramePr>
        <p:xfrm>
          <a:off x="1074057" y="1534334"/>
          <a:ext cx="10007231" cy="4459132"/>
        </p:xfrm>
        <a:graphic>
          <a:graphicData uri="http://schemas.openxmlformats.org/drawingml/2006/table">
            <a:tbl>
              <a:tblPr>
                <a:tableStyleId>{5C22544A-7EE6-4342-B048-85BDC9FD1C3A}</a:tableStyleId>
              </a:tblPr>
              <a:tblGrid>
                <a:gridCol w="775678"/>
                <a:gridCol w="9231553"/>
              </a:tblGrid>
              <a:tr h="759934">
                <a:tc>
                  <a:txBody>
                    <a:bodyPr/>
                    <a:lstStyle/>
                    <a:p>
                      <a:pPr algn="l">
                        <a:spcBef>
                          <a:spcPts val="300"/>
                        </a:spcBef>
                        <a:spcAft>
                          <a:spcPts val="300"/>
                        </a:spcAft>
                      </a:pPr>
                      <a:r>
                        <a:rPr lang="en-GB" sz="2000" b="1" dirty="0">
                          <a:solidFill>
                            <a:srgbClr val="000080"/>
                          </a:solidFill>
                          <a:effectLst/>
                          <a:latin typeface="Calibri" panose="020F0502020204030204" pitchFamily="34" charset="0"/>
                          <a:ea typeface="Times New Roman" panose="02020603050405020304" pitchFamily="18" charset="0"/>
                          <a:cs typeface="Mangal"/>
                        </a:rPr>
                        <a:t>MB1</a:t>
                      </a:r>
                      <a:endParaRPr lang="en-GB" sz="20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ATCO late direct visual detection</a:t>
                      </a:r>
                      <a:endParaRPr lang="en-GB" sz="2000" dirty="0">
                        <a:effectLst/>
                        <a:latin typeface="Arial" panose="020B0604020202020204" pitchFamily="34" charset="0"/>
                        <a:ea typeface="Times New Roman" panose="02020603050405020304" pitchFamily="18" charset="0"/>
                        <a:cs typeface="Mangal"/>
                      </a:endParaRPr>
                    </a:p>
                  </a:txBody>
                  <a:tcPr marL="68580" marR="68580" marT="0" marB="0"/>
                </a:tc>
              </a:tr>
              <a:tr h="743414">
                <a:tc>
                  <a:txBody>
                    <a:bodyPr/>
                    <a:lstStyle/>
                    <a:p>
                      <a:pPr algn="l">
                        <a:spcBef>
                          <a:spcPts val="300"/>
                        </a:spcBef>
                        <a:spcAft>
                          <a:spcPts val="300"/>
                        </a:spcAft>
                      </a:pPr>
                      <a:r>
                        <a:rPr lang="en-GB" sz="2000" b="1">
                          <a:solidFill>
                            <a:srgbClr val="000080"/>
                          </a:solidFill>
                          <a:effectLst/>
                          <a:latin typeface="Calibri" panose="020F0502020204030204" pitchFamily="34" charset="0"/>
                          <a:ea typeface="Times New Roman" panose="02020603050405020304" pitchFamily="18" charset="0"/>
                          <a:cs typeface="Mangal"/>
                        </a:rPr>
                        <a:t>MB2</a:t>
                      </a:r>
                      <a:endParaRPr lang="en-GB" sz="200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ATCO late visual detection using remote camera displays</a:t>
                      </a:r>
                      <a:endParaRPr lang="en-GB" sz="2000" dirty="0">
                        <a:effectLst/>
                        <a:latin typeface="Arial" panose="020B0604020202020204" pitchFamily="34" charset="0"/>
                        <a:ea typeface="Times New Roman" panose="02020603050405020304" pitchFamily="18" charset="0"/>
                        <a:cs typeface="Mangal"/>
                      </a:endParaRPr>
                    </a:p>
                  </a:txBody>
                  <a:tcPr marL="68580" marR="68580" marT="0" marB="0"/>
                </a:tc>
              </a:tr>
              <a:tr h="792975">
                <a:tc>
                  <a:txBody>
                    <a:bodyPr/>
                    <a:lstStyle/>
                    <a:p>
                      <a:pPr algn="l">
                        <a:spcBef>
                          <a:spcPts val="300"/>
                        </a:spcBef>
                        <a:spcAft>
                          <a:spcPts val="300"/>
                        </a:spcAft>
                      </a:pPr>
                      <a:r>
                        <a:rPr lang="en-GB" sz="2000" b="1">
                          <a:solidFill>
                            <a:srgbClr val="000080"/>
                          </a:solidFill>
                          <a:effectLst/>
                          <a:latin typeface="Calibri" panose="020F0502020204030204" pitchFamily="34" charset="0"/>
                          <a:ea typeface="Times New Roman" panose="02020603050405020304" pitchFamily="18" charset="0"/>
                          <a:cs typeface="Mangal"/>
                        </a:rPr>
                        <a:t>MB3</a:t>
                      </a:r>
                      <a:endParaRPr lang="en-GB" sz="200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Aerodrome Surface Movement system including Runway Incursion Monitor (RIM)</a:t>
                      </a:r>
                      <a:endParaRPr lang="en-GB" sz="2000" dirty="0">
                        <a:effectLst/>
                        <a:latin typeface="Arial" panose="020B0604020202020204" pitchFamily="34" charset="0"/>
                        <a:ea typeface="Times New Roman" panose="02020603050405020304" pitchFamily="18" charset="0"/>
                        <a:cs typeface="Mangal"/>
                      </a:endParaRPr>
                    </a:p>
                  </a:txBody>
                  <a:tcPr marL="68580" marR="68580" marT="0" marB="0"/>
                </a:tc>
              </a:tr>
              <a:tr h="1686740">
                <a:tc>
                  <a:txBody>
                    <a:bodyPr/>
                    <a:lstStyle/>
                    <a:p>
                      <a:pPr algn="l">
                        <a:spcBef>
                          <a:spcPts val="300"/>
                        </a:spcBef>
                        <a:spcAft>
                          <a:spcPts val="300"/>
                        </a:spcAft>
                      </a:pPr>
                      <a:r>
                        <a:rPr lang="en-GB" sz="2000" b="1">
                          <a:solidFill>
                            <a:srgbClr val="000080"/>
                          </a:solidFill>
                          <a:effectLst/>
                          <a:latin typeface="Calibri" panose="020F0502020204030204" pitchFamily="34" charset="0"/>
                          <a:ea typeface="Times New Roman" panose="02020603050405020304" pitchFamily="18" charset="0"/>
                          <a:cs typeface="Mangal"/>
                        </a:rPr>
                        <a:t>MB4</a:t>
                      </a:r>
                      <a:endParaRPr lang="en-GB" sz="200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ATC Clearance Conformance Monitoring Alerts and Confliction </a:t>
                      </a:r>
                      <a:r>
                        <a:rPr lang="en-GB" sz="2000" b="1" dirty="0" smtClean="0">
                          <a:effectLst/>
                          <a:latin typeface="Calibri" panose="020F0502020204030204" pitchFamily="34" charset="0"/>
                          <a:ea typeface="Times New Roman" panose="02020603050405020304" pitchFamily="18" charset="0"/>
                          <a:cs typeface="Mangal"/>
                        </a:rPr>
                        <a:t>Detection.                       </a:t>
                      </a:r>
                      <a:r>
                        <a:rPr lang="en-GB" sz="1400" b="0" dirty="0" smtClean="0">
                          <a:effectLst/>
                          <a:latin typeface="Calibri" panose="020F0502020204030204" pitchFamily="34" charset="0"/>
                          <a:ea typeface="Times New Roman" panose="02020603050405020304" pitchFamily="18" charset="0"/>
                          <a:cs typeface="Mangal"/>
                        </a:rPr>
                        <a:t>As</a:t>
                      </a:r>
                      <a:r>
                        <a:rPr lang="en-GB" sz="1400" b="0" baseline="0" dirty="0" smtClean="0">
                          <a:effectLst/>
                          <a:latin typeface="Calibri" panose="020F0502020204030204" pitchFamily="34" charset="0"/>
                          <a:ea typeface="Times New Roman" panose="02020603050405020304" pitchFamily="18" charset="0"/>
                          <a:cs typeface="Mangal"/>
                        </a:rPr>
                        <a:t> per Prevention barrier.</a:t>
                      </a:r>
                      <a:endParaRPr lang="en-GB" sz="1400" dirty="0">
                        <a:effectLst/>
                        <a:latin typeface="Arial" panose="020B0604020202020204" pitchFamily="34" charset="0"/>
                        <a:ea typeface="Times New Roman" panose="02020603050405020304" pitchFamily="18" charset="0"/>
                        <a:cs typeface="Mangal"/>
                      </a:endParaRPr>
                    </a:p>
                    <a:p>
                      <a:pPr algn="just">
                        <a:spcBef>
                          <a:spcPts val="300"/>
                        </a:spcBef>
                        <a:spcAft>
                          <a:spcPts val="300"/>
                        </a:spcAft>
                      </a:pPr>
                      <a:r>
                        <a:rPr lang="en-GB" sz="1800" b="1" dirty="0">
                          <a:effectLst/>
                          <a:latin typeface="Calibri" panose="020F0502020204030204" pitchFamily="34" charset="0"/>
                          <a:ea typeface="Times New Roman" panose="02020603050405020304" pitchFamily="18" charset="0"/>
                          <a:cs typeface="Mangal"/>
                        </a:rPr>
                        <a:t>MB4a: Conformance Monitoring Alerts (CMA)</a:t>
                      </a:r>
                      <a:endParaRPr lang="en-GB" sz="1800" dirty="0">
                        <a:effectLst/>
                        <a:latin typeface="Arial" panose="020B0604020202020204" pitchFamily="34" charset="0"/>
                        <a:ea typeface="Times New Roman" panose="02020603050405020304" pitchFamily="18" charset="0"/>
                        <a:cs typeface="Mangal"/>
                      </a:endParaRPr>
                    </a:p>
                    <a:p>
                      <a:pPr algn="just">
                        <a:spcBef>
                          <a:spcPts val="300"/>
                        </a:spcBef>
                        <a:spcAft>
                          <a:spcPts val="300"/>
                        </a:spcAft>
                      </a:pPr>
                      <a:r>
                        <a:rPr lang="en-GB" sz="1800" b="1" dirty="0">
                          <a:effectLst/>
                          <a:latin typeface="Calibri" panose="020F0502020204030204" pitchFamily="34" charset="0"/>
                          <a:ea typeface="Times New Roman" panose="02020603050405020304" pitchFamily="18" charset="0"/>
                          <a:cs typeface="Mangal"/>
                        </a:rPr>
                        <a:t>MB4b: Conflicting ATC Clearance Alert (CATC)</a:t>
                      </a:r>
                      <a:r>
                        <a:rPr lang="en-GB" sz="1800" dirty="0">
                          <a:effectLst/>
                          <a:latin typeface="Calibri" panose="020F0502020204030204" pitchFamily="34" charset="0"/>
                          <a:ea typeface="Times New Roman" panose="02020603050405020304" pitchFamily="18" charset="0"/>
                          <a:cs typeface="Mangal"/>
                        </a:rPr>
                        <a:t> </a:t>
                      </a:r>
                      <a:endParaRPr lang="en-GB" sz="1800" dirty="0">
                        <a:effectLst/>
                        <a:latin typeface="Arial" panose="020B0604020202020204" pitchFamily="34" charset="0"/>
                        <a:ea typeface="Times New Roman" panose="02020603050405020304" pitchFamily="18" charset="0"/>
                        <a:cs typeface="Mangal"/>
                      </a:endParaRPr>
                    </a:p>
                  </a:txBody>
                  <a:tcPr marL="68580" marR="68580" marT="0" marB="0"/>
                </a:tc>
              </a:tr>
              <a:tr h="476069">
                <a:tc>
                  <a:txBody>
                    <a:bodyPr/>
                    <a:lstStyle/>
                    <a:p>
                      <a:pPr algn="l">
                        <a:spcBef>
                          <a:spcPts val="300"/>
                        </a:spcBef>
                        <a:spcAft>
                          <a:spcPts val="300"/>
                        </a:spcAft>
                      </a:pPr>
                      <a:r>
                        <a:rPr lang="en-GB" sz="2000" b="1">
                          <a:solidFill>
                            <a:srgbClr val="000080"/>
                          </a:solidFill>
                          <a:effectLst/>
                          <a:latin typeface="Calibri" panose="020F0502020204030204" pitchFamily="34" charset="0"/>
                          <a:ea typeface="Times New Roman" panose="02020603050405020304" pitchFamily="18" charset="0"/>
                          <a:cs typeface="Mangal"/>
                        </a:rPr>
                        <a:t>MB5</a:t>
                      </a:r>
                      <a:endParaRPr lang="en-GB" sz="200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Pilot/driver late visual detection</a:t>
                      </a:r>
                      <a:endParaRPr lang="en-GB" sz="2000" dirty="0">
                        <a:effectLst/>
                        <a:latin typeface="Arial" panose="020B0604020202020204" pitchFamily="34" charset="0"/>
                        <a:ea typeface="Times New Roman" panose="02020603050405020304" pitchFamily="18" charset="0"/>
                        <a:cs typeface="Mangal"/>
                      </a:endParaRPr>
                    </a:p>
                  </a:txBody>
                  <a:tcPr marL="68580" marR="68580" marT="0" marB="0"/>
                </a:tc>
              </a:tr>
            </a:tbl>
          </a:graphicData>
        </a:graphic>
      </p:graphicFrame>
    </p:spTree>
    <p:extLst>
      <p:ext uri="{BB962C8B-B14F-4D97-AF65-F5344CB8AC3E}">
        <p14:creationId xmlns:p14="http://schemas.microsoft.com/office/powerpoint/2010/main" val="332593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smtClean="0"/>
              <a:t>Mike Edwards            Homefield ATM Safety               June 2017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8175838"/>
              </p:ext>
            </p:extLst>
          </p:nvPr>
        </p:nvGraphicFramePr>
        <p:xfrm>
          <a:off x="960314" y="794712"/>
          <a:ext cx="10529026" cy="4756329"/>
        </p:xfrm>
        <a:graphic>
          <a:graphicData uri="http://schemas.openxmlformats.org/drawingml/2006/table">
            <a:tbl>
              <a:tblPr>
                <a:tableStyleId>{5C22544A-7EE6-4342-B048-85BDC9FD1C3A}</a:tableStyleId>
              </a:tblPr>
              <a:tblGrid>
                <a:gridCol w="595886"/>
                <a:gridCol w="9933140"/>
              </a:tblGrid>
              <a:tr h="652673">
                <a:tc>
                  <a:txBody>
                    <a:bodyPr/>
                    <a:lstStyle/>
                    <a:p>
                      <a:pPr algn="l">
                        <a:spcBef>
                          <a:spcPts val="300"/>
                        </a:spcBef>
                        <a:spcAft>
                          <a:spcPts val="300"/>
                        </a:spcAft>
                      </a:pPr>
                      <a:r>
                        <a:rPr lang="en-GB" sz="1800" b="1" dirty="0">
                          <a:solidFill>
                            <a:srgbClr val="000080"/>
                          </a:solidFill>
                          <a:effectLst/>
                          <a:latin typeface="Calibri" panose="020F0502020204030204" pitchFamily="34" charset="0"/>
                          <a:ea typeface="Times New Roman" panose="02020603050405020304" pitchFamily="18" charset="0"/>
                          <a:cs typeface="Mangal"/>
                        </a:rPr>
                        <a:t>MB6</a:t>
                      </a:r>
                      <a:endParaRPr lang="en-GB" sz="18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Sensor Controlled Incursion Projection System (SCIPS)</a:t>
                      </a:r>
                      <a:endParaRPr lang="en-GB" sz="2000" dirty="0">
                        <a:effectLst/>
                        <a:latin typeface="Arial" panose="020B0604020202020204" pitchFamily="34" charset="0"/>
                        <a:ea typeface="Times New Roman" panose="02020603050405020304" pitchFamily="18" charset="0"/>
                        <a:cs typeface="Mangal"/>
                      </a:endParaRPr>
                    </a:p>
                    <a:p>
                      <a:pPr algn="just">
                        <a:spcBef>
                          <a:spcPts val="300"/>
                        </a:spcBef>
                        <a:spcAft>
                          <a:spcPts val="300"/>
                        </a:spcAft>
                      </a:pPr>
                      <a:r>
                        <a:rPr lang="en-GB" sz="1600" dirty="0">
                          <a:effectLst/>
                          <a:latin typeface="Calibri" panose="020F0502020204030204" pitchFamily="34" charset="0"/>
                          <a:ea typeface="Times New Roman" panose="02020603050405020304" pitchFamily="18" charset="0"/>
                          <a:cs typeface="Mangal"/>
                        </a:rPr>
                        <a:t>A system alerting both ATC and the pilot/driver that a lit stop bar has been crossed.</a:t>
                      </a:r>
                      <a:endParaRPr lang="en-GB" sz="1600" dirty="0">
                        <a:effectLst/>
                        <a:latin typeface="Arial" panose="020B0604020202020204" pitchFamily="34" charset="0"/>
                        <a:ea typeface="Times New Roman" panose="02020603050405020304" pitchFamily="18" charset="0"/>
                        <a:cs typeface="Mangal"/>
                      </a:endParaRPr>
                    </a:p>
                  </a:txBody>
                  <a:tcPr marL="68580" marR="68580" marT="0" marB="0"/>
                </a:tc>
              </a:tr>
              <a:tr h="2830147">
                <a:tc>
                  <a:txBody>
                    <a:bodyPr/>
                    <a:lstStyle/>
                    <a:p>
                      <a:pPr algn="l">
                        <a:spcBef>
                          <a:spcPts val="300"/>
                        </a:spcBef>
                        <a:spcAft>
                          <a:spcPts val="300"/>
                        </a:spcAft>
                      </a:pPr>
                      <a:r>
                        <a:rPr lang="en-GB" sz="1800" b="1" dirty="0">
                          <a:solidFill>
                            <a:srgbClr val="000080"/>
                          </a:solidFill>
                          <a:effectLst/>
                          <a:latin typeface="Calibri" panose="020F0502020204030204" pitchFamily="34" charset="0"/>
                          <a:ea typeface="Times New Roman" panose="02020603050405020304" pitchFamily="18" charset="0"/>
                          <a:cs typeface="Mangal"/>
                        </a:rPr>
                        <a:t>MB7</a:t>
                      </a:r>
                      <a:endParaRPr lang="en-GB" sz="18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l">
                        <a:spcAft>
                          <a:spcPts val="0"/>
                        </a:spcAft>
                      </a:pPr>
                      <a:r>
                        <a:rPr lang="en-GB" sz="1600" dirty="0">
                          <a:solidFill>
                            <a:srgbClr val="000000"/>
                          </a:solidFill>
                          <a:effectLst/>
                          <a:latin typeface="Times New Roman" panose="02020603050405020304" pitchFamily="18" charset="0"/>
                          <a:ea typeface="Times New Roman" panose="02020603050405020304" pitchFamily="18" charset="0"/>
                          <a:cs typeface="Mangal"/>
                        </a:rPr>
                        <a:t> </a:t>
                      </a:r>
                      <a:endParaRPr lang="en-GB" sz="1600" dirty="0">
                        <a:effectLst/>
                        <a:latin typeface="Arial" panose="020B0604020202020204" pitchFamily="34" charset="0"/>
                        <a:ea typeface="Times New Roman" panose="02020603050405020304" pitchFamily="18" charset="0"/>
                        <a:cs typeface="Mangal"/>
                      </a:endParaRPr>
                    </a:p>
                    <a:p>
                      <a:pPr algn="l">
                        <a:spcAft>
                          <a:spcPts val="0"/>
                        </a:spcAf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Autonomous Runway Incursion Warning System</a:t>
                      </a:r>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(ARIWS)</a:t>
                      </a:r>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2000" dirty="0">
                        <a:effectLst/>
                        <a:latin typeface="Arial" panose="020B0604020202020204" pitchFamily="34" charset="0"/>
                        <a:ea typeface="Times New Roman" panose="02020603050405020304" pitchFamily="18" charset="0"/>
                        <a:cs typeface="Mangal"/>
                      </a:endParaRPr>
                    </a:p>
                    <a:p>
                      <a:pPr algn="l">
                        <a:spcAft>
                          <a:spcPts val="0"/>
                        </a:spcAft>
                      </a:pPr>
                      <a:r>
                        <a:rPr lang="en-GB" sz="1400" dirty="0">
                          <a:effectLst/>
                          <a:latin typeface="Calibri" panose="020F0502020204030204" pitchFamily="34" charset="0"/>
                          <a:ea typeface="Times New Roman" panose="02020603050405020304" pitchFamily="18" charset="0"/>
                          <a:cs typeface="Mangal"/>
                        </a:rPr>
                        <a:t>A system which provides autonomous detection of a potential incursion or of the occupancy of an active runway and a direct warning to a flight crew or a vehicle operator. (ICAO Annexe 14)</a:t>
                      </a:r>
                      <a:endParaRPr lang="en-GB" sz="1400" dirty="0">
                        <a:effectLst/>
                        <a:latin typeface="Arial" panose="020B0604020202020204" pitchFamily="34" charset="0"/>
                        <a:ea typeface="Times New Roman" panose="02020603050405020304" pitchFamily="18" charset="0"/>
                        <a:cs typeface="Mangal"/>
                      </a:endParaRPr>
                    </a:p>
                    <a:p>
                      <a:pPr algn="l">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b="1" dirty="0" smtClean="0">
                          <a:effectLst/>
                          <a:latin typeface="Calibri" panose="020F0502020204030204" pitchFamily="34" charset="0"/>
                          <a:ea typeface="Times New Roman" panose="02020603050405020304" pitchFamily="18" charset="0"/>
                          <a:cs typeface="Mangal"/>
                        </a:rPr>
                        <a:t>Runway </a:t>
                      </a:r>
                      <a:r>
                        <a:rPr lang="en-GB" sz="1800" b="1" dirty="0">
                          <a:effectLst/>
                          <a:latin typeface="Calibri" panose="020F0502020204030204" pitchFamily="34" charset="0"/>
                          <a:ea typeface="Times New Roman" panose="02020603050405020304" pitchFamily="18" charset="0"/>
                          <a:cs typeface="Mangal"/>
                        </a:rPr>
                        <a:t>status lights (RWSL)</a:t>
                      </a:r>
                      <a:r>
                        <a:rPr lang="en-GB" sz="1800" i="1" dirty="0">
                          <a:effectLst/>
                          <a:latin typeface="Arial" panose="020B0604020202020204" pitchFamily="34" charset="0"/>
                          <a:ea typeface="Times New Roman" panose="02020603050405020304" pitchFamily="18" charset="0"/>
                          <a:cs typeface="Mangal"/>
                        </a:rPr>
                        <a:t> </a:t>
                      </a:r>
                      <a:r>
                        <a:rPr lang="en-GB" sz="1400" dirty="0" smtClean="0">
                          <a:effectLst/>
                          <a:latin typeface="Calibri" panose="020F0502020204030204" pitchFamily="34" charset="0"/>
                          <a:ea typeface="Times New Roman" panose="02020603050405020304" pitchFamily="18" charset="0"/>
                          <a:cs typeface="Mangal"/>
                        </a:rPr>
                        <a:t>as per Prevention Barrier</a:t>
                      </a:r>
                      <a:endParaRPr lang="en-GB" sz="1400" dirty="0">
                        <a:effectLst/>
                        <a:latin typeface="Arial" panose="020B0604020202020204" pitchFamily="34" charset="0"/>
                        <a:ea typeface="Times New Roman" panose="02020603050405020304" pitchFamily="18" charset="0"/>
                        <a:cs typeface="Mangal"/>
                      </a:endParaRPr>
                    </a:p>
                    <a:p>
                      <a:pPr algn="just">
                        <a:spcBef>
                          <a:spcPts val="300"/>
                        </a:spcBef>
                        <a:spcAft>
                          <a:spcPts val="300"/>
                        </a:spcAft>
                      </a:pPr>
                      <a:r>
                        <a:rPr lang="en-GB" sz="1600" b="1" dirty="0">
                          <a:effectLst/>
                          <a:latin typeface="Calibri" panose="020F0502020204030204" pitchFamily="34" charset="0"/>
                          <a:ea typeface="Times New Roman" panose="02020603050405020304" pitchFamily="18" charset="0"/>
                          <a:cs typeface="Mangal"/>
                        </a:rPr>
                        <a:t> </a:t>
                      </a:r>
                      <a:endParaRPr lang="en-GB" sz="1600" dirty="0">
                        <a:effectLst/>
                        <a:latin typeface="Arial" panose="020B0604020202020204" pitchFamily="34" charset="0"/>
                        <a:ea typeface="Times New Roman" panose="02020603050405020304" pitchFamily="18" charset="0"/>
                        <a:cs typeface="Mangal"/>
                      </a:endParaRPr>
                    </a:p>
                    <a:p>
                      <a:pPr algn="just">
                        <a:spcBef>
                          <a:spcPts val="300"/>
                        </a:spcBef>
                        <a:spcAft>
                          <a:spcPts val="300"/>
                        </a:spcAft>
                      </a:pPr>
                      <a:r>
                        <a:rPr lang="en-GB" sz="1800" b="1" dirty="0">
                          <a:effectLst/>
                          <a:latin typeface="Calibri" panose="020F0502020204030204" pitchFamily="34" charset="0"/>
                          <a:ea typeface="Times New Roman" panose="02020603050405020304" pitchFamily="18" charset="0"/>
                          <a:cs typeface="Mangal"/>
                        </a:rPr>
                        <a:t>MB7a: Take Off Hold Lights (THLs</a:t>
                      </a:r>
                      <a:r>
                        <a:rPr lang="en-GB" sz="1800" dirty="0">
                          <a:effectLst/>
                          <a:latin typeface="Calibri" panose="020F0502020204030204" pitchFamily="34" charset="0"/>
                          <a:ea typeface="Times New Roman" panose="02020603050405020304" pitchFamily="18" charset="0"/>
                          <a:cs typeface="Mangal"/>
                        </a:rPr>
                        <a:t>). </a:t>
                      </a:r>
                      <a:r>
                        <a:rPr lang="en-GB" sz="1400" dirty="0" smtClean="0">
                          <a:effectLst/>
                          <a:latin typeface="Calibri" panose="020F0502020204030204" pitchFamily="34" charset="0"/>
                          <a:ea typeface="Times New Roman" panose="02020603050405020304" pitchFamily="18" charset="0"/>
                          <a:cs typeface="Mangal"/>
                        </a:rPr>
                        <a:t>As per Prevention Barrier</a:t>
                      </a:r>
                    </a:p>
                    <a:p>
                      <a:pPr algn="just">
                        <a:spcBef>
                          <a:spcPts val="300"/>
                        </a:spcBef>
                        <a:spcAft>
                          <a:spcPts val="300"/>
                        </a:spcAft>
                      </a:pPr>
                      <a:r>
                        <a:rPr lang="en-GB" sz="1800" b="1" dirty="0" smtClean="0">
                          <a:effectLst/>
                          <a:latin typeface="Calibri" panose="020F0502020204030204" pitchFamily="34" charset="0"/>
                          <a:ea typeface="Times New Roman" panose="02020603050405020304" pitchFamily="18" charset="0"/>
                          <a:cs typeface="Mangal"/>
                        </a:rPr>
                        <a:t>MB7b</a:t>
                      </a:r>
                      <a:r>
                        <a:rPr lang="en-GB" sz="1800" b="1" dirty="0">
                          <a:effectLst/>
                          <a:latin typeface="Calibri" panose="020F0502020204030204" pitchFamily="34" charset="0"/>
                          <a:ea typeface="Times New Roman" panose="02020603050405020304" pitchFamily="18" charset="0"/>
                          <a:cs typeface="Mangal"/>
                        </a:rPr>
                        <a:t>: Runway Entrance Lights (RELs</a:t>
                      </a:r>
                      <a:r>
                        <a:rPr lang="en-GB" sz="1800" dirty="0">
                          <a:effectLst/>
                          <a:latin typeface="Calibri" panose="020F0502020204030204" pitchFamily="34" charset="0"/>
                          <a:ea typeface="Times New Roman" panose="02020603050405020304" pitchFamily="18" charset="0"/>
                          <a:cs typeface="Mangal"/>
                        </a:rPr>
                        <a:t>). </a:t>
                      </a:r>
                      <a:r>
                        <a:rPr lang="en-GB" sz="1400" dirty="0" smtClean="0">
                          <a:effectLst/>
                          <a:latin typeface="Calibri" panose="020F0502020204030204" pitchFamily="34" charset="0"/>
                          <a:ea typeface="Times New Roman" panose="02020603050405020304" pitchFamily="18" charset="0"/>
                          <a:cs typeface="Mangal"/>
                        </a:rPr>
                        <a:t>As</a:t>
                      </a:r>
                      <a:r>
                        <a:rPr lang="en-GB" sz="1400" baseline="0" dirty="0" smtClean="0">
                          <a:effectLst/>
                          <a:latin typeface="Calibri" panose="020F0502020204030204" pitchFamily="34" charset="0"/>
                          <a:ea typeface="Times New Roman" panose="02020603050405020304" pitchFamily="18" charset="0"/>
                          <a:cs typeface="Mangal"/>
                        </a:rPr>
                        <a:t> per Prevention Barrier</a:t>
                      </a:r>
                      <a:endParaRPr lang="en-GB" sz="1400" dirty="0" smtClean="0">
                        <a:effectLst/>
                        <a:latin typeface="Calibri" panose="020F0502020204030204" pitchFamily="34" charset="0"/>
                        <a:ea typeface="Times New Roman" panose="02020603050405020304" pitchFamily="18" charset="0"/>
                        <a:cs typeface="Mangal"/>
                      </a:endParaRPr>
                    </a:p>
                    <a:p>
                      <a:pPr algn="just">
                        <a:spcBef>
                          <a:spcPts val="300"/>
                        </a:spcBef>
                        <a:spcAft>
                          <a:spcPts val="300"/>
                        </a:spcAft>
                      </a:pPr>
                      <a:r>
                        <a:rPr lang="en-GB" sz="1600" dirty="0" smtClean="0">
                          <a:effectLst/>
                          <a:latin typeface="Calibri" panose="020F0502020204030204" pitchFamily="34" charset="0"/>
                          <a:ea typeface="Times New Roman" panose="02020603050405020304" pitchFamily="18" charset="0"/>
                          <a:cs typeface="Mangal"/>
                        </a:rPr>
                        <a:t> </a:t>
                      </a:r>
                      <a:endParaRPr lang="en-GB" sz="1600" dirty="0">
                        <a:effectLst/>
                        <a:latin typeface="Arial" panose="020B0604020202020204" pitchFamily="34" charset="0"/>
                        <a:ea typeface="Times New Roman" panose="02020603050405020304" pitchFamily="18" charset="0"/>
                        <a:cs typeface="Mangal"/>
                      </a:endParaRPr>
                    </a:p>
                  </a:txBody>
                  <a:tcPr marL="68580" marR="68580" marT="0" marB="0"/>
                </a:tc>
              </a:tr>
              <a:tr h="1273509">
                <a:tc>
                  <a:txBody>
                    <a:bodyPr/>
                    <a:lstStyle/>
                    <a:p>
                      <a:pPr algn="l">
                        <a:spcBef>
                          <a:spcPts val="300"/>
                        </a:spcBef>
                        <a:spcAft>
                          <a:spcPts val="300"/>
                        </a:spcAft>
                      </a:pPr>
                      <a:r>
                        <a:rPr lang="en-GB" sz="1800" b="1" dirty="0">
                          <a:solidFill>
                            <a:srgbClr val="000080"/>
                          </a:solidFill>
                          <a:effectLst/>
                          <a:latin typeface="Calibri" panose="020F0502020204030204" pitchFamily="34" charset="0"/>
                          <a:ea typeface="Times New Roman" panose="02020603050405020304" pitchFamily="18" charset="0"/>
                          <a:cs typeface="Mangal"/>
                        </a:rPr>
                        <a:t>MB8</a:t>
                      </a:r>
                      <a:endParaRPr lang="en-GB" sz="18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Bef>
                          <a:spcPts val="300"/>
                        </a:spcBef>
                        <a:spcAft>
                          <a:spcPts val="300"/>
                        </a:spcAft>
                      </a:pPr>
                      <a:r>
                        <a:rPr lang="en-GB" sz="2000" b="1" dirty="0">
                          <a:effectLst/>
                          <a:latin typeface="Calibri" panose="020F0502020204030204" pitchFamily="34" charset="0"/>
                          <a:ea typeface="Times New Roman" panose="02020603050405020304" pitchFamily="18" charset="0"/>
                          <a:cs typeface="Mangal"/>
                        </a:rPr>
                        <a:t>Airport Moving Maps</a:t>
                      </a:r>
                      <a:endParaRPr lang="en-GB" sz="2000" dirty="0">
                        <a:effectLst/>
                        <a:latin typeface="Arial" panose="020B0604020202020204" pitchFamily="34" charset="0"/>
                        <a:ea typeface="Times New Roman" panose="02020603050405020304" pitchFamily="18" charset="0"/>
                        <a:cs typeface="Mangal"/>
                      </a:endParaRPr>
                    </a:p>
                    <a:p>
                      <a:pPr algn="just">
                        <a:spcBef>
                          <a:spcPts val="300"/>
                        </a:spcBef>
                        <a:spcAft>
                          <a:spcPts val="300"/>
                        </a:spcAft>
                      </a:pPr>
                      <a:r>
                        <a:rPr lang="en-GB" sz="1800" b="1" dirty="0">
                          <a:effectLst/>
                          <a:latin typeface="Calibri" panose="020F0502020204030204" pitchFamily="34" charset="0"/>
                          <a:ea typeface="Times New Roman" panose="02020603050405020304" pitchFamily="18" charset="0"/>
                          <a:cs typeface="Mangal"/>
                        </a:rPr>
                        <a:t>MB8a: 2D with traffic.</a:t>
                      </a:r>
                      <a:r>
                        <a:rPr lang="en-GB" sz="1600" dirty="0">
                          <a:effectLst/>
                          <a:latin typeface="Calibri" panose="020F0502020204030204" pitchFamily="34" charset="0"/>
                          <a:ea typeface="Times New Roman" panose="02020603050405020304" pitchFamily="18" charset="0"/>
                          <a:cs typeface="Mangal"/>
                        </a:rPr>
                        <a:t> </a:t>
                      </a:r>
                      <a:r>
                        <a:rPr lang="en-GB" sz="1400" dirty="0" smtClean="0">
                          <a:effectLst/>
                          <a:latin typeface="Calibri" panose="020F0502020204030204" pitchFamily="34" charset="0"/>
                          <a:ea typeface="Times New Roman" panose="02020603050405020304" pitchFamily="18" charset="0"/>
                          <a:cs typeface="Mangal"/>
                        </a:rPr>
                        <a:t>As</a:t>
                      </a:r>
                      <a:r>
                        <a:rPr lang="en-GB" sz="1400" baseline="0" dirty="0" smtClean="0">
                          <a:effectLst/>
                          <a:latin typeface="Calibri" panose="020F0502020204030204" pitchFamily="34" charset="0"/>
                          <a:ea typeface="Times New Roman" panose="02020603050405020304" pitchFamily="18" charset="0"/>
                          <a:cs typeface="Mangal"/>
                        </a:rPr>
                        <a:t> per Prevention Barrier</a:t>
                      </a:r>
                      <a:endParaRPr lang="en-GB" sz="1400" dirty="0">
                        <a:effectLst/>
                        <a:latin typeface="Arial" panose="020B0604020202020204" pitchFamily="34" charset="0"/>
                        <a:ea typeface="Times New Roman" panose="02020603050405020304" pitchFamily="18" charset="0"/>
                        <a:cs typeface="Mangal"/>
                      </a:endParaRPr>
                    </a:p>
                    <a:p>
                      <a:pPr algn="just">
                        <a:spcBef>
                          <a:spcPts val="300"/>
                        </a:spcBef>
                        <a:spcAft>
                          <a:spcPts val="300"/>
                        </a:spcAft>
                      </a:pPr>
                      <a:r>
                        <a:rPr lang="en-GB" sz="1800" b="1" dirty="0">
                          <a:effectLst/>
                          <a:latin typeface="Calibri" panose="020F0502020204030204" pitchFamily="34" charset="0"/>
                          <a:ea typeface="Times New Roman" panose="02020603050405020304" pitchFamily="18" charset="0"/>
                          <a:cs typeface="Mangal"/>
                        </a:rPr>
                        <a:t>MB8b: 3D GPS without traffic. </a:t>
                      </a:r>
                      <a:r>
                        <a:rPr lang="en-GB" sz="1400" b="0" dirty="0" smtClean="0">
                          <a:effectLst/>
                          <a:latin typeface="Calibri" panose="020F0502020204030204" pitchFamily="34" charset="0"/>
                          <a:ea typeface="Times New Roman" panose="02020603050405020304" pitchFamily="18" charset="0"/>
                          <a:cs typeface="Mangal"/>
                        </a:rPr>
                        <a:t>As</a:t>
                      </a:r>
                      <a:r>
                        <a:rPr lang="en-GB" sz="1400" b="0" baseline="0" dirty="0" smtClean="0">
                          <a:effectLst/>
                          <a:latin typeface="Calibri" panose="020F0502020204030204" pitchFamily="34" charset="0"/>
                          <a:ea typeface="Times New Roman" panose="02020603050405020304" pitchFamily="18" charset="0"/>
                          <a:cs typeface="Mangal"/>
                        </a:rPr>
                        <a:t> per Prevention Barrier</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tc>
              </a:tr>
            </a:tbl>
          </a:graphicData>
        </a:graphic>
      </p:graphicFrame>
    </p:spTree>
    <p:extLst>
      <p:ext uri="{BB962C8B-B14F-4D97-AF65-F5344CB8AC3E}">
        <p14:creationId xmlns:p14="http://schemas.microsoft.com/office/powerpoint/2010/main" val="511363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90700" y="0"/>
            <a:ext cx="8349587" cy="545910"/>
          </a:xfrm>
        </p:spPr>
        <p:txBody>
          <a:bodyPr>
            <a:normAutofit/>
          </a:bodyPr>
          <a:lstStyle/>
          <a:p>
            <a:pPr algn="ctr"/>
            <a:r>
              <a:rPr lang="en-GB" sz="2400" b="1" dirty="0" smtClean="0">
                <a:solidFill>
                  <a:srgbClr val="FFFF00"/>
                </a:solidFill>
              </a:rPr>
              <a:t>Barrier Matrix</a:t>
            </a:r>
            <a:endParaRPr lang="en-GB" sz="2400" b="1" dirty="0">
              <a:solidFill>
                <a:srgbClr val="FFFF0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654826069"/>
              </p:ext>
            </p:extLst>
          </p:nvPr>
        </p:nvGraphicFramePr>
        <p:xfrm>
          <a:off x="1408649" y="427439"/>
          <a:ext cx="9872663" cy="6110968"/>
        </p:xfrm>
        <a:graphic>
          <a:graphicData uri="http://schemas.openxmlformats.org/drawingml/2006/table">
            <a:tbl>
              <a:tblPr firstRow="1" firstCol="1" lastRow="1" lastCol="1" bandRow="1" bandCol="1"/>
              <a:tblGrid>
                <a:gridCol w="3353413"/>
                <a:gridCol w="983544"/>
                <a:gridCol w="568244"/>
                <a:gridCol w="776439"/>
                <a:gridCol w="776439"/>
                <a:gridCol w="775347"/>
                <a:gridCol w="776439"/>
                <a:gridCol w="931946"/>
                <a:gridCol w="930852"/>
              </a:tblGrid>
              <a:tr h="163148">
                <a:tc>
                  <a:txBody>
                    <a:bodyPr/>
                    <a:lstStyle/>
                    <a:p>
                      <a:pPr algn="just">
                        <a:spcAft>
                          <a:spcPts val="0"/>
                        </a:spcAft>
                      </a:pPr>
                      <a:r>
                        <a:rPr lang="en-GB" sz="1100" dirty="0">
                          <a:effectLst/>
                          <a:latin typeface="Arial" panose="020B060402020202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dirty="0">
                          <a:effectLst/>
                          <a:latin typeface="Calibri" panose="020F0502020204030204" pitchFamily="34" charset="0"/>
                          <a:ea typeface="Times New Roman" panose="02020603050405020304" pitchFamily="18" charset="0"/>
                          <a:cs typeface="Mangal"/>
                        </a:rPr>
                        <a:t>A1a</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dirty="0">
                          <a:effectLst/>
                          <a:latin typeface="Calibri" panose="020F0502020204030204" pitchFamily="34" charset="0"/>
                          <a:ea typeface="Times New Roman" panose="02020603050405020304" pitchFamily="18" charset="0"/>
                          <a:cs typeface="Mangal"/>
                        </a:rPr>
                        <a:t>A1b</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dirty="0">
                          <a:effectLst/>
                          <a:latin typeface="Calibri" panose="020F0502020204030204" pitchFamily="34" charset="0"/>
                          <a:ea typeface="Times New Roman" panose="02020603050405020304" pitchFamily="18" charset="0"/>
                          <a:cs typeface="Mangal"/>
                        </a:rPr>
                        <a:t>B1a</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dirty="0">
                          <a:effectLst/>
                          <a:latin typeface="Calibri" panose="020F0502020204030204" pitchFamily="34" charset="0"/>
                          <a:ea typeface="Times New Roman" panose="02020603050405020304" pitchFamily="18" charset="0"/>
                          <a:cs typeface="Mangal"/>
                        </a:rPr>
                        <a:t>B1b</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dirty="0">
                          <a:effectLst/>
                          <a:latin typeface="Calibri" panose="020F0502020204030204" pitchFamily="34" charset="0"/>
                          <a:ea typeface="Times New Roman" panose="02020603050405020304" pitchFamily="18" charset="0"/>
                          <a:cs typeface="Mangal"/>
                        </a:rPr>
                        <a:t>C1a</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dirty="0">
                          <a:effectLst/>
                          <a:latin typeface="Calibri" panose="020F0502020204030204" pitchFamily="34" charset="0"/>
                          <a:ea typeface="Times New Roman" panose="02020603050405020304" pitchFamily="18" charset="0"/>
                          <a:cs typeface="Mangal"/>
                        </a:rPr>
                        <a:t>C1b</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dirty="0">
                          <a:effectLst/>
                          <a:latin typeface="Calibri" panose="020F0502020204030204" pitchFamily="34" charset="0"/>
                          <a:ea typeface="Times New Roman" panose="02020603050405020304" pitchFamily="18" charset="0"/>
                          <a:cs typeface="Mangal"/>
                        </a:rPr>
                        <a:t>D1a</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dirty="0">
                          <a:effectLst/>
                          <a:latin typeface="Calibri" panose="020F0502020204030204" pitchFamily="34" charset="0"/>
                          <a:ea typeface="Times New Roman" panose="02020603050405020304" pitchFamily="18" charset="0"/>
                          <a:cs typeface="Mangal"/>
                        </a:rPr>
                        <a:t>D1b</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244">
                <a:tc>
                  <a:txBody>
                    <a:bodyPr/>
                    <a:lstStyle/>
                    <a:p>
                      <a:pPr algn="just">
                        <a:spcBef>
                          <a:spcPts val="300"/>
                        </a:spcBef>
                        <a:spcAft>
                          <a:spcPts val="300"/>
                        </a:spcAft>
                      </a:pPr>
                      <a:r>
                        <a:rPr lang="en-GB" sz="1100" b="1">
                          <a:effectLst/>
                          <a:latin typeface="Calibri" panose="020F0502020204030204" pitchFamily="34" charset="0"/>
                          <a:ea typeface="Times New Roman" panose="02020603050405020304" pitchFamily="18" charset="0"/>
                          <a:cs typeface="Mangal"/>
                        </a:rPr>
                        <a:t>PB1</a:t>
                      </a:r>
                      <a:r>
                        <a:rPr lang="en-GB" sz="1100">
                          <a:effectLst/>
                          <a:latin typeface="Calibri" panose="020F0502020204030204" pitchFamily="34" charset="0"/>
                          <a:ea typeface="Times New Roman" panose="02020603050405020304" pitchFamily="18" charset="0"/>
                          <a:cs typeface="Mangal"/>
                        </a:rPr>
                        <a:t>: ATCO memory aids</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highlight>
                            <a:srgbClr val="00FF00"/>
                          </a:highlight>
                          <a:latin typeface="Calibri" panose="020F0502020204030204" pitchFamily="34" charset="0"/>
                          <a:ea typeface="Times New Roman" panose="02020603050405020304" pitchFamily="18" charset="0"/>
                          <a:cs typeface="Mangal"/>
                        </a:rPr>
                        <a:t> </a:t>
                      </a:r>
                      <a:endParaRPr lang="en-GB" sz="900">
                        <a:effectLst/>
                        <a:latin typeface="Calibri" panose="020F050202020403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highlight>
                            <a:srgbClr val="00FF00"/>
                          </a:highlight>
                          <a:latin typeface="Calibri" panose="020F0502020204030204" pitchFamily="34" charset="0"/>
                          <a:ea typeface="Times New Roman" panose="02020603050405020304" pitchFamily="18" charset="0"/>
                          <a:cs typeface="Mangal"/>
                        </a:rPr>
                        <a:t> </a:t>
                      </a:r>
                      <a:endParaRPr lang="en-GB" sz="900">
                        <a:effectLst/>
                        <a:latin typeface="Calibri" panose="020F050202020403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50284">
                <a:tc>
                  <a:txBody>
                    <a:bodyPr/>
                    <a:lstStyle/>
                    <a:p>
                      <a:pPr algn="l">
                        <a:spcBef>
                          <a:spcPts val="300"/>
                        </a:spcBef>
                        <a:spcAft>
                          <a:spcPts val="300"/>
                        </a:spcAft>
                      </a:pPr>
                      <a:r>
                        <a:rPr lang="en-GB" sz="1100" b="1">
                          <a:effectLst/>
                          <a:latin typeface="Calibri" panose="020F0502020204030204" pitchFamily="34" charset="0"/>
                          <a:ea typeface="Times New Roman" panose="02020603050405020304" pitchFamily="18" charset="0"/>
                          <a:cs typeface="Mangal"/>
                        </a:rPr>
                        <a:t>PB2: </a:t>
                      </a:r>
                      <a:r>
                        <a:rPr lang="en-GB" sz="1100">
                          <a:effectLst/>
                          <a:latin typeface="Calibri" panose="020F0502020204030204" pitchFamily="34" charset="0"/>
                          <a:ea typeface="Times New Roman" panose="02020603050405020304" pitchFamily="18" charset="0"/>
                          <a:cs typeface="Mangal"/>
                        </a:rPr>
                        <a:t>ATCO direct visual detection</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2,3</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 </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2</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2</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 </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 </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2</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 </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19808">
                <a:tc>
                  <a:txBody>
                    <a:bodyPr/>
                    <a:lstStyle/>
                    <a:p>
                      <a:pPr algn="just">
                        <a:spcBef>
                          <a:spcPts val="300"/>
                        </a:spcBef>
                        <a:spcAft>
                          <a:spcPts val="300"/>
                        </a:spcAft>
                      </a:pPr>
                      <a:r>
                        <a:rPr lang="en-GB" sz="1100" b="1">
                          <a:effectLst/>
                          <a:latin typeface="Calibri" panose="020F0502020204030204" pitchFamily="34" charset="0"/>
                          <a:ea typeface="Times New Roman" panose="02020603050405020304" pitchFamily="18" charset="0"/>
                          <a:cs typeface="Mangal"/>
                        </a:rPr>
                        <a:t>PB3</a:t>
                      </a:r>
                      <a:r>
                        <a:rPr lang="en-GB" sz="1100">
                          <a:effectLst/>
                          <a:latin typeface="Calibri" panose="020F0502020204030204" pitchFamily="34" charset="0"/>
                          <a:ea typeface="Times New Roman" panose="02020603050405020304" pitchFamily="18" charset="0"/>
                          <a:cs typeface="Mangal"/>
                        </a:rPr>
                        <a:t>: ATCO detection using remote cameras</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900">
                          <a:effectLst/>
                          <a:latin typeface="Arial" panose="020B0604020202020204" pitchFamily="34" charset="0"/>
                          <a:ea typeface="Times New Roman" panose="02020603050405020304" pitchFamily="18" charset="0"/>
                          <a:cs typeface="Mangal"/>
                        </a:rPr>
                        <a:t>2,3</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 </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 </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2,3</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 </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 </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2,3</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 </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296">
                <a:tc>
                  <a:txBody>
                    <a:bodyPr/>
                    <a:lstStyle/>
                    <a:p>
                      <a:pPr algn="just">
                        <a:spcBef>
                          <a:spcPts val="300"/>
                        </a:spcBef>
                        <a:spcAft>
                          <a:spcPts val="300"/>
                        </a:spcAft>
                      </a:pPr>
                      <a:r>
                        <a:rPr lang="en-GB" sz="1100" b="1" dirty="0">
                          <a:effectLst/>
                          <a:latin typeface="Calibri" panose="020F0502020204030204" pitchFamily="34" charset="0"/>
                          <a:ea typeface="Times New Roman" panose="02020603050405020304" pitchFamily="18" charset="0"/>
                          <a:cs typeface="Mangal"/>
                        </a:rPr>
                        <a:t>PB4</a:t>
                      </a:r>
                      <a:r>
                        <a:rPr lang="en-GB" sz="1100" dirty="0">
                          <a:effectLst/>
                          <a:latin typeface="Calibri" panose="020F0502020204030204" pitchFamily="34" charset="0"/>
                          <a:ea typeface="Times New Roman" panose="02020603050405020304" pitchFamily="18" charset="0"/>
                          <a:cs typeface="Mangal"/>
                        </a:rPr>
                        <a:t>: Aerodrome Surface Movement system </a:t>
                      </a:r>
                      <a:r>
                        <a:rPr lang="en-GB" sz="1100" dirty="0" smtClean="0">
                          <a:effectLst/>
                          <a:latin typeface="Calibri" panose="020F0502020204030204" pitchFamily="34" charset="0"/>
                          <a:ea typeface="Times New Roman" panose="02020603050405020304" pitchFamily="18" charset="0"/>
                          <a:cs typeface="Mangal"/>
                        </a:rPr>
                        <a:t>including</a:t>
                      </a:r>
                      <a:r>
                        <a:rPr lang="en-GB" sz="1100" baseline="0" dirty="0" smtClean="0">
                          <a:effectLst/>
                          <a:latin typeface="Calibri" panose="020F0502020204030204" pitchFamily="34" charset="0"/>
                          <a:ea typeface="Times New Roman" panose="02020603050405020304" pitchFamily="18" charset="0"/>
                          <a:cs typeface="Mangal"/>
                        </a:rPr>
                        <a:t> </a:t>
                      </a:r>
                      <a:r>
                        <a:rPr lang="en-GB" sz="1100" dirty="0" smtClean="0">
                          <a:effectLst/>
                          <a:latin typeface="Calibri" panose="020F0502020204030204" pitchFamily="34" charset="0"/>
                          <a:ea typeface="Times New Roman" panose="02020603050405020304" pitchFamily="18" charset="0"/>
                          <a:cs typeface="Mangal"/>
                        </a:rPr>
                        <a:t>RIM </a:t>
                      </a:r>
                      <a:r>
                        <a:rPr lang="en-GB" sz="1100" dirty="0">
                          <a:effectLst/>
                          <a:latin typeface="Calibri" panose="020F0502020204030204" pitchFamily="34" charset="0"/>
                          <a:ea typeface="Times New Roman" panose="02020603050405020304" pitchFamily="18" charset="0"/>
                          <a:cs typeface="Mangal"/>
                        </a:rPr>
                        <a:t>level 2.  </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45226">
                <a:tc>
                  <a:txBody>
                    <a:bodyPr/>
                    <a:lstStyle/>
                    <a:p>
                      <a:pPr algn="just">
                        <a:spcAft>
                          <a:spcPts val="0"/>
                        </a:spcAft>
                      </a:pPr>
                      <a:r>
                        <a:rPr lang="en-GB" sz="1100" b="1" dirty="0">
                          <a:effectLst/>
                          <a:latin typeface="Calibri" panose="020F0502020204030204" pitchFamily="34" charset="0"/>
                          <a:ea typeface="Times New Roman" panose="02020603050405020304" pitchFamily="18" charset="0"/>
                          <a:cs typeface="Mangal"/>
                        </a:rPr>
                        <a:t>PB5</a:t>
                      </a:r>
                      <a:r>
                        <a:rPr lang="en-GB" sz="1100" dirty="0">
                          <a:effectLst/>
                          <a:latin typeface="Calibri" panose="020F0502020204030204" pitchFamily="34" charset="0"/>
                          <a:ea typeface="Times New Roman" panose="02020603050405020304" pitchFamily="18" charset="0"/>
                          <a:cs typeface="Mangal"/>
                        </a:rPr>
                        <a:t>: Aerodrome Surface Movement system </a:t>
                      </a:r>
                      <a:r>
                        <a:rPr lang="en-GB" sz="1100" dirty="0" smtClean="0">
                          <a:effectLst/>
                          <a:latin typeface="Calibri" panose="020F0502020204030204" pitchFamily="34" charset="0"/>
                          <a:ea typeface="Times New Roman" panose="02020603050405020304" pitchFamily="18" charset="0"/>
                          <a:cs typeface="Mangal"/>
                        </a:rPr>
                        <a:t>including</a:t>
                      </a:r>
                      <a:r>
                        <a:rPr lang="en-GB" sz="1100" baseline="0" dirty="0" smtClean="0">
                          <a:effectLst/>
                          <a:latin typeface="Calibri" panose="020F0502020204030204" pitchFamily="34" charset="0"/>
                          <a:ea typeface="Times New Roman" panose="02020603050405020304" pitchFamily="18" charset="0"/>
                          <a:cs typeface="Mangal"/>
                        </a:rPr>
                        <a:t> </a:t>
                      </a:r>
                      <a:r>
                        <a:rPr lang="en-GB" sz="1100" dirty="0" smtClean="0">
                          <a:effectLst/>
                          <a:latin typeface="Calibri" panose="020F0502020204030204" pitchFamily="34" charset="0"/>
                          <a:ea typeface="Times New Roman" panose="02020603050405020304" pitchFamily="18" charset="0"/>
                          <a:cs typeface="Mangal"/>
                        </a:rPr>
                        <a:t>RIM </a:t>
                      </a:r>
                      <a:r>
                        <a:rPr lang="en-GB" sz="1100" dirty="0">
                          <a:effectLst/>
                          <a:latin typeface="Calibri" panose="020F0502020204030204" pitchFamily="34" charset="0"/>
                          <a:ea typeface="Times New Roman" panose="02020603050405020304" pitchFamily="18" charset="0"/>
                          <a:cs typeface="Mangal"/>
                        </a:rPr>
                        <a:t>level 3/4. </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77954">
                <a:tc>
                  <a:txBody>
                    <a:bodyPr/>
                    <a:lstStyle/>
                    <a:p>
                      <a:pPr algn="just">
                        <a:spcAft>
                          <a:spcPts val="0"/>
                        </a:spcAft>
                      </a:pPr>
                      <a:r>
                        <a:rPr lang="en-GB" sz="1100" b="1" dirty="0" smtClean="0">
                          <a:effectLst/>
                          <a:latin typeface="Calibri" panose="020F0502020204030204" pitchFamily="34" charset="0"/>
                          <a:ea typeface="Times New Roman" panose="02020603050405020304" pitchFamily="18" charset="0"/>
                          <a:cs typeface="Mangal"/>
                        </a:rPr>
                        <a:t>PB6a</a:t>
                      </a:r>
                      <a:r>
                        <a:rPr lang="en-GB" sz="1100" dirty="0">
                          <a:effectLst/>
                          <a:latin typeface="Calibri" panose="020F0502020204030204" pitchFamily="34" charset="0"/>
                          <a:ea typeface="Times New Roman" panose="02020603050405020304" pitchFamily="18" charset="0"/>
                          <a:cs typeface="Mangal"/>
                        </a:rPr>
                        <a:t>: Conformance Monitoring Alerts (CMA)</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31629">
                <a:tc>
                  <a:txBody>
                    <a:bodyPr/>
                    <a:lstStyle/>
                    <a:p>
                      <a:pPr algn="just">
                        <a:spcAft>
                          <a:spcPts val="0"/>
                        </a:spcAft>
                      </a:pPr>
                      <a:r>
                        <a:rPr lang="en-GB" sz="1100" b="1" dirty="0" smtClean="0">
                          <a:effectLst/>
                          <a:latin typeface="Calibri" panose="020F0502020204030204" pitchFamily="34" charset="0"/>
                          <a:ea typeface="Times New Roman" panose="02020603050405020304" pitchFamily="18" charset="0"/>
                          <a:cs typeface="Mangal"/>
                        </a:rPr>
                        <a:t>PB6b</a:t>
                      </a:r>
                      <a:r>
                        <a:rPr lang="en-GB" sz="1100" b="1" dirty="0">
                          <a:effectLst/>
                          <a:latin typeface="Calibri" panose="020F0502020204030204" pitchFamily="34" charset="0"/>
                          <a:ea typeface="Times New Roman" panose="02020603050405020304" pitchFamily="18" charset="0"/>
                          <a:cs typeface="Mangal"/>
                        </a:rPr>
                        <a:t>: </a:t>
                      </a:r>
                      <a:r>
                        <a:rPr lang="en-GB" sz="1100" dirty="0">
                          <a:effectLst/>
                          <a:latin typeface="Calibri" panose="020F0502020204030204" pitchFamily="34" charset="0"/>
                          <a:ea typeface="Times New Roman" panose="02020603050405020304" pitchFamily="18" charset="0"/>
                          <a:cs typeface="Mangal"/>
                        </a:rPr>
                        <a:t>Conflicting ATC Clearance Alert (CATC)</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300">
                <a:tc>
                  <a:txBody>
                    <a:bodyPr/>
                    <a:lstStyle/>
                    <a:p>
                      <a:pPr algn="just">
                        <a:spcBef>
                          <a:spcPts val="300"/>
                        </a:spcBef>
                        <a:spcAft>
                          <a:spcPts val="300"/>
                        </a:spcAft>
                      </a:pPr>
                      <a:r>
                        <a:rPr lang="en-GB" sz="1100" b="1">
                          <a:effectLst/>
                          <a:latin typeface="Calibri" panose="020F0502020204030204" pitchFamily="34" charset="0"/>
                          <a:ea typeface="Times New Roman" panose="02020603050405020304" pitchFamily="18" charset="0"/>
                          <a:cs typeface="Mangal"/>
                        </a:rPr>
                        <a:t>PB7</a:t>
                      </a:r>
                      <a:r>
                        <a:rPr lang="en-GB" sz="1100">
                          <a:effectLst/>
                          <a:latin typeface="Calibri" panose="020F0502020204030204" pitchFamily="34" charset="0"/>
                          <a:ea typeface="Times New Roman" panose="02020603050405020304" pitchFamily="18" charset="0"/>
                          <a:cs typeface="Mangal"/>
                        </a:rPr>
                        <a:t>: Pilot/Driver visual detection</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2,4</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2,4</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2,4</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2,4</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2,4</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2,4</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2,4</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2,4</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43683">
                <a:tc>
                  <a:txBody>
                    <a:bodyPr/>
                    <a:lstStyle/>
                    <a:p>
                      <a:pPr algn="just">
                        <a:spcBef>
                          <a:spcPts val="300"/>
                        </a:spcBef>
                        <a:spcAft>
                          <a:spcPts val="300"/>
                        </a:spcAft>
                      </a:pPr>
                      <a:r>
                        <a:rPr lang="en-GB" sz="1100" b="1">
                          <a:effectLst/>
                          <a:latin typeface="Calibri" panose="020F0502020204030204" pitchFamily="34" charset="0"/>
                          <a:ea typeface="Times New Roman" panose="02020603050405020304" pitchFamily="18" charset="0"/>
                          <a:cs typeface="Mangal"/>
                        </a:rPr>
                        <a:t>PB8</a:t>
                      </a:r>
                      <a:r>
                        <a:rPr lang="en-GB" sz="1100">
                          <a:effectLst/>
                          <a:latin typeface="Calibri" panose="020F0502020204030204" pitchFamily="34" charset="0"/>
                          <a:ea typeface="Times New Roman" panose="02020603050405020304" pitchFamily="18" charset="0"/>
                          <a:cs typeface="Mangal"/>
                        </a:rPr>
                        <a:t>: FAROS</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14473">
                <a:tc rowSpan="2">
                  <a:txBody>
                    <a:bodyPr/>
                    <a:lstStyle/>
                    <a:p>
                      <a:pPr algn="just">
                        <a:spcBef>
                          <a:spcPts val="300"/>
                        </a:spcBef>
                        <a:spcAft>
                          <a:spcPts val="300"/>
                        </a:spcAft>
                      </a:pPr>
                      <a:r>
                        <a:rPr lang="en-GB" sz="1100" b="1" dirty="0" smtClean="0">
                          <a:effectLst/>
                          <a:latin typeface="Calibri" panose="020F0502020204030204" pitchFamily="34" charset="0"/>
                          <a:ea typeface="Times New Roman" panose="02020603050405020304" pitchFamily="18" charset="0"/>
                          <a:cs typeface="Mangal"/>
                        </a:rPr>
                        <a:t>PB9a</a:t>
                      </a:r>
                      <a:r>
                        <a:rPr lang="en-GB" sz="1100" dirty="0">
                          <a:effectLst/>
                          <a:latin typeface="Calibri" panose="020F0502020204030204" pitchFamily="34" charset="0"/>
                          <a:ea typeface="Times New Roman" panose="02020603050405020304" pitchFamily="18" charset="0"/>
                          <a:cs typeface="Mangal"/>
                        </a:rPr>
                        <a:t>: </a:t>
                      </a:r>
                      <a:r>
                        <a:rPr lang="en-GB" sz="1100" dirty="0" smtClean="0">
                          <a:effectLst/>
                          <a:latin typeface="Calibri" panose="020F0502020204030204" pitchFamily="34" charset="0"/>
                          <a:ea typeface="Times New Roman" panose="02020603050405020304" pitchFamily="18" charset="0"/>
                          <a:cs typeface="Mangal"/>
                        </a:rPr>
                        <a:t>Take </a:t>
                      </a:r>
                      <a:r>
                        <a:rPr lang="en-GB" sz="1100" dirty="0">
                          <a:effectLst/>
                          <a:latin typeface="Calibri" panose="020F0502020204030204" pitchFamily="34" charset="0"/>
                          <a:ea typeface="Times New Roman" panose="02020603050405020304" pitchFamily="18" charset="0"/>
                          <a:cs typeface="Mangal"/>
                        </a:rPr>
                        <a:t>Off Hold Lights (THLs</a:t>
                      </a:r>
                      <a:r>
                        <a:rPr lang="en-GB" sz="1100" dirty="0" smtClean="0">
                          <a:effectLst/>
                          <a:latin typeface="Calibri" panose="020F0502020204030204" pitchFamily="34" charset="0"/>
                          <a:ea typeface="Times New Roman" panose="02020603050405020304" pitchFamily="18" charset="0"/>
                          <a:cs typeface="Mangal"/>
                        </a:rPr>
                        <a:t>).</a:t>
                      </a:r>
                    </a:p>
                    <a:p>
                      <a:pPr algn="just">
                        <a:spcBef>
                          <a:spcPts val="300"/>
                        </a:spcBef>
                        <a:spcAft>
                          <a:spcPts val="300"/>
                        </a:spcAft>
                      </a:pPr>
                      <a:endParaRPr lang="en-GB" sz="1100" smtClean="0">
                        <a:effectLst/>
                        <a:latin typeface="Calibri" panose="020F0502020204030204" pitchFamily="34" charset="0"/>
                        <a:ea typeface="Times New Roman" panose="02020603050405020304" pitchFamily="18" charset="0"/>
                        <a:cs typeface="Mangal"/>
                      </a:endParaRPr>
                    </a:p>
                    <a:p>
                      <a:pPr algn="just">
                        <a:spcBef>
                          <a:spcPts val="300"/>
                        </a:spcBef>
                        <a:spcAft>
                          <a:spcPts val="300"/>
                        </a:spcAft>
                      </a:pPr>
                      <a:r>
                        <a:rPr lang="en-GB" sz="1100" smtClean="0">
                          <a:effectLst/>
                          <a:latin typeface="Calibri" panose="020F0502020204030204" pitchFamily="34" charset="0"/>
                          <a:ea typeface="Times New Roman" panose="02020603050405020304" pitchFamily="18" charset="0"/>
                          <a:cs typeface="Mangal"/>
                        </a:rPr>
                        <a:t>PB9b:</a:t>
                      </a:r>
                      <a:r>
                        <a:rPr lang="en-GB" sz="1100" baseline="0" smtClean="0">
                          <a:effectLst/>
                          <a:latin typeface="Calibri" panose="020F0502020204030204" pitchFamily="34" charset="0"/>
                          <a:ea typeface="Times New Roman" panose="02020603050405020304" pitchFamily="18" charset="0"/>
                          <a:cs typeface="Mangal"/>
                        </a:rPr>
                        <a:t> REL</a:t>
                      </a:r>
                      <a:endParaRPr lang="en-GB" sz="1100" smtClean="0">
                        <a:effectLst/>
                        <a:latin typeface="Calibri" panose="020F0502020204030204" pitchFamily="34" charset="0"/>
                        <a:ea typeface="Times New Roman" panose="02020603050405020304" pitchFamily="18" charset="0"/>
                        <a:cs typeface="Mangal"/>
                      </a:endParaRPr>
                    </a:p>
                    <a:p>
                      <a:pPr algn="just">
                        <a:spcBef>
                          <a:spcPts val="300"/>
                        </a:spcBef>
                        <a:spcAft>
                          <a:spcPts val="300"/>
                        </a:spcAft>
                      </a:pP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60594">
                <a:tc vMerge="1">
                  <a:txBody>
                    <a:bodyPr/>
                    <a:lstStyle/>
                    <a:p>
                      <a:endParaRPr lang="en-GB"/>
                    </a:p>
                  </a:txBody>
                  <a:tcPr/>
                </a:tc>
                <a:tc>
                  <a:txBody>
                    <a:bodyPr/>
                    <a:lstStyle/>
                    <a:p>
                      <a:pPr algn="just">
                        <a:spcBef>
                          <a:spcPts val="300"/>
                        </a:spcBef>
                        <a:spcAft>
                          <a:spcPts val="300"/>
                        </a:spcAft>
                      </a:pPr>
                      <a:endParaRPr lang="en-GB" sz="900" dirty="0">
                        <a:effectLst/>
                        <a:latin typeface="Calibri" panose="020F050202020403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endParaRPr lang="en-GB" sz="900" dirty="0">
                        <a:solidFill>
                          <a:srgbClr val="FFFF00"/>
                        </a:solidFill>
                        <a:effectLst/>
                        <a:latin typeface="Calibri" panose="020F050202020403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endParaRPr lang="en-GB" sz="900" dirty="0">
                        <a:effectLst/>
                        <a:latin typeface="Calibri" panose="020F050202020403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endParaRPr lang="en-GB" sz="900" dirty="0">
                        <a:effectLst/>
                        <a:latin typeface="Calibri" panose="020F050202020403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endParaRPr lang="en-GB" sz="900" dirty="0">
                        <a:effectLst/>
                        <a:latin typeface="Calibri" panose="020F050202020403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endParaRPr lang="en-GB" sz="900" dirty="0">
                        <a:effectLst/>
                        <a:latin typeface="Calibri" panose="020F050202020403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endParaRPr lang="en-GB" sz="900" dirty="0">
                        <a:effectLst/>
                        <a:latin typeface="Calibri" panose="020F050202020403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endParaRPr lang="en-GB" sz="900" dirty="0">
                        <a:effectLst/>
                        <a:latin typeface="Calibri" panose="020F050202020403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7660">
                <a:tc>
                  <a:txBody>
                    <a:bodyPr/>
                    <a:lstStyle/>
                    <a:p>
                      <a:pPr algn="just">
                        <a:spcBef>
                          <a:spcPts val="300"/>
                        </a:spcBef>
                        <a:spcAft>
                          <a:spcPts val="300"/>
                        </a:spcAft>
                      </a:pPr>
                      <a:endParaRPr lang="en-GB" sz="1100" b="1" dirty="0" smtClean="0">
                        <a:effectLst/>
                        <a:latin typeface="Calibri" panose="020F0502020204030204" pitchFamily="34" charset="0"/>
                        <a:ea typeface="Times New Roman" panose="02020603050405020304" pitchFamily="18" charset="0"/>
                        <a:cs typeface="Mangal"/>
                      </a:endParaRPr>
                    </a:p>
                    <a:p>
                      <a:pPr algn="just">
                        <a:spcBef>
                          <a:spcPts val="300"/>
                        </a:spcBef>
                        <a:spcAft>
                          <a:spcPts val="300"/>
                        </a:spcAft>
                      </a:pPr>
                      <a:r>
                        <a:rPr lang="en-GB" sz="1100" b="1" dirty="0" smtClean="0">
                          <a:effectLst/>
                          <a:latin typeface="Calibri" panose="020F0502020204030204" pitchFamily="34" charset="0"/>
                          <a:ea typeface="Times New Roman" panose="02020603050405020304" pitchFamily="18" charset="0"/>
                          <a:cs typeface="Mangal"/>
                        </a:rPr>
                        <a:t>PB10</a:t>
                      </a:r>
                      <a:r>
                        <a:rPr lang="en-GB" sz="1100" b="1" dirty="0">
                          <a:effectLst/>
                          <a:latin typeface="Calibri" panose="020F0502020204030204" pitchFamily="34" charset="0"/>
                          <a:ea typeface="Times New Roman" panose="02020603050405020304" pitchFamily="18" charset="0"/>
                          <a:cs typeface="Mangal"/>
                        </a:rPr>
                        <a:t>:</a:t>
                      </a:r>
                      <a:r>
                        <a:rPr lang="en-GB" sz="1100" dirty="0">
                          <a:effectLst/>
                          <a:latin typeface="Calibri" panose="020F0502020204030204" pitchFamily="34" charset="0"/>
                          <a:ea typeface="Times New Roman" panose="02020603050405020304" pitchFamily="18" charset="0"/>
                          <a:cs typeface="Mangal"/>
                        </a:rPr>
                        <a:t> SmartRunway and SmartLanding</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6163">
                <a:tc>
                  <a:txBody>
                    <a:bodyPr/>
                    <a:lstStyle/>
                    <a:p>
                      <a:pPr algn="just">
                        <a:spcBef>
                          <a:spcPts val="300"/>
                        </a:spcBef>
                        <a:spcAft>
                          <a:spcPts val="300"/>
                        </a:spcAft>
                      </a:pPr>
                      <a:endParaRPr lang="en-GB" sz="1100" dirty="0">
                        <a:effectLst/>
                        <a:latin typeface="Arial" panose="020B0604020202020204" pitchFamily="34" charset="0"/>
                        <a:ea typeface="Times New Roman" panose="02020603050405020304" pitchFamily="18" charset="0"/>
                        <a:cs typeface="Mangal"/>
                      </a:endParaRPr>
                    </a:p>
                    <a:p>
                      <a:pPr algn="just">
                        <a:spcBef>
                          <a:spcPts val="300"/>
                        </a:spcBef>
                        <a:spcAft>
                          <a:spcPts val="300"/>
                        </a:spcAft>
                      </a:pPr>
                      <a:r>
                        <a:rPr lang="en-GB" sz="1100" b="1" dirty="0">
                          <a:effectLst/>
                          <a:latin typeface="Calibri" panose="020F0502020204030204" pitchFamily="34" charset="0"/>
                          <a:ea typeface="Times New Roman" panose="02020603050405020304" pitchFamily="18" charset="0"/>
                          <a:cs typeface="Mangal"/>
                        </a:rPr>
                        <a:t>PB11a</a:t>
                      </a:r>
                      <a:r>
                        <a:rPr lang="en-GB" sz="1100" dirty="0">
                          <a:effectLst/>
                          <a:latin typeface="Calibri" panose="020F0502020204030204" pitchFamily="34" charset="0"/>
                          <a:ea typeface="Times New Roman" panose="02020603050405020304" pitchFamily="18" charset="0"/>
                          <a:cs typeface="Mangal"/>
                        </a:rPr>
                        <a:t>: </a:t>
                      </a:r>
                      <a:r>
                        <a:rPr lang="en-GB" sz="1100" dirty="0" smtClean="0">
                          <a:effectLst/>
                          <a:latin typeface="Calibri" panose="020F0502020204030204" pitchFamily="34" charset="0"/>
                          <a:ea typeface="Times New Roman" panose="02020603050405020304" pitchFamily="18" charset="0"/>
                          <a:cs typeface="Mangal"/>
                        </a:rPr>
                        <a:t>Airport Moving maps</a:t>
                      </a:r>
                      <a:r>
                        <a:rPr lang="en-GB" sz="1100" baseline="0" dirty="0" smtClean="0">
                          <a:effectLst/>
                          <a:latin typeface="Calibri" panose="020F0502020204030204" pitchFamily="34" charset="0"/>
                          <a:ea typeface="Times New Roman" panose="02020603050405020304" pitchFamily="18" charset="0"/>
                          <a:cs typeface="Mangal"/>
                        </a:rPr>
                        <a:t> </a:t>
                      </a:r>
                      <a:r>
                        <a:rPr lang="en-GB" sz="1100" dirty="0" smtClean="0">
                          <a:effectLst/>
                          <a:latin typeface="Calibri" panose="020F0502020204030204" pitchFamily="34" charset="0"/>
                          <a:ea typeface="Times New Roman" panose="02020603050405020304" pitchFamily="18" charset="0"/>
                          <a:cs typeface="Mangal"/>
                        </a:rPr>
                        <a:t>2D </a:t>
                      </a:r>
                      <a:r>
                        <a:rPr lang="en-GB" sz="1100" dirty="0">
                          <a:effectLst/>
                          <a:latin typeface="Calibri" panose="020F0502020204030204" pitchFamily="34" charset="0"/>
                          <a:ea typeface="Times New Roman" panose="02020603050405020304" pitchFamily="18" charset="0"/>
                          <a:cs typeface="Mangal"/>
                        </a:rPr>
                        <a:t>with traffic on ND</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 </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dirty="0">
                          <a:effectLst/>
                          <a:latin typeface="Calibri" panose="020F0502020204030204" pitchFamily="34" charset="0"/>
                          <a:ea typeface="Times New Roman" panose="02020603050405020304" pitchFamily="18" charset="0"/>
                          <a:cs typeface="Mangal"/>
                        </a:rPr>
                        <a:t> </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 </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6</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 </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dirty="0">
                          <a:effectLst/>
                          <a:latin typeface="Calibri" panose="020F0502020204030204" pitchFamily="34" charset="0"/>
                          <a:ea typeface="Times New Roman" panose="02020603050405020304" pitchFamily="18" charset="0"/>
                          <a:cs typeface="Mangal"/>
                        </a:rPr>
                        <a:t> </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 </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dirty="0">
                          <a:effectLst/>
                          <a:latin typeface="Calibri" panose="020F0502020204030204" pitchFamily="34" charset="0"/>
                          <a:ea typeface="Times New Roman" panose="02020603050405020304" pitchFamily="18" charset="0"/>
                          <a:cs typeface="Mangal"/>
                        </a:rPr>
                        <a:t> </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00454">
                <a:tc>
                  <a:txBody>
                    <a:bodyPr/>
                    <a:lstStyle/>
                    <a:p>
                      <a:pPr algn="just">
                        <a:spcBef>
                          <a:spcPts val="300"/>
                        </a:spcBef>
                        <a:spcAft>
                          <a:spcPts val="300"/>
                        </a:spcAft>
                      </a:pPr>
                      <a:endParaRPr lang="en-GB" sz="1100" dirty="0">
                        <a:effectLst/>
                        <a:latin typeface="Arial" panose="020B0604020202020204" pitchFamily="34" charset="0"/>
                        <a:ea typeface="Times New Roman" panose="02020603050405020304" pitchFamily="18" charset="0"/>
                        <a:cs typeface="Mangal"/>
                      </a:endParaRPr>
                    </a:p>
                    <a:p>
                      <a:pPr algn="just">
                        <a:spcBef>
                          <a:spcPts val="300"/>
                        </a:spcBef>
                        <a:spcAft>
                          <a:spcPts val="300"/>
                        </a:spcAft>
                      </a:pPr>
                      <a:r>
                        <a:rPr lang="en-GB" sz="1100" b="1" dirty="0">
                          <a:effectLst/>
                          <a:latin typeface="Calibri" panose="020F0502020204030204" pitchFamily="34" charset="0"/>
                          <a:ea typeface="Times New Roman" panose="02020603050405020304" pitchFamily="18" charset="0"/>
                          <a:cs typeface="Mangal"/>
                        </a:rPr>
                        <a:t>PB11b</a:t>
                      </a:r>
                      <a:r>
                        <a:rPr lang="en-GB" sz="1100" dirty="0">
                          <a:effectLst/>
                          <a:latin typeface="Calibri" panose="020F0502020204030204" pitchFamily="34" charset="0"/>
                          <a:ea typeface="Times New Roman" panose="02020603050405020304" pitchFamily="18" charset="0"/>
                          <a:cs typeface="Mangal"/>
                        </a:rPr>
                        <a:t>: </a:t>
                      </a:r>
                      <a:r>
                        <a:rPr lang="en-GB" sz="1100" dirty="0" smtClean="0">
                          <a:effectLst/>
                          <a:latin typeface="Calibri" panose="020F0502020204030204" pitchFamily="34" charset="0"/>
                          <a:ea typeface="Times New Roman" panose="02020603050405020304" pitchFamily="18" charset="0"/>
                          <a:cs typeface="Mangal"/>
                        </a:rPr>
                        <a:t>Airport Moving Maps 3D </a:t>
                      </a:r>
                      <a:r>
                        <a:rPr lang="en-GB" sz="1100" dirty="0">
                          <a:effectLst/>
                          <a:latin typeface="Calibri" panose="020F0502020204030204" pitchFamily="34" charset="0"/>
                          <a:ea typeface="Times New Roman" panose="02020603050405020304" pitchFamily="18" charset="0"/>
                          <a:cs typeface="Mangal"/>
                        </a:rPr>
                        <a:t>on PFD</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 </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dirty="0">
                          <a:effectLst/>
                          <a:latin typeface="Calibri" panose="020F0502020204030204" pitchFamily="34" charset="0"/>
                          <a:ea typeface="Times New Roman" panose="02020603050405020304" pitchFamily="18" charset="0"/>
                          <a:cs typeface="Mangal"/>
                        </a:rPr>
                        <a:t> </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 </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6</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 </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dirty="0">
                          <a:effectLst/>
                          <a:latin typeface="Calibri" panose="020F0502020204030204" pitchFamily="34" charset="0"/>
                          <a:ea typeface="Times New Roman" panose="02020603050405020304" pitchFamily="18" charset="0"/>
                          <a:cs typeface="Mangal"/>
                        </a:rPr>
                        <a:t> </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 </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dirty="0">
                          <a:effectLst/>
                          <a:latin typeface="Calibri" panose="020F0502020204030204" pitchFamily="34" charset="0"/>
                          <a:ea typeface="Times New Roman" panose="02020603050405020304" pitchFamily="18" charset="0"/>
                          <a:cs typeface="Mangal"/>
                        </a:rPr>
                        <a:t> </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59337">
                <a:tc>
                  <a:txBody>
                    <a:bodyPr/>
                    <a:lstStyle/>
                    <a:p>
                      <a:pPr algn="just">
                        <a:spcBef>
                          <a:spcPts val="300"/>
                        </a:spcBef>
                        <a:spcAft>
                          <a:spcPts val="300"/>
                        </a:spcAft>
                      </a:pPr>
                      <a:endParaRPr lang="en-GB" sz="1100" b="1" dirty="0" smtClean="0">
                        <a:effectLst/>
                        <a:latin typeface="Calibri" panose="020F0502020204030204" pitchFamily="34" charset="0"/>
                        <a:ea typeface="Times New Roman" panose="02020603050405020304" pitchFamily="18" charset="0"/>
                        <a:cs typeface="Mangal"/>
                      </a:endParaRPr>
                    </a:p>
                    <a:p>
                      <a:pPr algn="just">
                        <a:spcBef>
                          <a:spcPts val="300"/>
                        </a:spcBef>
                        <a:spcAft>
                          <a:spcPts val="300"/>
                        </a:spcAft>
                      </a:pPr>
                      <a:r>
                        <a:rPr lang="en-GB" sz="1100" b="1" dirty="0" smtClean="0">
                          <a:effectLst/>
                          <a:latin typeface="Calibri" panose="020F0502020204030204" pitchFamily="34" charset="0"/>
                          <a:ea typeface="Times New Roman" panose="02020603050405020304" pitchFamily="18" charset="0"/>
                          <a:cs typeface="Mangal"/>
                        </a:rPr>
                        <a:t>PB11c</a:t>
                      </a:r>
                      <a:r>
                        <a:rPr lang="en-GB" sz="1100" dirty="0">
                          <a:effectLst/>
                          <a:latin typeface="Calibri" panose="020F0502020204030204" pitchFamily="34" charset="0"/>
                          <a:ea typeface="Times New Roman" panose="02020603050405020304" pitchFamily="18" charset="0"/>
                          <a:cs typeface="Mangal"/>
                        </a:rPr>
                        <a:t>: Pilot Taxi Wizard</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900" dirty="0">
                          <a:effectLst/>
                          <a:latin typeface="Calibri" panose="020F0502020204030204" pitchFamily="34" charset="0"/>
                          <a:ea typeface="Times New Roman" panose="02020603050405020304" pitchFamily="18" charset="0"/>
                          <a:cs typeface="Mangal"/>
                        </a:rPr>
                        <a:t> </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dirty="0">
                          <a:effectLst/>
                          <a:latin typeface="Calibri" panose="020F0502020204030204" pitchFamily="34" charset="0"/>
                          <a:ea typeface="Times New Roman" panose="02020603050405020304" pitchFamily="18" charset="0"/>
                          <a:cs typeface="Mangal"/>
                        </a:rPr>
                        <a:t> </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 </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5,6</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GB" sz="900" dirty="0">
                          <a:effectLst/>
                          <a:latin typeface="Calibri" panose="020F0502020204030204" pitchFamily="34" charset="0"/>
                          <a:ea typeface="Times New Roman" panose="02020603050405020304" pitchFamily="18" charset="0"/>
                          <a:cs typeface="Mangal"/>
                        </a:rPr>
                        <a:t> </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dirty="0">
                          <a:effectLst/>
                          <a:latin typeface="Calibri" panose="020F0502020204030204" pitchFamily="34" charset="0"/>
                          <a:ea typeface="Times New Roman" panose="02020603050405020304" pitchFamily="18" charset="0"/>
                          <a:cs typeface="Mangal"/>
                        </a:rPr>
                        <a:t> </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a:effectLst/>
                          <a:latin typeface="Calibri" panose="020F0502020204030204" pitchFamily="34" charset="0"/>
                          <a:ea typeface="Times New Roman" panose="02020603050405020304" pitchFamily="18" charset="0"/>
                          <a:cs typeface="Mangal"/>
                        </a:rPr>
                        <a:t> </a:t>
                      </a:r>
                      <a:endParaRPr lang="en-GB" sz="110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GB" sz="900" dirty="0">
                          <a:effectLst/>
                          <a:latin typeface="Calibri" panose="020F0502020204030204" pitchFamily="34" charset="0"/>
                          <a:ea typeface="Times New Roman" panose="02020603050405020304" pitchFamily="18" charset="0"/>
                          <a:cs typeface="Mangal"/>
                        </a:rPr>
                        <a:t> </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63602">
                <a:tc>
                  <a:txBody>
                    <a:bodyPr/>
                    <a:lstStyle/>
                    <a:p>
                      <a:pPr algn="just">
                        <a:spcBef>
                          <a:spcPts val="300"/>
                        </a:spcBef>
                        <a:spcAft>
                          <a:spcPts val="300"/>
                        </a:spcAft>
                      </a:pPr>
                      <a:endParaRPr lang="en-GB" sz="1100" b="1" dirty="0" smtClean="0">
                        <a:effectLst/>
                        <a:latin typeface="Calibri" panose="020F0502020204030204" pitchFamily="34" charset="0"/>
                        <a:ea typeface="Times New Roman" panose="02020603050405020304" pitchFamily="18" charset="0"/>
                        <a:cs typeface="Mangal"/>
                      </a:endParaRPr>
                    </a:p>
                    <a:p>
                      <a:pPr algn="just">
                        <a:spcBef>
                          <a:spcPts val="300"/>
                        </a:spcBef>
                        <a:spcAft>
                          <a:spcPts val="300"/>
                        </a:spcAft>
                      </a:pPr>
                      <a:r>
                        <a:rPr lang="en-GB" sz="1100" b="1" dirty="0" smtClean="0">
                          <a:effectLst/>
                          <a:latin typeface="Calibri" panose="020F0502020204030204" pitchFamily="34" charset="0"/>
                          <a:ea typeface="Times New Roman" panose="02020603050405020304" pitchFamily="18" charset="0"/>
                          <a:cs typeface="Mangal"/>
                        </a:rPr>
                        <a:t>PB12</a:t>
                      </a:r>
                      <a:r>
                        <a:rPr lang="en-GB" sz="1100" dirty="0">
                          <a:effectLst/>
                          <a:latin typeface="Calibri" panose="020F0502020204030204" pitchFamily="34" charset="0"/>
                          <a:ea typeface="Times New Roman" panose="02020603050405020304" pitchFamily="18" charset="0"/>
                          <a:cs typeface="Mangal"/>
                        </a:rPr>
                        <a:t>: 24H stop bars and procedure never to cross lit stop bar</a:t>
                      </a:r>
                      <a:endParaRPr lang="en-GB" sz="1100" dirty="0">
                        <a:effectLst/>
                        <a:latin typeface="Arial" panose="020B0604020202020204" pitchFamily="34" charset="0"/>
                        <a:ea typeface="Times New Roman" panose="020206030504050203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4117712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smtClean="0"/>
              <a:t>Mike Edwards            Homefield ATM Safety               June 2017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80957851"/>
              </p:ext>
            </p:extLst>
          </p:nvPr>
        </p:nvGraphicFramePr>
        <p:xfrm>
          <a:off x="1214436" y="557212"/>
          <a:ext cx="9772651" cy="6010204"/>
        </p:xfrm>
        <a:graphic>
          <a:graphicData uri="http://schemas.openxmlformats.org/drawingml/2006/table">
            <a:tbl>
              <a:tblPr firstRow="1" firstCol="1" bandRow="1">
                <a:tableStyleId>{5C22544A-7EE6-4342-B048-85BDC9FD1C3A}</a:tableStyleId>
              </a:tblPr>
              <a:tblGrid>
                <a:gridCol w="1065097"/>
                <a:gridCol w="5863589"/>
                <a:gridCol w="1267443"/>
                <a:gridCol w="1576522"/>
              </a:tblGrid>
              <a:tr h="520830">
                <a:tc>
                  <a:txBody>
                    <a:bodyPr/>
                    <a:lstStyle/>
                    <a:p>
                      <a:pPr algn="ctr">
                        <a:spcAft>
                          <a:spcPts val="0"/>
                        </a:spcAft>
                      </a:pPr>
                      <a:r>
                        <a:rPr lang="en-GB" sz="1600" dirty="0">
                          <a:effectLst/>
                        </a:rPr>
                        <a:t>Barrier</a:t>
                      </a:r>
                      <a:endParaRPr lang="en-GB" sz="16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600" dirty="0">
                          <a:effectLst/>
                        </a:rPr>
                        <a:t>Barrier Description</a:t>
                      </a:r>
                      <a:endParaRPr lang="en-GB" sz="16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600" dirty="0">
                          <a:effectLst/>
                        </a:rPr>
                        <a:t>Score</a:t>
                      </a:r>
                      <a:endParaRPr lang="en-GB" sz="16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endParaRPr lang="en-GB" sz="1200" dirty="0" smtClean="0">
                        <a:effectLst/>
                      </a:endParaRPr>
                    </a:p>
                    <a:p>
                      <a:pPr algn="ctr">
                        <a:spcAft>
                          <a:spcPts val="0"/>
                        </a:spcAft>
                      </a:pPr>
                      <a:r>
                        <a:rPr lang="en-GB" sz="1600" dirty="0" smtClean="0">
                          <a:effectLst/>
                        </a:rPr>
                        <a:t>Effectiveness</a:t>
                      </a:r>
                      <a:endParaRPr lang="en-GB" sz="1600" dirty="0">
                        <a:effectLst/>
                        <a:latin typeface="Arial" panose="020B0604020202020204" pitchFamily="34" charset="0"/>
                        <a:ea typeface="Times New Roman" panose="02020603050405020304" pitchFamily="18" charset="0"/>
                        <a:cs typeface="Mangal"/>
                      </a:endParaRPr>
                    </a:p>
                  </a:txBody>
                  <a:tcPr marL="68580" marR="68580" marT="0" marB="0"/>
                </a:tc>
              </a:tr>
              <a:tr h="946963">
                <a:tc>
                  <a:txBody>
                    <a:bodyPr/>
                    <a:lstStyle/>
                    <a:p>
                      <a:pPr algn="ctr">
                        <a:spcAft>
                          <a:spcPts val="0"/>
                        </a:spcAft>
                      </a:pPr>
                      <a:r>
                        <a:rPr lang="en-GB" sz="1400" dirty="0">
                          <a:effectLst/>
                        </a:rPr>
                        <a:t>PB6</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Aft>
                          <a:spcPts val="0"/>
                        </a:spcAft>
                      </a:pPr>
                      <a:r>
                        <a:rPr lang="en-GB" sz="1400" b="1" dirty="0">
                          <a:effectLst/>
                        </a:rPr>
                        <a:t>ATC Clearance Conformance Monitoring Alerts and Confliction Detection</a:t>
                      </a:r>
                    </a:p>
                    <a:p>
                      <a:pPr algn="just">
                        <a:spcAft>
                          <a:spcPts val="0"/>
                        </a:spcAft>
                      </a:pPr>
                      <a:r>
                        <a:rPr lang="en-GB" sz="1200" dirty="0">
                          <a:effectLst/>
                        </a:rPr>
                        <a:t>6a: CMA 14</a:t>
                      </a:r>
                    </a:p>
                    <a:p>
                      <a:pPr algn="just">
                        <a:spcAft>
                          <a:spcPts val="0"/>
                        </a:spcAft>
                      </a:pPr>
                      <a:r>
                        <a:rPr lang="en-GB" sz="1200" dirty="0">
                          <a:effectLst/>
                        </a:rPr>
                        <a:t>6b: CATC 15</a:t>
                      </a:r>
                      <a:endParaRPr lang="en-GB" sz="12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200" b="1" dirty="0">
                          <a:effectLst/>
                        </a:rPr>
                        <a:t>29</a:t>
                      </a:r>
                      <a:endParaRPr lang="en-GB" sz="1200" b="1"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800" b="1" dirty="0">
                          <a:effectLst/>
                        </a:rPr>
                        <a:t>35 %</a:t>
                      </a:r>
                      <a:endParaRPr lang="en-GB" sz="1800" b="1" dirty="0">
                        <a:effectLst/>
                        <a:latin typeface="Arial" panose="020B0604020202020204" pitchFamily="34" charset="0"/>
                        <a:ea typeface="Times New Roman" panose="02020603050405020304" pitchFamily="18" charset="0"/>
                        <a:cs typeface="Mangal"/>
                      </a:endParaRPr>
                    </a:p>
                  </a:txBody>
                  <a:tcPr marL="68580" marR="68580" marT="0" marB="0"/>
                </a:tc>
              </a:tr>
              <a:tr h="236741">
                <a:tc>
                  <a:txBody>
                    <a:bodyPr/>
                    <a:lstStyle/>
                    <a:p>
                      <a:pPr algn="ctr">
                        <a:spcAft>
                          <a:spcPts val="0"/>
                        </a:spcAft>
                      </a:pPr>
                      <a:r>
                        <a:rPr lang="en-GB" sz="1400" dirty="0">
                          <a:effectLst/>
                        </a:rPr>
                        <a:t>PB1</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Aft>
                          <a:spcPts val="0"/>
                        </a:spcAft>
                      </a:pPr>
                      <a:r>
                        <a:rPr lang="en-GB" sz="1400" b="1" dirty="0">
                          <a:effectLst/>
                        </a:rPr>
                        <a:t>ATCO memory aids</a:t>
                      </a:r>
                      <a:endParaRPr lang="en-GB" sz="1400" b="1"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200" b="1">
                          <a:effectLst/>
                        </a:rPr>
                        <a:t>22</a:t>
                      </a:r>
                      <a:endParaRPr lang="en-GB" sz="1200" b="1">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800" b="1" dirty="0">
                          <a:effectLst/>
                        </a:rPr>
                        <a:t>26 %</a:t>
                      </a:r>
                      <a:endParaRPr lang="en-GB" sz="1800" b="1" dirty="0">
                        <a:effectLst/>
                        <a:latin typeface="Arial" panose="020B0604020202020204" pitchFamily="34" charset="0"/>
                        <a:ea typeface="Times New Roman" panose="02020603050405020304" pitchFamily="18" charset="0"/>
                        <a:cs typeface="Mangal"/>
                      </a:endParaRPr>
                    </a:p>
                  </a:txBody>
                  <a:tcPr marL="68580" marR="68580" marT="0" marB="0"/>
                </a:tc>
              </a:tr>
              <a:tr h="710223">
                <a:tc>
                  <a:txBody>
                    <a:bodyPr/>
                    <a:lstStyle/>
                    <a:p>
                      <a:pPr algn="ctr">
                        <a:spcAft>
                          <a:spcPts val="0"/>
                        </a:spcAft>
                      </a:pPr>
                      <a:r>
                        <a:rPr lang="en-GB" sz="1400" dirty="0">
                          <a:effectLst/>
                        </a:rPr>
                        <a:t>PB9</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Aft>
                          <a:spcPts val="0"/>
                        </a:spcAft>
                      </a:pPr>
                      <a:r>
                        <a:rPr lang="en-GB" sz="1400" b="1" dirty="0">
                          <a:effectLst/>
                        </a:rPr>
                        <a:t>Autonomous Runway Incursion Warning System</a:t>
                      </a:r>
                    </a:p>
                    <a:p>
                      <a:pPr algn="just">
                        <a:spcAft>
                          <a:spcPts val="0"/>
                        </a:spcAft>
                      </a:pPr>
                      <a:r>
                        <a:rPr lang="en-GB" sz="1200" dirty="0">
                          <a:effectLst/>
                        </a:rPr>
                        <a:t>9a: THL 18</a:t>
                      </a:r>
                    </a:p>
                    <a:p>
                      <a:pPr algn="just">
                        <a:spcAft>
                          <a:spcPts val="0"/>
                        </a:spcAft>
                      </a:pPr>
                      <a:r>
                        <a:rPr lang="en-GB" sz="1200" dirty="0">
                          <a:effectLst/>
                        </a:rPr>
                        <a:t>9b: REL 8          Combined score: 22</a:t>
                      </a:r>
                      <a:endParaRPr lang="en-GB" sz="12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200" b="1" dirty="0">
                          <a:effectLst/>
                        </a:rPr>
                        <a:t>22</a:t>
                      </a:r>
                      <a:endParaRPr lang="en-GB" sz="1200" b="1"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800" b="1" dirty="0">
                          <a:effectLst/>
                        </a:rPr>
                        <a:t>26 %</a:t>
                      </a:r>
                      <a:endParaRPr lang="en-GB" sz="1800" b="1" dirty="0">
                        <a:effectLst/>
                        <a:latin typeface="Arial" panose="020B0604020202020204" pitchFamily="34" charset="0"/>
                        <a:ea typeface="Times New Roman" panose="02020603050405020304" pitchFamily="18" charset="0"/>
                        <a:cs typeface="Mangal"/>
                      </a:endParaRPr>
                    </a:p>
                  </a:txBody>
                  <a:tcPr marL="68580" marR="68580" marT="0" marB="0"/>
                </a:tc>
              </a:tr>
              <a:tr h="946963">
                <a:tc>
                  <a:txBody>
                    <a:bodyPr/>
                    <a:lstStyle/>
                    <a:p>
                      <a:pPr algn="ctr">
                        <a:spcAft>
                          <a:spcPts val="0"/>
                        </a:spcAft>
                      </a:pPr>
                      <a:r>
                        <a:rPr lang="en-GB" sz="1400" dirty="0">
                          <a:effectLst/>
                        </a:rPr>
                        <a:t>PB11</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Aft>
                          <a:spcPts val="0"/>
                        </a:spcAft>
                      </a:pPr>
                      <a:r>
                        <a:rPr lang="en-GB" sz="1400" b="1" dirty="0">
                          <a:effectLst/>
                        </a:rPr>
                        <a:t>Airport Moving Maps</a:t>
                      </a:r>
                    </a:p>
                    <a:p>
                      <a:pPr algn="just">
                        <a:spcAft>
                          <a:spcPts val="0"/>
                        </a:spcAft>
                      </a:pPr>
                      <a:r>
                        <a:rPr lang="en-GB" sz="1200" dirty="0">
                          <a:effectLst/>
                        </a:rPr>
                        <a:t>11a: 23</a:t>
                      </a:r>
                    </a:p>
                    <a:p>
                      <a:pPr algn="just">
                        <a:spcAft>
                          <a:spcPts val="0"/>
                        </a:spcAft>
                      </a:pPr>
                      <a:r>
                        <a:rPr lang="en-GB" sz="1200" dirty="0">
                          <a:effectLst/>
                        </a:rPr>
                        <a:t>11b: 13               Combined score: 22</a:t>
                      </a:r>
                    </a:p>
                    <a:p>
                      <a:pPr algn="just">
                        <a:spcAft>
                          <a:spcPts val="0"/>
                        </a:spcAft>
                      </a:pPr>
                      <a:r>
                        <a:rPr lang="en-GB" sz="1200" dirty="0">
                          <a:effectLst/>
                        </a:rPr>
                        <a:t>11c: 5</a:t>
                      </a:r>
                      <a:endParaRPr lang="en-GB" sz="12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200" b="1">
                          <a:effectLst/>
                        </a:rPr>
                        <a:t>22</a:t>
                      </a:r>
                      <a:endParaRPr lang="en-GB" sz="1200" b="1">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800" b="1" dirty="0">
                          <a:effectLst/>
                        </a:rPr>
                        <a:t>26%</a:t>
                      </a:r>
                      <a:endParaRPr lang="en-GB" sz="1800" b="1" dirty="0">
                        <a:effectLst/>
                        <a:latin typeface="Arial" panose="020B0604020202020204" pitchFamily="34" charset="0"/>
                        <a:ea typeface="Times New Roman" panose="02020603050405020304" pitchFamily="18" charset="0"/>
                        <a:cs typeface="Mangal"/>
                      </a:endParaRPr>
                    </a:p>
                  </a:txBody>
                  <a:tcPr marL="68580" marR="68580" marT="0" marB="0"/>
                </a:tc>
              </a:tr>
              <a:tr h="529082">
                <a:tc>
                  <a:txBody>
                    <a:bodyPr/>
                    <a:lstStyle/>
                    <a:p>
                      <a:pPr algn="ctr">
                        <a:spcAft>
                          <a:spcPts val="0"/>
                        </a:spcAft>
                      </a:pPr>
                      <a:r>
                        <a:rPr lang="en-GB" sz="1400" dirty="0">
                          <a:effectLst/>
                        </a:rPr>
                        <a:t>PB12</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Aft>
                          <a:spcPts val="0"/>
                        </a:spcAft>
                      </a:pPr>
                      <a:r>
                        <a:rPr lang="en-GB" sz="1400" b="1" dirty="0">
                          <a:effectLst/>
                        </a:rPr>
                        <a:t>24H Stop bars and procedure not to cross illuminated stop bar</a:t>
                      </a:r>
                      <a:endParaRPr lang="en-GB" sz="1400" b="1"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200" b="1">
                          <a:effectLst/>
                        </a:rPr>
                        <a:t>20</a:t>
                      </a:r>
                      <a:endParaRPr lang="en-GB" sz="1200" b="1">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800" b="1" dirty="0">
                          <a:effectLst/>
                        </a:rPr>
                        <a:t>24 %</a:t>
                      </a:r>
                      <a:endParaRPr lang="en-GB" sz="1800" b="1" dirty="0">
                        <a:effectLst/>
                        <a:latin typeface="Arial" panose="020B0604020202020204" pitchFamily="34" charset="0"/>
                        <a:ea typeface="Times New Roman" panose="02020603050405020304" pitchFamily="18" charset="0"/>
                        <a:cs typeface="Mangal"/>
                      </a:endParaRPr>
                    </a:p>
                  </a:txBody>
                  <a:tcPr marL="68580" marR="68580" marT="0" marB="0"/>
                </a:tc>
              </a:tr>
              <a:tr h="236741">
                <a:tc>
                  <a:txBody>
                    <a:bodyPr/>
                    <a:lstStyle/>
                    <a:p>
                      <a:pPr algn="ctr">
                        <a:spcAft>
                          <a:spcPts val="0"/>
                        </a:spcAft>
                      </a:pPr>
                      <a:r>
                        <a:rPr lang="en-GB" sz="1400" dirty="0">
                          <a:effectLst/>
                        </a:rPr>
                        <a:t>PB7</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Aft>
                          <a:spcPts val="0"/>
                        </a:spcAft>
                      </a:pPr>
                      <a:r>
                        <a:rPr lang="en-GB" sz="1400" b="1" dirty="0">
                          <a:effectLst/>
                        </a:rPr>
                        <a:t>Pilot/Driver Visual Detection</a:t>
                      </a:r>
                      <a:endParaRPr lang="en-GB" sz="1400" b="1"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200" b="1">
                          <a:effectLst/>
                        </a:rPr>
                        <a:t>16</a:t>
                      </a:r>
                      <a:endParaRPr lang="en-GB" sz="1200" b="1">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800" b="1" dirty="0">
                          <a:effectLst/>
                        </a:rPr>
                        <a:t>19 %</a:t>
                      </a:r>
                      <a:endParaRPr lang="en-GB" sz="1800" b="1" dirty="0">
                        <a:effectLst/>
                        <a:latin typeface="Arial" panose="020B0604020202020204" pitchFamily="34" charset="0"/>
                        <a:ea typeface="Times New Roman" panose="02020603050405020304" pitchFamily="18" charset="0"/>
                        <a:cs typeface="Mangal"/>
                      </a:endParaRPr>
                    </a:p>
                  </a:txBody>
                  <a:tcPr marL="68580" marR="68580" marT="0" marB="0"/>
                </a:tc>
              </a:tr>
              <a:tr h="236741">
                <a:tc>
                  <a:txBody>
                    <a:bodyPr/>
                    <a:lstStyle/>
                    <a:p>
                      <a:pPr algn="ctr">
                        <a:spcAft>
                          <a:spcPts val="0"/>
                        </a:spcAft>
                      </a:pPr>
                      <a:r>
                        <a:rPr lang="en-GB" sz="1400" dirty="0">
                          <a:effectLst/>
                        </a:rPr>
                        <a:t>PB8</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Aft>
                          <a:spcPts val="0"/>
                        </a:spcAft>
                      </a:pPr>
                      <a:r>
                        <a:rPr lang="en-GB" sz="1400" b="1" dirty="0">
                          <a:effectLst/>
                        </a:rPr>
                        <a:t>Final Approach Runway Occupancy Signal (FAROS)</a:t>
                      </a:r>
                      <a:endParaRPr lang="en-GB" sz="1400" b="1"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200" b="1">
                          <a:effectLst/>
                        </a:rPr>
                        <a:t>16</a:t>
                      </a:r>
                      <a:endParaRPr lang="en-GB" sz="1200" b="1">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800" b="1" dirty="0">
                          <a:effectLst/>
                        </a:rPr>
                        <a:t>19 %</a:t>
                      </a:r>
                      <a:endParaRPr lang="en-GB" sz="1800" b="1" dirty="0">
                        <a:effectLst/>
                        <a:latin typeface="Arial" panose="020B0604020202020204" pitchFamily="34" charset="0"/>
                        <a:ea typeface="Times New Roman" panose="02020603050405020304" pitchFamily="18" charset="0"/>
                        <a:cs typeface="Mangal"/>
                      </a:endParaRPr>
                    </a:p>
                  </a:txBody>
                  <a:tcPr marL="68580" marR="68580" marT="0" marB="0"/>
                </a:tc>
              </a:tr>
              <a:tr h="710223">
                <a:tc>
                  <a:txBody>
                    <a:bodyPr/>
                    <a:lstStyle/>
                    <a:p>
                      <a:pPr algn="ctr">
                        <a:spcAft>
                          <a:spcPts val="0"/>
                        </a:spcAft>
                      </a:pPr>
                      <a:r>
                        <a:rPr lang="en-GB" sz="1400" dirty="0">
                          <a:effectLst/>
                        </a:rPr>
                        <a:t>PB5</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Aft>
                          <a:spcPts val="0"/>
                        </a:spcAft>
                      </a:pPr>
                      <a:r>
                        <a:rPr lang="en-GB" sz="1400" b="1" dirty="0">
                          <a:effectLst/>
                        </a:rPr>
                        <a:t>Aerodrome Surface Movement system including Runway Incursion Monitor (RIM) functionality level 3/4.</a:t>
                      </a:r>
                      <a:endParaRPr lang="en-GB" sz="1400" b="1"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200" b="1">
                          <a:effectLst/>
                        </a:rPr>
                        <a:t>14</a:t>
                      </a:r>
                      <a:endParaRPr lang="en-GB" sz="1200" b="1">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800" b="1" dirty="0">
                          <a:effectLst/>
                        </a:rPr>
                        <a:t>17 %</a:t>
                      </a:r>
                      <a:endParaRPr lang="en-GB" sz="1800" b="1" dirty="0">
                        <a:effectLst/>
                        <a:latin typeface="Arial" panose="020B0604020202020204" pitchFamily="34" charset="0"/>
                        <a:ea typeface="Times New Roman" panose="02020603050405020304" pitchFamily="18" charset="0"/>
                        <a:cs typeface="Mangal"/>
                      </a:endParaRPr>
                    </a:p>
                  </a:txBody>
                  <a:tcPr marL="68580" marR="68580" marT="0" marB="0"/>
                </a:tc>
              </a:tr>
              <a:tr h="236741">
                <a:tc>
                  <a:txBody>
                    <a:bodyPr/>
                    <a:lstStyle/>
                    <a:p>
                      <a:pPr algn="ctr">
                        <a:spcAft>
                          <a:spcPts val="0"/>
                        </a:spcAft>
                      </a:pPr>
                      <a:r>
                        <a:rPr lang="en-GB" sz="1400" dirty="0">
                          <a:effectLst/>
                        </a:rPr>
                        <a:t>PB2</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Aft>
                          <a:spcPts val="0"/>
                        </a:spcAft>
                      </a:pPr>
                      <a:r>
                        <a:rPr lang="en-GB" sz="1400" b="1" dirty="0">
                          <a:effectLst/>
                        </a:rPr>
                        <a:t>ATCO direct visual detection</a:t>
                      </a:r>
                      <a:endParaRPr lang="en-GB" sz="1400" b="1"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200" b="1">
                          <a:effectLst/>
                        </a:rPr>
                        <a:t>13</a:t>
                      </a:r>
                      <a:endParaRPr lang="en-GB" sz="1200" b="1">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800" b="1" dirty="0">
                          <a:effectLst/>
                        </a:rPr>
                        <a:t>15 %</a:t>
                      </a:r>
                      <a:endParaRPr lang="en-GB" sz="1800" b="1" dirty="0">
                        <a:effectLst/>
                        <a:latin typeface="Arial" panose="020B0604020202020204" pitchFamily="34" charset="0"/>
                        <a:ea typeface="Times New Roman" panose="02020603050405020304" pitchFamily="18" charset="0"/>
                        <a:cs typeface="Mangal"/>
                      </a:endParaRPr>
                    </a:p>
                  </a:txBody>
                  <a:tcPr marL="68580" marR="68580" marT="0" marB="0"/>
                </a:tc>
              </a:tr>
              <a:tr h="236741">
                <a:tc>
                  <a:txBody>
                    <a:bodyPr/>
                    <a:lstStyle/>
                    <a:p>
                      <a:pPr algn="ctr">
                        <a:spcAft>
                          <a:spcPts val="0"/>
                        </a:spcAft>
                      </a:pPr>
                      <a:r>
                        <a:rPr lang="en-GB" sz="1400" dirty="0">
                          <a:effectLst/>
                        </a:rPr>
                        <a:t>PB3</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Aft>
                          <a:spcPts val="0"/>
                        </a:spcAft>
                      </a:pPr>
                      <a:r>
                        <a:rPr lang="en-GB" sz="1400" b="1" dirty="0">
                          <a:effectLst/>
                        </a:rPr>
                        <a:t>ATCO detection with remote cameras</a:t>
                      </a:r>
                      <a:endParaRPr lang="en-GB" sz="1400" b="1"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200" b="1">
                          <a:effectLst/>
                        </a:rPr>
                        <a:t>12</a:t>
                      </a:r>
                      <a:endParaRPr lang="en-GB" sz="1200" b="1">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800" b="1" dirty="0">
                          <a:effectLst/>
                        </a:rPr>
                        <a:t>14 %</a:t>
                      </a:r>
                      <a:endParaRPr lang="en-GB" sz="1800" b="1" dirty="0">
                        <a:effectLst/>
                        <a:latin typeface="Arial" panose="020B0604020202020204" pitchFamily="34" charset="0"/>
                        <a:ea typeface="Times New Roman" panose="02020603050405020304" pitchFamily="18" charset="0"/>
                        <a:cs typeface="Mangal"/>
                      </a:endParaRPr>
                    </a:p>
                  </a:txBody>
                  <a:tcPr marL="68580" marR="68580" marT="0" marB="0"/>
                </a:tc>
              </a:tr>
              <a:tr h="236741">
                <a:tc>
                  <a:txBody>
                    <a:bodyPr/>
                    <a:lstStyle/>
                    <a:p>
                      <a:pPr algn="ctr">
                        <a:spcAft>
                          <a:spcPts val="0"/>
                        </a:spcAft>
                      </a:pPr>
                      <a:r>
                        <a:rPr lang="en-GB" sz="1400" dirty="0">
                          <a:effectLst/>
                        </a:rPr>
                        <a:t>PB10</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just">
                        <a:spcAft>
                          <a:spcPts val="0"/>
                        </a:spcAft>
                      </a:pPr>
                      <a:r>
                        <a:rPr lang="en-GB" sz="1400" b="1" dirty="0">
                          <a:effectLst/>
                        </a:rPr>
                        <a:t>SmartRunway and SmartLanding</a:t>
                      </a:r>
                      <a:endParaRPr lang="en-GB" sz="1400" b="1"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200" b="1">
                          <a:effectLst/>
                        </a:rPr>
                        <a:t>11</a:t>
                      </a:r>
                      <a:endParaRPr lang="en-GB" sz="1200" b="1">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800" b="1" dirty="0">
                          <a:effectLst/>
                        </a:rPr>
                        <a:t>13 %</a:t>
                      </a:r>
                      <a:endParaRPr lang="en-GB" sz="1800" b="1" dirty="0">
                        <a:effectLst/>
                        <a:latin typeface="Arial" panose="020B0604020202020204" pitchFamily="34" charset="0"/>
                        <a:ea typeface="Times New Roman" panose="02020603050405020304" pitchFamily="18" charset="0"/>
                        <a:cs typeface="Mangal"/>
                      </a:endParaRPr>
                    </a:p>
                  </a:txBody>
                  <a:tcPr marL="68580" marR="68580" marT="0" marB="0"/>
                </a:tc>
              </a:tr>
            </a:tbl>
          </a:graphicData>
        </a:graphic>
      </p:graphicFrame>
    </p:spTree>
    <p:extLst>
      <p:ext uri="{BB962C8B-B14F-4D97-AF65-F5344CB8AC3E}">
        <p14:creationId xmlns:p14="http://schemas.microsoft.com/office/powerpoint/2010/main" val="1210885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Mike Edwards            Homefield ATM Safety               June 2017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0989325"/>
              </p:ext>
            </p:extLst>
          </p:nvPr>
        </p:nvGraphicFramePr>
        <p:xfrm>
          <a:off x="857250" y="728664"/>
          <a:ext cx="11229977" cy="5485285"/>
        </p:xfrm>
        <a:graphic>
          <a:graphicData uri="http://schemas.openxmlformats.org/drawingml/2006/table">
            <a:tbl>
              <a:tblPr firstRow="1" firstCol="1" bandRow="1"/>
              <a:tblGrid>
                <a:gridCol w="3974247"/>
                <a:gridCol w="377007"/>
                <a:gridCol w="194654"/>
                <a:gridCol w="196102"/>
                <a:gridCol w="195377"/>
                <a:gridCol w="196102"/>
                <a:gridCol w="195377"/>
                <a:gridCol w="196102"/>
                <a:gridCol w="195377"/>
                <a:gridCol w="196102"/>
                <a:gridCol w="195377"/>
                <a:gridCol w="196102"/>
                <a:gridCol w="195377"/>
                <a:gridCol w="196102"/>
                <a:gridCol w="195377"/>
                <a:gridCol w="196102"/>
                <a:gridCol w="195377"/>
                <a:gridCol w="328643"/>
                <a:gridCol w="328643"/>
                <a:gridCol w="328643"/>
                <a:gridCol w="328643"/>
                <a:gridCol w="328643"/>
                <a:gridCol w="328643"/>
                <a:gridCol w="328643"/>
                <a:gridCol w="328643"/>
                <a:gridCol w="328643"/>
                <a:gridCol w="328643"/>
                <a:gridCol w="328643"/>
                <a:gridCol w="328643"/>
              </a:tblGrid>
              <a:tr h="467081">
                <a:tc>
                  <a:txBody>
                    <a:bodyPr/>
                    <a:lstStyle/>
                    <a:p>
                      <a:pPr algn="just">
                        <a:spcBef>
                          <a:spcPts val="300"/>
                        </a:spcBef>
                        <a:spcAft>
                          <a:spcPts val="300"/>
                        </a:spcAft>
                      </a:pPr>
                      <a:r>
                        <a:rPr lang="en-GB" sz="1600" dirty="0">
                          <a:effectLst/>
                          <a:latin typeface="Calibri" panose="020F0502020204030204" pitchFamily="34" charset="0"/>
                          <a:ea typeface="Times New Roman" panose="02020603050405020304" pitchFamily="18" charset="0"/>
                          <a:cs typeface="Mangal"/>
                        </a:rPr>
                        <a:t>PB6 ATC Clearance Conformance </a:t>
                      </a:r>
                      <a:r>
                        <a:rPr lang="en-GB" sz="1600" dirty="0" smtClean="0">
                          <a:effectLst/>
                          <a:latin typeface="Calibri" panose="020F0502020204030204" pitchFamily="34" charset="0"/>
                          <a:ea typeface="Times New Roman" panose="02020603050405020304" pitchFamily="18" charset="0"/>
                          <a:cs typeface="Mangal"/>
                        </a:rPr>
                        <a:t>Monitoring</a:t>
                      </a:r>
                      <a:r>
                        <a:rPr lang="en-GB" sz="1600" baseline="0" dirty="0" smtClean="0">
                          <a:effectLst/>
                          <a:latin typeface="Calibri" panose="020F0502020204030204" pitchFamily="34" charset="0"/>
                          <a:ea typeface="Times New Roman" panose="02020603050405020304" pitchFamily="18" charset="0"/>
                          <a:cs typeface="Mangal"/>
                        </a:rPr>
                        <a:t> </a:t>
                      </a:r>
                      <a:r>
                        <a:rPr lang="en-GB" sz="1600" dirty="0" smtClean="0">
                          <a:effectLst/>
                          <a:latin typeface="Calibri" panose="020F0502020204030204" pitchFamily="34" charset="0"/>
                          <a:ea typeface="Times New Roman" panose="02020603050405020304" pitchFamily="18" charset="0"/>
                          <a:cs typeface="Mangal"/>
                        </a:rPr>
                        <a:t>and </a:t>
                      </a:r>
                      <a:r>
                        <a:rPr lang="en-GB" sz="1600" dirty="0">
                          <a:effectLst/>
                          <a:latin typeface="Calibri" panose="020F0502020204030204" pitchFamily="34" charset="0"/>
                          <a:ea typeface="Times New Roman" panose="02020603050405020304" pitchFamily="18" charset="0"/>
                          <a:cs typeface="Mangal"/>
                        </a:rPr>
                        <a:t>Confliction Detection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82">
                <a:tc>
                  <a:txBody>
                    <a:bodyPr/>
                    <a:lstStyle/>
                    <a:p>
                      <a:pPr algn="just">
                        <a:spcBef>
                          <a:spcPts val="300"/>
                        </a:spcBef>
                        <a:spcAft>
                          <a:spcPts val="300"/>
                        </a:spcAft>
                      </a:pPr>
                      <a:r>
                        <a:rPr lang="en-GB" sz="1600">
                          <a:effectLst/>
                          <a:latin typeface="Calibri" panose="020F0502020204030204" pitchFamily="34" charset="0"/>
                          <a:ea typeface="Times New Roman" panose="02020603050405020304" pitchFamily="18" charset="0"/>
                          <a:cs typeface="Mangal"/>
                        </a:rPr>
                        <a:t>PB1 ATC memory aids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23">
                <a:tc>
                  <a:txBody>
                    <a:bodyPr/>
                    <a:lstStyle/>
                    <a:p>
                      <a:pPr algn="just">
                        <a:spcBef>
                          <a:spcPts val="300"/>
                        </a:spcBef>
                        <a:spcAft>
                          <a:spcPts val="300"/>
                        </a:spcAft>
                      </a:pPr>
                      <a:r>
                        <a:rPr lang="en-GB" sz="1600" dirty="0">
                          <a:effectLst/>
                          <a:latin typeface="Calibri" panose="020F0502020204030204" pitchFamily="34" charset="0"/>
                          <a:ea typeface="Times New Roman" panose="02020603050405020304" pitchFamily="18" charset="0"/>
                          <a:cs typeface="Mangal"/>
                        </a:rPr>
                        <a:t>PB12 24H Stop bars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84">
                <a:tc>
                  <a:txBody>
                    <a:bodyPr/>
                    <a:lstStyle/>
                    <a:p>
                      <a:pPr algn="just">
                        <a:spcBef>
                          <a:spcPts val="300"/>
                        </a:spcBef>
                        <a:spcAft>
                          <a:spcPts val="300"/>
                        </a:spcAft>
                      </a:pPr>
                      <a:r>
                        <a:rPr lang="en-GB" sz="1600" dirty="0">
                          <a:effectLst/>
                          <a:latin typeface="Calibri" panose="020F0502020204030204" pitchFamily="34" charset="0"/>
                          <a:ea typeface="Times New Roman" panose="02020603050405020304" pitchFamily="18" charset="0"/>
                          <a:cs typeface="Mangal"/>
                        </a:rPr>
                        <a:t>PB11 Airport Moving Maps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431">
                <a:tc>
                  <a:txBody>
                    <a:bodyPr/>
                    <a:lstStyle/>
                    <a:p>
                      <a:pPr algn="just">
                        <a:spcBef>
                          <a:spcPts val="300"/>
                        </a:spcBef>
                        <a:spcAft>
                          <a:spcPts val="300"/>
                        </a:spcAft>
                      </a:pPr>
                      <a:r>
                        <a:rPr lang="en-GB" sz="1600">
                          <a:effectLst/>
                          <a:latin typeface="Calibri" panose="020F0502020204030204" pitchFamily="34" charset="0"/>
                          <a:ea typeface="Times New Roman" panose="02020603050405020304" pitchFamily="18" charset="0"/>
                          <a:cs typeface="Mangal"/>
                        </a:rPr>
                        <a:t>PB9 ARIWS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796">
                <a:tc>
                  <a:txBody>
                    <a:bodyPr/>
                    <a:lstStyle/>
                    <a:p>
                      <a:pPr algn="just">
                        <a:spcBef>
                          <a:spcPts val="300"/>
                        </a:spcBef>
                        <a:spcAft>
                          <a:spcPts val="300"/>
                        </a:spcAft>
                      </a:pPr>
                      <a:endParaRPr lang="en-GB" sz="1600" dirty="0" smtClean="0">
                        <a:effectLst/>
                        <a:latin typeface="Calibri" panose="020F0502020204030204" pitchFamily="34" charset="0"/>
                        <a:ea typeface="Times New Roman" panose="02020603050405020304" pitchFamily="18" charset="0"/>
                        <a:cs typeface="Mangal"/>
                      </a:endParaRPr>
                    </a:p>
                    <a:p>
                      <a:pPr algn="just">
                        <a:spcBef>
                          <a:spcPts val="300"/>
                        </a:spcBef>
                        <a:spcAft>
                          <a:spcPts val="300"/>
                        </a:spcAft>
                      </a:pPr>
                      <a:r>
                        <a:rPr lang="en-GB" sz="1600" dirty="0" smtClean="0">
                          <a:effectLst/>
                          <a:latin typeface="Calibri" panose="020F0502020204030204" pitchFamily="34" charset="0"/>
                          <a:ea typeface="Times New Roman" panose="02020603050405020304" pitchFamily="18" charset="0"/>
                          <a:cs typeface="Mangal"/>
                        </a:rPr>
                        <a:t>PB8 </a:t>
                      </a:r>
                      <a:r>
                        <a:rPr lang="en-GB" sz="1600" dirty="0">
                          <a:effectLst/>
                          <a:latin typeface="Calibri" panose="020F0502020204030204" pitchFamily="34" charset="0"/>
                          <a:ea typeface="Times New Roman" panose="02020603050405020304" pitchFamily="18" charset="0"/>
                          <a:cs typeface="Mangal"/>
                        </a:rPr>
                        <a:t>FAROS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603">
                <a:tc>
                  <a:txBody>
                    <a:bodyPr/>
                    <a:lstStyle/>
                    <a:p>
                      <a:pPr algn="just">
                        <a:spcBef>
                          <a:spcPts val="300"/>
                        </a:spcBef>
                        <a:spcAft>
                          <a:spcPts val="300"/>
                        </a:spcAft>
                      </a:pPr>
                      <a:endParaRPr lang="en-GB" sz="1600" dirty="0" smtClean="0">
                        <a:effectLst/>
                        <a:latin typeface="Calibri" panose="020F0502020204030204" pitchFamily="34" charset="0"/>
                        <a:ea typeface="Times New Roman" panose="02020603050405020304" pitchFamily="18" charset="0"/>
                        <a:cs typeface="Mangal"/>
                      </a:endParaRPr>
                    </a:p>
                    <a:p>
                      <a:pPr algn="just">
                        <a:spcBef>
                          <a:spcPts val="300"/>
                        </a:spcBef>
                        <a:spcAft>
                          <a:spcPts val="300"/>
                        </a:spcAft>
                      </a:pPr>
                      <a:r>
                        <a:rPr lang="en-GB" sz="1600" dirty="0" smtClean="0">
                          <a:effectLst/>
                          <a:latin typeface="Calibri" panose="020F0502020204030204" pitchFamily="34" charset="0"/>
                          <a:ea typeface="Times New Roman" panose="02020603050405020304" pitchFamily="18" charset="0"/>
                          <a:cs typeface="Mangal"/>
                        </a:rPr>
                        <a:t>PB5 RIM </a:t>
                      </a:r>
                      <a:r>
                        <a:rPr lang="en-GB" sz="1600" dirty="0">
                          <a:effectLst/>
                          <a:latin typeface="Calibri" panose="020F0502020204030204" pitchFamily="34" charset="0"/>
                          <a:ea typeface="Times New Roman" panose="02020603050405020304" pitchFamily="18" charset="0"/>
                          <a:cs typeface="Mangal"/>
                        </a:rPr>
                        <a:t>level 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84">
                <a:tc>
                  <a:txBody>
                    <a:bodyPr/>
                    <a:lstStyle/>
                    <a:p>
                      <a:pPr algn="just">
                        <a:spcBef>
                          <a:spcPts val="300"/>
                        </a:spcBef>
                        <a:spcAft>
                          <a:spcPts val="300"/>
                        </a:spcAft>
                      </a:pPr>
                      <a:r>
                        <a:rPr lang="en-GB" sz="1600">
                          <a:effectLst/>
                          <a:latin typeface="Calibri" panose="020F0502020204030204" pitchFamily="34" charset="0"/>
                          <a:ea typeface="Times New Roman" panose="02020603050405020304" pitchFamily="18" charset="0"/>
                          <a:cs typeface="Mangal"/>
                        </a:rPr>
                        <a:t>PB10 SmartRunway and SmartLanding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84">
                <a:tc>
                  <a:txBody>
                    <a:bodyPr/>
                    <a:lstStyle/>
                    <a:p>
                      <a:pPr algn="just">
                        <a:spcBef>
                          <a:spcPts val="300"/>
                        </a:spcBef>
                        <a:spcAft>
                          <a:spcPts val="300"/>
                        </a:spcAft>
                      </a:pPr>
                      <a:r>
                        <a:rPr lang="en-GB" sz="1600">
                          <a:effectLst/>
                          <a:latin typeface="Calibri" panose="020F0502020204030204" pitchFamily="34" charset="0"/>
                          <a:ea typeface="Times New Roman" panose="02020603050405020304" pitchFamily="18" charset="0"/>
                          <a:cs typeface="Mangal"/>
                        </a:rPr>
                        <a:t>PB7 Pilot/Driver Visual Detection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155">
                <a:tc>
                  <a:txBody>
                    <a:bodyPr/>
                    <a:lstStyle/>
                    <a:p>
                      <a:pPr algn="just">
                        <a:spcBef>
                          <a:spcPts val="300"/>
                        </a:spcBef>
                        <a:spcAft>
                          <a:spcPts val="300"/>
                        </a:spcAft>
                      </a:pPr>
                      <a:r>
                        <a:rPr lang="en-GB" sz="1600" dirty="0">
                          <a:effectLst/>
                          <a:latin typeface="Calibri" panose="020F0502020204030204" pitchFamily="34" charset="0"/>
                          <a:ea typeface="Times New Roman" panose="02020603050405020304" pitchFamily="18" charset="0"/>
                          <a:cs typeface="Mangal"/>
                        </a:rPr>
                        <a:t>PB2 ATC direct visual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411">
                <a:tc>
                  <a:txBody>
                    <a:bodyPr/>
                    <a:lstStyle/>
                    <a:p>
                      <a:pPr algn="just">
                        <a:spcBef>
                          <a:spcPts val="300"/>
                        </a:spcBef>
                        <a:spcAft>
                          <a:spcPts val="300"/>
                        </a:spcAft>
                      </a:pPr>
                      <a:endParaRPr lang="en-GB" sz="1600" dirty="0" smtClean="0">
                        <a:effectLst/>
                        <a:latin typeface="Calibri" panose="020F0502020204030204" pitchFamily="34" charset="0"/>
                        <a:ea typeface="Times New Roman" panose="02020603050405020304" pitchFamily="18" charset="0"/>
                        <a:cs typeface="Mangal"/>
                      </a:endParaRPr>
                    </a:p>
                    <a:p>
                      <a:pPr algn="just">
                        <a:spcBef>
                          <a:spcPts val="300"/>
                        </a:spcBef>
                        <a:spcAft>
                          <a:spcPts val="300"/>
                        </a:spcAft>
                      </a:pPr>
                      <a:r>
                        <a:rPr lang="en-GB" sz="1600" dirty="0" smtClean="0">
                          <a:effectLst/>
                          <a:latin typeface="Calibri" panose="020F0502020204030204" pitchFamily="34" charset="0"/>
                          <a:ea typeface="Times New Roman" panose="02020603050405020304" pitchFamily="18" charset="0"/>
                          <a:cs typeface="Mangal"/>
                        </a:rPr>
                        <a:t>PB3 </a:t>
                      </a:r>
                      <a:r>
                        <a:rPr lang="en-GB" sz="1600" dirty="0">
                          <a:effectLst/>
                          <a:latin typeface="Calibri" panose="020F0502020204030204" pitchFamily="34" charset="0"/>
                          <a:ea typeface="Times New Roman" panose="02020603050405020304" pitchFamily="18" charset="0"/>
                          <a:cs typeface="Mangal"/>
                        </a:rPr>
                        <a:t>ATC remote cameras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891">
                <a:tc>
                  <a:txBody>
                    <a:bodyPr/>
                    <a:lstStyle/>
                    <a:p>
                      <a:pPr algn="just">
                        <a:spcBef>
                          <a:spcPts val="300"/>
                        </a:spcBef>
                        <a:spcAft>
                          <a:spcPts val="300"/>
                        </a:spcAft>
                      </a:pPr>
                      <a:endParaRPr lang="en-GB" sz="1600" dirty="0" smtClean="0">
                        <a:effectLst/>
                        <a:latin typeface="Calibri" panose="020F0502020204030204" pitchFamily="34" charset="0"/>
                        <a:ea typeface="Times New Roman" panose="02020603050405020304" pitchFamily="18" charset="0"/>
                        <a:cs typeface="Mangal"/>
                      </a:endParaRPr>
                    </a:p>
                    <a:p>
                      <a:pPr algn="just">
                        <a:spcBef>
                          <a:spcPts val="300"/>
                        </a:spcBef>
                        <a:spcAft>
                          <a:spcPts val="300"/>
                        </a:spcAft>
                      </a:pPr>
                      <a:r>
                        <a:rPr lang="en-GB" sz="1600" dirty="0" smtClean="0">
                          <a:effectLst/>
                          <a:latin typeface="Calibri" panose="020F0502020204030204" pitchFamily="34" charset="0"/>
                          <a:ea typeface="Times New Roman" panose="02020603050405020304" pitchFamily="18" charset="0"/>
                          <a:cs typeface="Mangal"/>
                        </a:rPr>
                        <a:t>PB4</a:t>
                      </a:r>
                      <a:r>
                        <a:rPr lang="en-GB" sz="1600" baseline="0" dirty="0" smtClean="0">
                          <a:effectLst/>
                          <a:latin typeface="Calibri" panose="020F0502020204030204" pitchFamily="34" charset="0"/>
                          <a:ea typeface="Times New Roman" panose="02020603050405020304" pitchFamily="18" charset="0"/>
                          <a:cs typeface="Mangal"/>
                        </a:rPr>
                        <a:t> </a:t>
                      </a:r>
                      <a:r>
                        <a:rPr lang="en-GB" sz="1600" dirty="0" smtClean="0">
                          <a:effectLst/>
                          <a:latin typeface="Calibri" panose="020F0502020204030204" pitchFamily="34" charset="0"/>
                          <a:ea typeface="Times New Roman" panose="02020603050405020304" pitchFamily="18" charset="0"/>
                          <a:cs typeface="Mangal"/>
                        </a:rPr>
                        <a:t>Runway </a:t>
                      </a:r>
                      <a:r>
                        <a:rPr lang="en-GB" sz="1600" dirty="0">
                          <a:effectLst/>
                          <a:latin typeface="Calibri" panose="020F0502020204030204" pitchFamily="34" charset="0"/>
                          <a:ea typeface="Times New Roman" panose="02020603050405020304" pitchFamily="18" charset="0"/>
                          <a:cs typeface="Mangal"/>
                        </a:rPr>
                        <a:t>Incursion Monitor (RIM) level 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GB" sz="900" dirty="0">
                          <a:effectLst/>
                          <a:latin typeface="Calibri" panose="020F0502020204030204" pitchFamily="34" charset="0"/>
                          <a:ea typeface="Times New Roman" panose="02020603050405020304" pitchFamily="18" charset="0"/>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53898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9173" y="531898"/>
            <a:ext cx="8610600" cy="1293028"/>
          </a:xfrm>
        </p:spPr>
        <p:txBody>
          <a:bodyPr/>
          <a:lstStyle/>
          <a:p>
            <a:pPr algn="ctr"/>
            <a:r>
              <a:rPr lang="en-GB" b="1" dirty="0" smtClean="0">
                <a:solidFill>
                  <a:srgbClr val="FFFF00"/>
                </a:solidFill>
              </a:rPr>
              <a:t>Why study </a:t>
            </a:r>
            <a:r>
              <a:rPr lang="en-GB" b="1" dirty="0" err="1" smtClean="0">
                <a:solidFill>
                  <a:srgbClr val="FFFF00"/>
                </a:solidFill>
              </a:rPr>
              <a:t>sherc</a:t>
            </a:r>
            <a:r>
              <a:rPr lang="en-GB" b="1" dirty="0" smtClean="0">
                <a:solidFill>
                  <a:srgbClr val="FFFF00"/>
                </a:solidFill>
              </a:rPr>
              <a:t> events ? </a:t>
            </a:r>
            <a:endParaRPr lang="en-GB" b="1" dirty="0">
              <a:solidFill>
                <a:srgbClr val="FFFF00"/>
              </a:solidFill>
            </a:endParaRPr>
          </a:p>
        </p:txBody>
      </p:sp>
      <p:sp>
        <p:nvSpPr>
          <p:cNvPr id="3" name="Content Placeholder 2"/>
          <p:cNvSpPr>
            <a:spLocks noGrp="1"/>
          </p:cNvSpPr>
          <p:nvPr>
            <p:ph idx="1"/>
          </p:nvPr>
        </p:nvSpPr>
        <p:spPr>
          <a:xfrm>
            <a:off x="685800" y="2114109"/>
            <a:ext cx="10782946" cy="4606861"/>
          </a:xfrm>
        </p:spPr>
        <p:txBody>
          <a:bodyPr>
            <a:normAutofit fontScale="55000" lnSpcReduction="20000"/>
          </a:bodyPr>
          <a:lstStyle/>
          <a:p>
            <a:endParaRPr lang="en-GB" dirty="0" smtClean="0"/>
          </a:p>
          <a:p>
            <a:r>
              <a:rPr lang="en-GB" sz="4100" b="1" dirty="0" smtClean="0"/>
              <a:t>With the active cooperation of the ANSPs, EUROCONTROL studied 57 of the 110 Severity A&amp;B Runway Incursions reported across Europe in 2014.</a:t>
            </a:r>
          </a:p>
          <a:p>
            <a:endParaRPr lang="en-GB" sz="4100" b="1" dirty="0"/>
          </a:p>
          <a:p>
            <a:r>
              <a:rPr lang="en-GB" sz="4100" b="1" dirty="0" smtClean="0"/>
              <a:t>13 of the 57 events were classified as Severity A</a:t>
            </a:r>
          </a:p>
          <a:p>
            <a:endParaRPr lang="en-GB" sz="4100" b="1" dirty="0"/>
          </a:p>
          <a:p>
            <a:r>
              <a:rPr lang="en-GB" sz="4100" b="1" dirty="0" smtClean="0"/>
              <a:t>3 of the 13 Severity A events were SHERC events</a:t>
            </a:r>
          </a:p>
          <a:p>
            <a:endParaRPr lang="en-GB" sz="4100" b="1" dirty="0"/>
          </a:p>
          <a:p>
            <a:r>
              <a:rPr lang="en-GB" sz="4100" b="1" dirty="0" smtClean="0"/>
              <a:t>2 of the 3 events were resolved by last minute pilot collision avoidance</a:t>
            </a:r>
          </a:p>
          <a:p>
            <a:pPr marL="0" indent="0">
              <a:buNone/>
            </a:pPr>
            <a:r>
              <a:rPr lang="en-GB" sz="4100" b="1" dirty="0"/>
              <a:t>	</a:t>
            </a:r>
            <a:r>
              <a:rPr lang="en-GB" sz="4100" b="1" dirty="0" smtClean="0"/>
              <a:t>In the other event collision was avoided by providence (luck).</a:t>
            </a:r>
          </a:p>
          <a:p>
            <a:pPr marL="0" indent="0">
              <a:buNone/>
            </a:pPr>
            <a:endParaRPr lang="en-GB" sz="4100" b="1" dirty="0"/>
          </a:p>
          <a:p>
            <a:pPr marL="0" indent="0">
              <a:buNone/>
            </a:pPr>
            <a:r>
              <a:rPr lang="en-GB" dirty="0" smtClean="0"/>
              <a:t> </a:t>
            </a:r>
            <a:endParaRPr lang="en-GB" dirty="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332239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63311" y="717878"/>
            <a:ext cx="6465376" cy="893946"/>
          </a:xfrm>
        </p:spPr>
        <p:txBody>
          <a:bodyPr/>
          <a:lstStyle/>
          <a:p>
            <a:r>
              <a:rPr lang="en-GB" b="1" dirty="0" smtClean="0">
                <a:solidFill>
                  <a:srgbClr val="FFFF00"/>
                </a:solidFill>
              </a:rPr>
              <a:t>Mitigation barriers</a:t>
            </a:r>
            <a:endParaRPr lang="en-GB" b="1" dirty="0">
              <a:solidFill>
                <a:srgbClr val="FFFF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68099479"/>
              </p:ext>
            </p:extLst>
          </p:nvPr>
        </p:nvGraphicFramePr>
        <p:xfrm>
          <a:off x="1627323" y="1828799"/>
          <a:ext cx="8663552" cy="3456559"/>
        </p:xfrm>
        <a:graphic>
          <a:graphicData uri="http://schemas.openxmlformats.org/drawingml/2006/table">
            <a:tbl>
              <a:tblPr firstRow="1" firstCol="1" bandRow="1">
                <a:tableStyleId>{5C22544A-7EE6-4342-B048-85BDC9FD1C3A}</a:tableStyleId>
              </a:tblPr>
              <a:tblGrid>
                <a:gridCol w="892510"/>
                <a:gridCol w="5222939"/>
                <a:gridCol w="1024634"/>
                <a:gridCol w="1523469"/>
              </a:tblGrid>
              <a:tr h="648309">
                <a:tc>
                  <a:txBody>
                    <a:bodyPr/>
                    <a:lstStyle/>
                    <a:p>
                      <a:pPr algn="l">
                        <a:spcAft>
                          <a:spcPts val="0"/>
                        </a:spcAft>
                      </a:pPr>
                      <a:r>
                        <a:rPr lang="en-GB" sz="1400" b="1" dirty="0">
                          <a:effectLst/>
                        </a:rPr>
                        <a:t>Barrier</a:t>
                      </a:r>
                      <a:endParaRPr lang="en-GB" sz="1400" b="1"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l">
                        <a:spcAft>
                          <a:spcPts val="0"/>
                        </a:spcAft>
                      </a:pPr>
                      <a:r>
                        <a:rPr lang="en-GB" sz="1400" b="1">
                          <a:effectLst/>
                        </a:rPr>
                        <a:t>Barrier Description</a:t>
                      </a:r>
                      <a:endParaRPr lang="en-GB" sz="1400" b="1">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400" b="1" dirty="0">
                          <a:effectLst/>
                        </a:rPr>
                        <a:t>Score</a:t>
                      </a:r>
                      <a:endParaRPr lang="en-GB" sz="1400" b="1"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endParaRPr lang="en-GB" sz="1400" b="1" dirty="0" smtClean="0">
                        <a:effectLst/>
                      </a:endParaRPr>
                    </a:p>
                    <a:p>
                      <a:pPr algn="ctr">
                        <a:spcAft>
                          <a:spcPts val="0"/>
                        </a:spcAft>
                      </a:pPr>
                      <a:r>
                        <a:rPr lang="en-GB" sz="1400" b="1" dirty="0" smtClean="0">
                          <a:effectLst/>
                        </a:rPr>
                        <a:t>Effectiveness</a:t>
                      </a:r>
                      <a:endParaRPr lang="en-GB" sz="1400" b="1" dirty="0">
                        <a:effectLst/>
                        <a:latin typeface="Arial" panose="020B0604020202020204" pitchFamily="34" charset="0"/>
                        <a:ea typeface="Times New Roman" panose="02020603050405020304" pitchFamily="18" charset="0"/>
                        <a:cs typeface="Mangal"/>
                      </a:endParaRPr>
                    </a:p>
                  </a:txBody>
                  <a:tcPr marL="68580" marR="68580" marT="0" marB="0"/>
                </a:tc>
              </a:tr>
              <a:tr h="589372">
                <a:tc>
                  <a:txBody>
                    <a:bodyPr/>
                    <a:lstStyle/>
                    <a:p>
                      <a:pPr algn="l">
                        <a:spcAft>
                          <a:spcPts val="0"/>
                        </a:spcAft>
                      </a:pPr>
                      <a:r>
                        <a:rPr lang="en-GB" sz="1400" dirty="0">
                          <a:effectLst/>
                        </a:rPr>
                        <a:t>MB5</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l">
                        <a:spcAft>
                          <a:spcPts val="0"/>
                        </a:spcAft>
                      </a:pPr>
                      <a:r>
                        <a:rPr lang="en-GB" sz="1400">
                          <a:effectLst/>
                        </a:rPr>
                        <a:t>Pilot/driver detection</a:t>
                      </a:r>
                      <a:endParaRPr lang="en-GB" sz="140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600" b="1" dirty="0">
                          <a:effectLst/>
                        </a:rPr>
                        <a:t>24</a:t>
                      </a:r>
                      <a:endParaRPr lang="en-GB" sz="1600" b="1"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600" b="1" dirty="0">
                          <a:effectLst/>
                        </a:rPr>
                        <a:t>29 %</a:t>
                      </a:r>
                      <a:endParaRPr lang="en-GB" sz="1600" b="1" dirty="0">
                        <a:effectLst/>
                        <a:latin typeface="Arial" panose="020B0604020202020204" pitchFamily="34" charset="0"/>
                        <a:ea typeface="Times New Roman" panose="02020603050405020304" pitchFamily="18" charset="0"/>
                        <a:cs typeface="Mangal"/>
                      </a:endParaRPr>
                    </a:p>
                  </a:txBody>
                  <a:tcPr marL="68580" marR="68580" marT="0" marB="0"/>
                </a:tc>
              </a:tr>
              <a:tr h="589372">
                <a:tc>
                  <a:txBody>
                    <a:bodyPr/>
                    <a:lstStyle/>
                    <a:p>
                      <a:pPr algn="l">
                        <a:spcAft>
                          <a:spcPts val="0"/>
                        </a:spcAft>
                      </a:pPr>
                      <a:r>
                        <a:rPr lang="en-GB" sz="1400">
                          <a:effectLst/>
                        </a:rPr>
                        <a:t>MB6</a:t>
                      </a:r>
                      <a:endParaRPr lang="en-GB" sz="140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l">
                        <a:spcAft>
                          <a:spcPts val="0"/>
                        </a:spcAft>
                      </a:pPr>
                      <a:r>
                        <a:rPr lang="en-GB" sz="1400">
                          <a:effectLst/>
                        </a:rPr>
                        <a:t>Sensor Controlled Incursion Projection System</a:t>
                      </a:r>
                      <a:endParaRPr lang="en-GB" sz="140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600" b="1">
                          <a:effectLst/>
                        </a:rPr>
                        <a:t>19</a:t>
                      </a:r>
                      <a:endParaRPr lang="en-GB" sz="1600" b="1">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600" b="1" dirty="0">
                          <a:effectLst/>
                        </a:rPr>
                        <a:t>23%</a:t>
                      </a:r>
                      <a:endParaRPr lang="en-GB" sz="1600" b="1" dirty="0">
                        <a:effectLst/>
                        <a:latin typeface="Arial" panose="020B0604020202020204" pitchFamily="34" charset="0"/>
                        <a:ea typeface="Times New Roman" panose="02020603050405020304" pitchFamily="18" charset="0"/>
                        <a:cs typeface="Mangal"/>
                      </a:endParaRPr>
                    </a:p>
                  </a:txBody>
                  <a:tcPr marL="68580" marR="68580" marT="0" marB="0"/>
                </a:tc>
              </a:tr>
              <a:tr h="1040134">
                <a:tc>
                  <a:txBody>
                    <a:bodyPr/>
                    <a:lstStyle/>
                    <a:p>
                      <a:pPr algn="l">
                        <a:spcAft>
                          <a:spcPts val="0"/>
                        </a:spcAft>
                      </a:pPr>
                      <a:r>
                        <a:rPr lang="en-GB" sz="1400">
                          <a:effectLst/>
                        </a:rPr>
                        <a:t>MB7</a:t>
                      </a:r>
                      <a:endParaRPr lang="en-GB" sz="140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l">
                        <a:spcAft>
                          <a:spcPts val="0"/>
                        </a:spcAft>
                      </a:pPr>
                      <a:r>
                        <a:rPr lang="en-GB" sz="1400" dirty="0">
                          <a:effectLst/>
                        </a:rPr>
                        <a:t>Autonomous Runway Incursion Warning System (ARIWS)</a:t>
                      </a:r>
                    </a:p>
                    <a:p>
                      <a:pPr algn="l">
                        <a:spcAft>
                          <a:spcPts val="0"/>
                        </a:spcAft>
                      </a:pPr>
                      <a:r>
                        <a:rPr lang="en-GB" sz="1400" dirty="0">
                          <a:effectLst/>
                        </a:rPr>
                        <a:t>MB7a: Runway Status Lights 7</a:t>
                      </a:r>
                    </a:p>
                    <a:p>
                      <a:pPr algn="l">
                        <a:spcAft>
                          <a:spcPts val="0"/>
                        </a:spcAft>
                      </a:pPr>
                      <a:r>
                        <a:rPr lang="en-GB" sz="1400" dirty="0">
                          <a:effectLst/>
                        </a:rPr>
                        <a:t>Take Off Hold Lights (THLs). 3   Combined:7 </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600" b="1">
                          <a:effectLst/>
                        </a:rPr>
                        <a:t>7</a:t>
                      </a:r>
                      <a:endParaRPr lang="en-GB" sz="1600" b="1">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600" b="1" dirty="0">
                          <a:effectLst/>
                        </a:rPr>
                        <a:t> </a:t>
                      </a:r>
                    </a:p>
                    <a:p>
                      <a:pPr algn="ctr">
                        <a:spcAft>
                          <a:spcPts val="0"/>
                        </a:spcAft>
                      </a:pPr>
                      <a:r>
                        <a:rPr lang="en-GB" sz="1600" b="1" dirty="0">
                          <a:effectLst/>
                        </a:rPr>
                        <a:t>8 %</a:t>
                      </a:r>
                      <a:endParaRPr lang="en-GB" sz="1600" b="1" dirty="0">
                        <a:effectLst/>
                        <a:latin typeface="Arial" panose="020B0604020202020204" pitchFamily="34" charset="0"/>
                        <a:ea typeface="Times New Roman" panose="02020603050405020304" pitchFamily="18" charset="0"/>
                        <a:cs typeface="Mangal"/>
                      </a:endParaRPr>
                    </a:p>
                  </a:txBody>
                  <a:tcPr marL="68580" marR="68580" marT="0" marB="0"/>
                </a:tc>
              </a:tr>
              <a:tr h="589372">
                <a:tc>
                  <a:txBody>
                    <a:bodyPr/>
                    <a:lstStyle/>
                    <a:p>
                      <a:pPr algn="l">
                        <a:spcAft>
                          <a:spcPts val="0"/>
                        </a:spcAft>
                      </a:pPr>
                      <a:r>
                        <a:rPr lang="en-GB" sz="1400" dirty="0">
                          <a:effectLst/>
                        </a:rPr>
                        <a:t>MB1</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l">
                        <a:spcAft>
                          <a:spcPts val="0"/>
                        </a:spcAft>
                      </a:pPr>
                      <a:r>
                        <a:rPr lang="en-GB" sz="1400" dirty="0">
                          <a:effectLst/>
                        </a:rPr>
                        <a:t>ATCO late direct visual detection</a:t>
                      </a:r>
                      <a:endParaRPr lang="en-GB" sz="1400" dirty="0">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600" b="1">
                          <a:effectLst/>
                        </a:rPr>
                        <a:t>4</a:t>
                      </a:r>
                      <a:endParaRPr lang="en-GB" sz="1600" b="1">
                        <a:effectLst/>
                        <a:latin typeface="Arial" panose="020B0604020202020204" pitchFamily="34" charset="0"/>
                        <a:ea typeface="Times New Roman" panose="02020603050405020304" pitchFamily="18" charset="0"/>
                        <a:cs typeface="Mangal"/>
                      </a:endParaRPr>
                    </a:p>
                  </a:txBody>
                  <a:tcPr marL="68580" marR="68580" marT="0" marB="0" anchor="ctr"/>
                </a:tc>
                <a:tc>
                  <a:txBody>
                    <a:bodyPr/>
                    <a:lstStyle/>
                    <a:p>
                      <a:pPr algn="ctr">
                        <a:spcAft>
                          <a:spcPts val="0"/>
                        </a:spcAft>
                      </a:pPr>
                      <a:r>
                        <a:rPr lang="en-GB" sz="1600" b="1" dirty="0">
                          <a:effectLst/>
                        </a:rPr>
                        <a:t>5 %</a:t>
                      </a:r>
                      <a:endParaRPr lang="en-GB" sz="1600" b="1" dirty="0">
                        <a:effectLst/>
                        <a:latin typeface="Arial" panose="020B0604020202020204" pitchFamily="34" charset="0"/>
                        <a:ea typeface="Times New Roman" panose="02020603050405020304" pitchFamily="18" charset="0"/>
                        <a:cs typeface="Mangal"/>
                      </a:endParaRPr>
                    </a:p>
                  </a:txBody>
                  <a:tcPr marL="68580" marR="68580" marT="0" marB="0"/>
                </a:tc>
              </a:tr>
            </a:tbl>
          </a:graphicData>
        </a:graphic>
      </p:graphicFrame>
      <p:sp>
        <p:nvSpPr>
          <p:cNvPr id="2" name="Footer Placeholder 1"/>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35850012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844" y="764373"/>
            <a:ext cx="10190356" cy="752193"/>
          </a:xfrm>
        </p:spPr>
        <p:txBody>
          <a:bodyPr>
            <a:normAutofit/>
          </a:bodyPr>
          <a:lstStyle/>
          <a:p>
            <a:pPr algn="ctr"/>
            <a:r>
              <a:rPr lang="en-GB" sz="3200" b="1" dirty="0" smtClean="0">
                <a:solidFill>
                  <a:srgbClr val="FFFF00"/>
                </a:solidFill>
              </a:rPr>
              <a:t>Review of actual events</a:t>
            </a:r>
            <a:endParaRPr lang="en-GB" sz="3200" b="1" dirty="0">
              <a:solidFill>
                <a:srgbClr val="FFFF00"/>
              </a:solidFill>
            </a:endParaRPr>
          </a:p>
        </p:txBody>
      </p:sp>
      <p:sp>
        <p:nvSpPr>
          <p:cNvPr id="3" name="Content Placeholder 2"/>
          <p:cNvSpPr>
            <a:spLocks noGrp="1"/>
          </p:cNvSpPr>
          <p:nvPr>
            <p:ph idx="1"/>
          </p:nvPr>
        </p:nvSpPr>
        <p:spPr>
          <a:xfrm>
            <a:off x="685800" y="2118732"/>
            <a:ext cx="10820400" cy="4099953"/>
          </a:xfrm>
        </p:spPr>
        <p:txBody>
          <a:bodyPr>
            <a:normAutofit lnSpcReduction="10000"/>
          </a:bodyPr>
          <a:lstStyle/>
          <a:p>
            <a:pPr>
              <a:spcAft>
                <a:spcPts val="1200"/>
              </a:spcAft>
            </a:pPr>
            <a:r>
              <a:rPr lang="en-GB" b="1" dirty="0" smtClean="0"/>
              <a:t>What were the principal Contributing factors?</a:t>
            </a:r>
          </a:p>
          <a:p>
            <a:pPr>
              <a:spcAft>
                <a:spcPts val="1200"/>
              </a:spcAft>
            </a:pPr>
            <a:r>
              <a:rPr lang="en-GB" b="1" dirty="0" smtClean="0"/>
              <a:t>What was the ACTUAL recovery barrier?</a:t>
            </a:r>
          </a:p>
          <a:p>
            <a:pPr>
              <a:spcAft>
                <a:spcPts val="1200"/>
              </a:spcAft>
            </a:pPr>
            <a:r>
              <a:rPr lang="en-GB" b="1" dirty="0" smtClean="0"/>
              <a:t>What ATC barriers were breached?</a:t>
            </a:r>
          </a:p>
          <a:p>
            <a:pPr>
              <a:spcAft>
                <a:spcPts val="1200"/>
              </a:spcAft>
            </a:pPr>
            <a:r>
              <a:rPr lang="en-GB" b="1" dirty="0" smtClean="0"/>
              <a:t>What barriers, if deployed, could have prevented the event or reduced the risk of collision?</a:t>
            </a:r>
          </a:p>
          <a:p>
            <a:pPr>
              <a:spcAft>
                <a:spcPts val="1200"/>
              </a:spcAft>
            </a:pPr>
            <a:endParaRPr lang="en-GB" b="1" dirty="0"/>
          </a:p>
          <a:p>
            <a:pPr>
              <a:spcAft>
                <a:spcPts val="1200"/>
              </a:spcAft>
            </a:pPr>
            <a:r>
              <a:rPr lang="en-GB" sz="2400" b="1" dirty="0" smtClean="0">
                <a:solidFill>
                  <a:srgbClr val="FFFF00"/>
                </a:solidFill>
              </a:rPr>
              <a:t>Do the barriers acting in the real world accord with the barriers expected in the Generic Study?</a:t>
            </a:r>
          </a:p>
          <a:p>
            <a:endParaRPr lang="en-GB" dirty="0" smtClean="0"/>
          </a:p>
          <a:p>
            <a:endParaRPr lang="en-GB" dirty="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420392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800" b="1" dirty="0" smtClean="0">
                <a:solidFill>
                  <a:srgbClr val="FFFF00"/>
                </a:solidFill>
              </a:rPr>
              <a:t>Example of an actual event</a:t>
            </a:r>
            <a:endParaRPr lang="en-GB" sz="2800" b="1" dirty="0">
              <a:solidFill>
                <a:srgbClr val="FFFF00"/>
              </a:solidFill>
            </a:endParaRPr>
          </a:p>
        </p:txBody>
      </p:sp>
      <p:pic>
        <p:nvPicPr>
          <p:cNvPr id="14" name="Picture 27732" descr="SHERC11b"/>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227197" y="2694958"/>
            <a:ext cx="5334000" cy="249401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half" idx="2"/>
          </p:nvPr>
        </p:nvSpPr>
        <p:spPr/>
        <p:txBody>
          <a:bodyPr/>
          <a:lstStyle/>
          <a:p>
            <a:pPr marL="0" indent="0">
              <a:buNone/>
            </a:pPr>
            <a:endParaRPr lang="en-GB" dirty="0"/>
          </a:p>
        </p:txBody>
      </p:sp>
      <p:sp>
        <p:nvSpPr>
          <p:cNvPr id="4" name="Footer Placeholder 3"/>
          <p:cNvSpPr>
            <a:spLocks noGrp="1"/>
          </p:cNvSpPr>
          <p:nvPr>
            <p:ph type="ftr" sz="quarter" idx="11"/>
          </p:nvPr>
        </p:nvSpPr>
        <p:spPr/>
        <p:txBody>
          <a:bodyPr/>
          <a:lstStyle/>
          <a:p>
            <a:r>
              <a:rPr lang="en-GB" dirty="0" smtClean="0"/>
              <a:t>Mike Edwards            Homefield ATM Safety               June 2017  </a:t>
            </a:r>
            <a:endParaRPr lang="en-US" dirty="0"/>
          </a:p>
        </p:txBody>
      </p:sp>
      <p:sp>
        <p:nvSpPr>
          <p:cNvPr id="11" name="Rectangle 10"/>
          <p:cNvSpPr/>
          <p:nvPr/>
        </p:nvSpPr>
        <p:spPr>
          <a:xfrm>
            <a:off x="685799" y="1565167"/>
            <a:ext cx="6303723" cy="4209332"/>
          </a:xfrm>
          <a:prstGeom prst="rect">
            <a:avLst/>
          </a:prstGeom>
        </p:spPr>
        <p:txBody>
          <a:bodyPr wrap="square">
            <a:spAutoFit/>
          </a:bodyPr>
          <a:lstStyle/>
          <a:p>
            <a:endParaRPr lang="en-GB" dirty="0"/>
          </a:p>
        </p:txBody>
      </p:sp>
      <p:sp>
        <p:nvSpPr>
          <p:cNvPr id="2" name="Rectangle 1"/>
          <p:cNvSpPr/>
          <p:nvPr/>
        </p:nvSpPr>
        <p:spPr>
          <a:xfrm>
            <a:off x="365016" y="802644"/>
            <a:ext cx="5862181" cy="3139321"/>
          </a:xfrm>
          <a:prstGeom prst="rect">
            <a:avLst/>
          </a:prstGeom>
        </p:spPr>
        <p:txBody>
          <a:bodyPr wrap="square">
            <a:spAutoFit/>
          </a:bodyPr>
          <a:lstStyle/>
          <a:p>
            <a:r>
              <a:rPr lang="en-GB" dirty="0">
                <a:latin typeface="Times New Roman" panose="02020603050405020304" pitchFamily="18" charset="0"/>
                <a:ea typeface="Times New Roman" panose="02020603050405020304" pitchFamily="18" charset="0"/>
                <a:cs typeface="Mangal"/>
              </a:rPr>
              <a:t>A </a:t>
            </a:r>
            <a:r>
              <a:rPr lang="en-GB" dirty="0" smtClean="0">
                <a:latin typeface="Calibri" panose="020F0502020204030204" pitchFamily="34" charset="0"/>
                <a:ea typeface="Times New Roman" panose="02020603050405020304" pitchFamily="18" charset="0"/>
                <a:cs typeface="Times New Roman" panose="02020603050405020304" pitchFamily="18" charset="0"/>
              </a:rPr>
              <a:t>CRJ700 made </a:t>
            </a:r>
            <a:r>
              <a:rPr lang="en-GB" dirty="0">
                <a:latin typeface="Calibri" panose="020F0502020204030204" pitchFamily="34" charset="0"/>
                <a:ea typeface="Times New Roman" panose="02020603050405020304" pitchFamily="18" charset="0"/>
                <a:cs typeface="Times New Roman" panose="02020603050405020304" pitchFamily="18" charset="0"/>
              </a:rPr>
              <a:t>a high speed rejected take off upon seeing a light aircraft on the runway ahead at night. By veering to the left around it whilst decelerating, a collision was avoided. </a:t>
            </a:r>
            <a:endParaRPr lang="en-GB" dirty="0">
              <a:latin typeface="Arial" panose="020B0604020202020204" pitchFamily="34" charset="0"/>
              <a:ea typeface="Times New Roman" panose="02020603050405020304" pitchFamily="18" charset="0"/>
              <a:cs typeface="Mangal"/>
            </a:endParaRPr>
          </a:p>
          <a:p>
            <a:r>
              <a:rPr lang="en-GB" dirty="0">
                <a:latin typeface="Calibri" panose="020F0502020204030204" pitchFamily="34" charset="0"/>
                <a:ea typeface="Times New Roman" panose="02020603050405020304" pitchFamily="18" charset="0"/>
                <a:cs typeface="Times New Roman" panose="02020603050405020304" pitchFamily="18" charset="0"/>
              </a:rPr>
              <a:t>The Cessna 172 had just landed on the same runway and, after landing had been instructed to clear right at the first exit, located at </a:t>
            </a:r>
            <a:r>
              <a:rPr lang="en-GB" dirty="0" smtClean="0">
                <a:latin typeface="Calibri" panose="020F0502020204030204" pitchFamily="34" charset="0"/>
                <a:ea typeface="Times New Roman" panose="02020603050405020304" pitchFamily="18" charset="0"/>
                <a:cs typeface="Times New Roman" panose="02020603050405020304" pitchFamily="18" charset="0"/>
              </a:rPr>
              <a:t>500m </a:t>
            </a:r>
            <a:r>
              <a:rPr lang="en-GB" dirty="0">
                <a:latin typeface="Calibri" panose="020F0502020204030204" pitchFamily="34" charset="0"/>
                <a:ea typeface="Times New Roman" panose="02020603050405020304" pitchFamily="18" charset="0"/>
                <a:cs typeface="Times New Roman" panose="02020603050405020304" pitchFamily="18" charset="0"/>
              </a:rPr>
              <a:t>from the landing threshold. Half a minute later, the controller cleared the CRJ700 for take-off and shortly </a:t>
            </a:r>
            <a:r>
              <a:rPr lang="en-GB" dirty="0" smtClean="0">
                <a:latin typeface="Calibri" panose="020F0502020204030204" pitchFamily="34" charset="0"/>
                <a:ea typeface="Times New Roman" panose="02020603050405020304" pitchFamily="18" charset="0"/>
                <a:cs typeface="Times New Roman" panose="02020603050405020304" pitchFamily="18" charset="0"/>
              </a:rPr>
              <a:t>after, </a:t>
            </a:r>
            <a:r>
              <a:rPr lang="en-GB" dirty="0">
                <a:latin typeface="Calibri" panose="020F0502020204030204" pitchFamily="34" charset="0"/>
                <a:ea typeface="Times New Roman" panose="02020603050405020304" pitchFamily="18" charset="0"/>
                <a:cs typeface="Times New Roman" panose="02020603050405020304" pitchFamily="18" charset="0"/>
              </a:rPr>
              <a:t>the C172 advised that it was still on the runway having missed the turn off and asked to exit next right. </a:t>
            </a:r>
            <a:endParaRPr lang="en-GB" dirty="0" smtClean="0">
              <a:latin typeface="Calibri" panose="020F0502020204030204" pitchFamily="34" charset="0"/>
              <a:ea typeface="Times New Roman" panose="02020603050405020304" pitchFamily="18" charset="0"/>
              <a:cs typeface="Times New Roman" panose="02020603050405020304" pitchFamily="18" charset="0"/>
            </a:endParaRPr>
          </a:p>
          <a:p>
            <a:endParaRPr lang="en-GB" dirty="0">
              <a:effectLst/>
              <a:latin typeface="Arial" panose="020B0604020202020204" pitchFamily="34" charset="0"/>
              <a:ea typeface="Times New Roman" panose="02020603050405020304" pitchFamily="18" charset="0"/>
              <a:cs typeface="Mangal"/>
            </a:endParaRPr>
          </a:p>
        </p:txBody>
      </p:sp>
      <p:sp>
        <p:nvSpPr>
          <p:cNvPr id="9" name="Rectangle 8"/>
          <p:cNvSpPr/>
          <p:nvPr/>
        </p:nvSpPr>
        <p:spPr>
          <a:xfrm>
            <a:off x="248106" y="3696129"/>
            <a:ext cx="6096000" cy="2585323"/>
          </a:xfrm>
          <a:prstGeom prst="rect">
            <a:avLst/>
          </a:prstGeom>
        </p:spPr>
        <p:txBody>
          <a:bodyPr>
            <a:spAutoFit/>
          </a:bodyPr>
          <a:lstStyle/>
          <a:p>
            <a:r>
              <a:rPr lang="en-US" altLang="en-US" dirty="0">
                <a:latin typeface="Calibri" panose="020F0502020204030204" pitchFamily="34" charset="0"/>
                <a:ea typeface="Times New Roman" panose="02020603050405020304" pitchFamily="18" charset="0"/>
                <a:cs typeface="Calibri" panose="020F0502020204030204" pitchFamily="34" charset="0"/>
              </a:rPr>
              <a:t>The CRJ700 crew reported that at a speed of about 110kts, they had heard the light aircraft say he had missed his turn off and the First Officer had then seen a white aircraft tail light to the right of the centreline ahead and immediately called “Abort, Abort”. They steered to the left with maximum braking and they had subsequently passed to the left of the Cessna with an estimated 3m clearance at a speed of approximately 40Kts.</a:t>
            </a:r>
            <a:endParaRPr lang="en-GB" altLang="en-US" dirty="0"/>
          </a:p>
          <a:p>
            <a:endParaRPr lang="en-GB" dirty="0"/>
          </a:p>
        </p:txBody>
      </p:sp>
    </p:spTree>
    <p:extLst>
      <p:ext uri="{BB962C8B-B14F-4D97-AF65-F5344CB8AC3E}">
        <p14:creationId xmlns:p14="http://schemas.microsoft.com/office/powerpoint/2010/main" val="21155502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85800" y="6315397"/>
            <a:ext cx="7772400" cy="365125"/>
          </a:xfrm>
        </p:spPr>
        <p:txBody>
          <a:bodyPr/>
          <a:lstStyle/>
          <a:p>
            <a:r>
              <a:rPr lang="en-GB" smtClean="0"/>
              <a:t>Mike Edwards            Homefield ATM Safety               June 2017  </a:t>
            </a:r>
            <a:endParaRPr lang="en-US" dirty="0"/>
          </a:p>
        </p:txBody>
      </p:sp>
      <p:pic>
        <p:nvPicPr>
          <p:cNvPr id="2050" name="Picture 27732" descr="SHERC1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725" y="2427454"/>
            <a:ext cx="4757405" cy="222767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
          <p:cNvSpPr txBox="1">
            <a:spLocks noChangeArrowheads="1"/>
          </p:cNvSpPr>
          <p:nvPr/>
        </p:nvSpPr>
        <p:spPr bwMode="auto">
          <a:xfrm>
            <a:off x="2948305" y="6843395"/>
            <a:ext cx="3787775" cy="15144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spcAft>
                <a:spcPts val="0"/>
              </a:spcAft>
            </a:pPr>
            <a:endParaRPr lang="en-GB" sz="1100">
              <a:effectLst/>
              <a:latin typeface="Arial" panose="020B0604020202020204" pitchFamily="34" charset="0"/>
              <a:ea typeface="Times New Roman" panose="02020603050405020304" pitchFamily="18" charset="0"/>
              <a:cs typeface="Mangal"/>
            </a:endParaRPr>
          </a:p>
        </p:txBody>
      </p:sp>
      <p:sp>
        <p:nvSpPr>
          <p:cNvPr id="5"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7" name="Rectangle 5"/>
          <p:cNvSpPr>
            <a:spLocks noChangeArrowheads="1"/>
          </p:cNvSpPr>
          <p:nvPr/>
        </p:nvSpPr>
        <p:spPr bwMode="auto">
          <a:xfrm>
            <a:off x="150312" y="686664"/>
            <a:ext cx="7002049" cy="570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controller on the TWR frequency had been certified in the TWR position a month prior to the incident. The Investigation noted that of his 80 hours training time for that certification, less than one hour was recorded as being at night. He did receive a daytime airfield tour during his training in order to orient himself with the airport layout, but he had never been out on the airport movement area at night.</a:t>
            </a:r>
          </a:p>
          <a:p>
            <a:pPr defTabSz="914400" eaLnBrk="0" fontAlgn="base" hangingPunct="0">
              <a:spcBef>
                <a:spcPct val="0"/>
              </a:spcBef>
              <a:spcAft>
                <a:spcPct val="0"/>
              </a:spcAft>
            </a:pPr>
            <a:r>
              <a:rPr lang="en-GB" sz="2400" dirty="0">
                <a:latin typeface="Calibri" panose="020F0502020204030204" pitchFamily="34" charset="0"/>
                <a:cs typeface="Calibri" panose="020F0502020204030204" pitchFamily="34" charset="0"/>
              </a:rPr>
              <a:t>He stated that he had scanned the runway before issuing the take-off clearance to the CRJ. He did not recall actually seeing the Cessna clear the runway but assumed that it vacated as he could not see it. </a:t>
            </a:r>
            <a:r>
              <a:rPr lang="en-GB" sz="2400" dirty="0" smtClean="0">
                <a:latin typeface="Calibri" panose="020F0502020204030204" pitchFamily="34" charset="0"/>
                <a:cs typeface="Calibri" panose="020F0502020204030204" pitchFamily="34" charset="0"/>
              </a:rPr>
              <a:t>The </a:t>
            </a:r>
            <a:r>
              <a:rPr lang="en-GB" sz="2400" dirty="0">
                <a:latin typeface="Calibri" panose="020F0502020204030204" pitchFamily="34" charset="0"/>
                <a:cs typeface="Calibri" panose="020F0502020204030204" pitchFamily="34" charset="0"/>
              </a:rPr>
              <a:t>controller stated that he just "lost the Cessna in the lights."</a:t>
            </a:r>
          </a:p>
          <a:p>
            <a:pPr lvl="0" defTabSz="914400"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80025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Mike Edwards            Homefield ATM Safety               June 2017  </a:t>
            </a:r>
            <a:endParaRPr lang="en-US" dirty="0"/>
          </a:p>
        </p:txBody>
      </p:sp>
      <p:sp>
        <p:nvSpPr>
          <p:cNvPr id="9" name="Rectangle 8"/>
          <p:cNvSpPr/>
          <p:nvPr/>
        </p:nvSpPr>
        <p:spPr>
          <a:xfrm>
            <a:off x="685800" y="1084881"/>
            <a:ext cx="10581468" cy="4339650"/>
          </a:xfrm>
          <a:prstGeom prst="rect">
            <a:avLst/>
          </a:prstGeom>
        </p:spPr>
        <p:txBody>
          <a:bodyPr wrap="square">
            <a:spAutoFit/>
          </a:bodyPr>
          <a:lstStyle/>
          <a:p>
            <a:endParaRPr lang="en-GB" b="1" dirty="0" smtClean="0">
              <a:solidFill>
                <a:srgbClr val="FFFF00"/>
              </a:solidFill>
            </a:endParaRPr>
          </a:p>
          <a:p>
            <a:r>
              <a:rPr lang="en-GB" sz="2400" b="1" dirty="0" smtClean="0">
                <a:solidFill>
                  <a:srgbClr val="FFFF00"/>
                </a:solidFill>
              </a:rPr>
              <a:t>ATC Contributing </a:t>
            </a:r>
            <a:r>
              <a:rPr lang="en-GB" sz="2400" b="1" dirty="0">
                <a:solidFill>
                  <a:srgbClr val="FFFF00"/>
                </a:solidFill>
              </a:rPr>
              <a:t>factors:</a:t>
            </a:r>
          </a:p>
          <a:p>
            <a:r>
              <a:rPr lang="en-GB" sz="2400" dirty="0"/>
              <a:t>Perception – Misperceive visual information </a:t>
            </a:r>
          </a:p>
          <a:p>
            <a:r>
              <a:rPr lang="en-GB" sz="2400" dirty="0"/>
              <a:t>Decision – Incorrect plan to give take-off clearance without positive evidence of </a:t>
            </a:r>
            <a:r>
              <a:rPr lang="en-GB" sz="2400"/>
              <a:t>rwy </a:t>
            </a:r>
            <a:r>
              <a:rPr lang="en-GB" sz="2400" smtClean="0"/>
              <a:t>clearance</a:t>
            </a:r>
            <a:endParaRPr lang="en-GB" sz="2400" dirty="0"/>
          </a:p>
          <a:p>
            <a:r>
              <a:rPr lang="en-GB" sz="2400" dirty="0"/>
              <a:t>Training – Lack of completeness</a:t>
            </a:r>
          </a:p>
          <a:p>
            <a:r>
              <a:rPr lang="en-GB" sz="2400" dirty="0"/>
              <a:t>Training – Task familiarity</a:t>
            </a:r>
          </a:p>
          <a:p>
            <a:endParaRPr lang="en-GB" sz="2400" dirty="0"/>
          </a:p>
          <a:p>
            <a:endParaRPr lang="en-GB" sz="2400" b="1" dirty="0" smtClean="0">
              <a:solidFill>
                <a:srgbClr val="FFFF00"/>
              </a:solidFill>
            </a:endParaRPr>
          </a:p>
          <a:p>
            <a:r>
              <a:rPr lang="en-GB" sz="2400" b="1" dirty="0" smtClean="0">
                <a:solidFill>
                  <a:srgbClr val="FFFF00"/>
                </a:solidFill>
              </a:rPr>
              <a:t>Actual </a:t>
            </a:r>
            <a:r>
              <a:rPr lang="en-GB" sz="2400" b="1" dirty="0">
                <a:solidFill>
                  <a:srgbClr val="FFFF00"/>
                </a:solidFill>
              </a:rPr>
              <a:t>Recovery Barrier: </a:t>
            </a:r>
          </a:p>
          <a:p>
            <a:r>
              <a:rPr lang="en-GB" sz="2400" dirty="0"/>
              <a:t>MB5	Pilot visual detection</a:t>
            </a:r>
          </a:p>
          <a:p>
            <a:endParaRPr lang="en-GB" dirty="0"/>
          </a:p>
        </p:txBody>
      </p:sp>
    </p:spTree>
    <p:extLst>
      <p:ext uri="{BB962C8B-B14F-4D97-AF65-F5344CB8AC3E}">
        <p14:creationId xmlns:p14="http://schemas.microsoft.com/office/powerpoint/2010/main" val="422744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Mike Edwards            Homefield ATM Safety               June 2017  </a:t>
            </a:r>
            <a:endParaRPr lang="en-US" dirty="0"/>
          </a:p>
        </p:txBody>
      </p:sp>
      <p:sp>
        <p:nvSpPr>
          <p:cNvPr id="3" name="Rectangle 2"/>
          <p:cNvSpPr/>
          <p:nvPr/>
        </p:nvSpPr>
        <p:spPr>
          <a:xfrm>
            <a:off x="1828800" y="1131376"/>
            <a:ext cx="8028122" cy="4893647"/>
          </a:xfrm>
          <a:prstGeom prst="rect">
            <a:avLst/>
          </a:prstGeom>
        </p:spPr>
        <p:txBody>
          <a:bodyPr wrap="square">
            <a:spAutoFit/>
          </a:bodyPr>
          <a:lstStyle/>
          <a:p>
            <a:r>
              <a:rPr lang="en-GB" sz="2400" b="1" dirty="0">
                <a:solidFill>
                  <a:srgbClr val="FFFF00"/>
                </a:solidFill>
              </a:rPr>
              <a:t>Barriers breached:</a:t>
            </a:r>
          </a:p>
          <a:p>
            <a:r>
              <a:rPr lang="en-GB" sz="2400" dirty="0"/>
              <a:t>PB2	ATC direct visual detection</a:t>
            </a:r>
          </a:p>
          <a:p>
            <a:r>
              <a:rPr lang="en-GB" sz="2400" dirty="0"/>
              <a:t>PBP	Correct use of ATC procedures re- runway </a:t>
            </a:r>
            <a:r>
              <a:rPr lang="en-GB" sz="2400" dirty="0" smtClean="0"/>
              <a:t>				vacation</a:t>
            </a:r>
            <a:endParaRPr lang="en-GB" sz="2400" dirty="0"/>
          </a:p>
          <a:p>
            <a:r>
              <a:rPr lang="en-GB" sz="2400" dirty="0"/>
              <a:t>MB1	ATC late direct visual detection	</a:t>
            </a:r>
          </a:p>
          <a:p>
            <a:endParaRPr lang="en-GB" sz="2400" dirty="0"/>
          </a:p>
          <a:p>
            <a:r>
              <a:rPr lang="en-GB" sz="2400" b="1" dirty="0">
                <a:solidFill>
                  <a:srgbClr val="FFFF00"/>
                </a:solidFill>
              </a:rPr>
              <a:t>Remaining barriers available that could have reduced risk of collision:</a:t>
            </a:r>
          </a:p>
          <a:p>
            <a:r>
              <a:rPr lang="en-GB" sz="2400" dirty="0"/>
              <a:t>X	Nil</a:t>
            </a:r>
          </a:p>
          <a:p>
            <a:endParaRPr lang="en-GB" sz="2400" dirty="0"/>
          </a:p>
          <a:p>
            <a:r>
              <a:rPr lang="en-GB" sz="2400" b="1" dirty="0">
                <a:solidFill>
                  <a:srgbClr val="FFFF00"/>
                </a:solidFill>
              </a:rPr>
              <a:t>Barriers that, if deployed, could have prevented the runway incursion and/or reduced risk of collision</a:t>
            </a:r>
            <a:r>
              <a:rPr lang="en-GB" sz="2400" dirty="0"/>
              <a:t>:</a:t>
            </a:r>
          </a:p>
          <a:p>
            <a:r>
              <a:rPr lang="en-GB" sz="2400" dirty="0"/>
              <a:t>PB9a	Take Off Hold Lights</a:t>
            </a:r>
          </a:p>
        </p:txBody>
      </p:sp>
    </p:spTree>
    <p:extLst>
      <p:ext uri="{BB962C8B-B14F-4D97-AF65-F5344CB8AC3E}">
        <p14:creationId xmlns:p14="http://schemas.microsoft.com/office/powerpoint/2010/main" val="2946468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3302" y="529526"/>
            <a:ext cx="9305441" cy="1295400"/>
          </a:xfrm>
        </p:spPr>
        <p:txBody>
          <a:bodyPr>
            <a:normAutofit/>
          </a:bodyPr>
          <a:lstStyle/>
          <a:p>
            <a:pPr algn="ctr"/>
            <a:r>
              <a:rPr lang="en-GB" sz="3200" b="1" dirty="0" smtClean="0">
                <a:solidFill>
                  <a:srgbClr val="FFFF00"/>
                </a:solidFill>
              </a:rPr>
              <a:t>Contributing factors in 19 actual events</a:t>
            </a:r>
            <a:endParaRPr lang="en-GB" sz="3200" b="1" dirty="0">
              <a:solidFill>
                <a:srgbClr val="FFFF00"/>
              </a:solidFill>
            </a:endParaRPr>
          </a:p>
        </p:txBody>
      </p:sp>
      <p:sp>
        <p:nvSpPr>
          <p:cNvPr id="4" name="Content Placeholder 3"/>
          <p:cNvSpPr>
            <a:spLocks noGrp="1"/>
          </p:cNvSpPr>
          <p:nvPr>
            <p:ph sz="half" idx="2"/>
          </p:nvPr>
        </p:nvSpPr>
        <p:spPr>
          <a:xfrm>
            <a:off x="506827" y="2373247"/>
            <a:ext cx="5311775" cy="4161285"/>
          </a:xfrm>
        </p:spPr>
        <p:txBody>
          <a:bodyPr/>
          <a:lstStyle/>
          <a:p>
            <a:r>
              <a:rPr lang="en-GB" sz="2400" dirty="0" smtClean="0"/>
              <a:t>ATC Perception 	   x 24	</a:t>
            </a:r>
          </a:p>
          <a:p>
            <a:r>
              <a:rPr lang="en-GB" sz="2400" dirty="0" smtClean="0"/>
              <a:t>Pilot Perception     x 18</a:t>
            </a:r>
          </a:p>
          <a:p>
            <a:r>
              <a:rPr lang="en-GB" sz="2400" dirty="0" smtClean="0"/>
              <a:t>ATC Action             x 14</a:t>
            </a:r>
          </a:p>
          <a:p>
            <a:r>
              <a:rPr lang="en-GB" sz="2400" dirty="0" smtClean="0"/>
              <a:t>ATC Memory          x 11</a:t>
            </a:r>
          </a:p>
          <a:p>
            <a:r>
              <a:rPr lang="en-GB" sz="2400" dirty="0" smtClean="0"/>
              <a:t>Pilot CRM Issues     x   6	</a:t>
            </a:r>
            <a:r>
              <a:rPr lang="en-GB" dirty="0" smtClean="0"/>
              <a:t>	</a:t>
            </a:r>
            <a:endParaRPr lang="en-GB" dirty="0"/>
          </a:p>
        </p:txBody>
      </p:sp>
      <p:sp>
        <p:nvSpPr>
          <p:cNvPr id="7" name="Content Placeholder 6"/>
          <p:cNvSpPr>
            <a:spLocks noGrp="1"/>
          </p:cNvSpPr>
          <p:nvPr>
            <p:ph sz="quarter" idx="4"/>
          </p:nvPr>
        </p:nvSpPr>
        <p:spPr>
          <a:xfrm>
            <a:off x="6024697" y="2353874"/>
            <a:ext cx="5355921" cy="4161285"/>
          </a:xfrm>
        </p:spPr>
        <p:txBody>
          <a:bodyPr>
            <a:normAutofit/>
          </a:bodyPr>
          <a:lstStyle/>
          <a:p>
            <a:r>
              <a:rPr lang="en-GB" sz="2400" dirty="0"/>
              <a:t>Not see conflict out of the window</a:t>
            </a:r>
          </a:p>
          <a:p>
            <a:r>
              <a:rPr lang="en-GB" sz="2400" dirty="0" smtClean="0"/>
              <a:t>Not see other aircraft</a:t>
            </a:r>
          </a:p>
          <a:p>
            <a:r>
              <a:rPr lang="en-GB" sz="2400" dirty="0" smtClean="0"/>
              <a:t>Convey </a:t>
            </a:r>
            <a:r>
              <a:rPr lang="en-GB" sz="2400" dirty="0"/>
              <a:t>incomplete information</a:t>
            </a:r>
          </a:p>
          <a:p>
            <a:r>
              <a:rPr lang="en-GB" sz="2400" dirty="0" smtClean="0"/>
              <a:t>Forgot to scan</a:t>
            </a:r>
          </a:p>
          <a:p>
            <a:r>
              <a:rPr lang="en-GB" sz="2400" dirty="0" smtClean="0"/>
              <a:t>Distraction</a:t>
            </a:r>
            <a:endParaRPr lang="en-GB" sz="2400" dirty="0"/>
          </a:p>
        </p:txBody>
      </p:sp>
      <p:sp>
        <p:nvSpPr>
          <p:cNvPr id="2" name="Footer Placeholder 1"/>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368127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additive="base">
                                        <p:cTn id="3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additive="base">
                                        <p:cTn id="3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 calcmode="lin" valueType="num">
                                      <p:cBhvr additive="base">
                                        <p:cTn id="4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 calcmode="lin" valueType="num">
                                      <p:cBhvr additive="base">
                                        <p:cTn id="4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441" y="267688"/>
            <a:ext cx="8610600" cy="443942"/>
          </a:xfrm>
        </p:spPr>
        <p:txBody>
          <a:bodyPr>
            <a:noAutofit/>
          </a:bodyPr>
          <a:lstStyle/>
          <a:p>
            <a:pPr algn="ctr"/>
            <a:r>
              <a:rPr lang="en-GB" b="1" dirty="0" smtClean="0">
                <a:solidFill>
                  <a:srgbClr val="FFFF00"/>
                </a:solidFill>
              </a:rPr>
              <a:t>conclusions</a:t>
            </a:r>
            <a:endParaRPr lang="en-GB" b="1" dirty="0">
              <a:solidFill>
                <a:srgbClr val="FFFF00"/>
              </a:solidFill>
            </a:endParaRPr>
          </a:p>
        </p:txBody>
      </p:sp>
      <p:sp>
        <p:nvSpPr>
          <p:cNvPr id="3" name="Content Placeholder 2"/>
          <p:cNvSpPr>
            <a:spLocks noGrp="1"/>
          </p:cNvSpPr>
          <p:nvPr>
            <p:ph idx="1"/>
          </p:nvPr>
        </p:nvSpPr>
        <p:spPr>
          <a:xfrm>
            <a:off x="685800" y="888816"/>
            <a:ext cx="10820400" cy="4926914"/>
          </a:xfrm>
        </p:spPr>
        <p:txBody>
          <a:bodyPr>
            <a:noAutofit/>
          </a:bodyPr>
          <a:lstStyle/>
          <a:p>
            <a:pPr>
              <a:buFont typeface="Wingdings" panose="05000000000000000000" pitchFamily="2" charset="2"/>
              <a:buChar char="Ø"/>
            </a:pPr>
            <a:r>
              <a:rPr lang="en-GB" sz="2400" b="1" dirty="0" smtClean="0"/>
              <a:t>The </a:t>
            </a:r>
            <a:r>
              <a:rPr lang="en-GB" sz="2400" b="1" dirty="0"/>
              <a:t>study concurs with and supports the FAA National Runway Safety Plan conclusion that an incorporation of multiple layers of technology is currently the most effective response to Sudden High Energy Runway Conflicts</a:t>
            </a:r>
            <a:endParaRPr lang="en-GB" sz="2400" b="1" dirty="0" smtClean="0"/>
          </a:p>
          <a:p>
            <a:pPr marL="0" indent="0">
              <a:buNone/>
            </a:pPr>
            <a:r>
              <a:rPr lang="en-GB" sz="1800" b="1" dirty="0"/>
              <a:t>N</a:t>
            </a:r>
            <a:r>
              <a:rPr lang="en-GB" sz="1800" b="1" dirty="0" smtClean="0"/>
              <a:t>o </a:t>
            </a:r>
            <a:r>
              <a:rPr lang="en-GB" sz="1800" b="1" dirty="0"/>
              <a:t>barrier by itself has the potential to prevent more </a:t>
            </a:r>
            <a:r>
              <a:rPr lang="en-GB" sz="1800" b="1" dirty="0" smtClean="0"/>
              <a:t>than </a:t>
            </a:r>
            <a:r>
              <a:rPr lang="en-GB" sz="1800" b="1" dirty="0"/>
              <a:t>35% of identified potential scenarios. </a:t>
            </a:r>
          </a:p>
          <a:p>
            <a:pPr marL="0" indent="0">
              <a:buNone/>
            </a:pPr>
            <a:endParaRPr lang="en-GB" sz="2400" b="1" dirty="0"/>
          </a:p>
          <a:p>
            <a:pPr>
              <a:buFont typeface="Wingdings" panose="05000000000000000000" pitchFamily="2" charset="2"/>
              <a:buChar char="Ø"/>
            </a:pPr>
            <a:r>
              <a:rPr lang="en-GB" sz="2400" b="1" dirty="0"/>
              <a:t>It </a:t>
            </a:r>
            <a:r>
              <a:rPr lang="en-GB" sz="2400" b="1" dirty="0" smtClean="0"/>
              <a:t>was </a:t>
            </a:r>
            <a:r>
              <a:rPr lang="en-GB" sz="2400" b="1" dirty="0"/>
              <a:t>concluded that a combination/s of the following barriers have the highest potential to </a:t>
            </a:r>
            <a:r>
              <a:rPr lang="en-GB" sz="2400" b="1" u="sng" dirty="0"/>
              <a:t>prevent</a:t>
            </a:r>
            <a:r>
              <a:rPr lang="en-GB" sz="2400" b="1" dirty="0"/>
              <a:t> Sudden High Energy Runway Conflicts.</a:t>
            </a:r>
          </a:p>
          <a:p>
            <a:pPr marL="0" indent="0">
              <a:buNone/>
            </a:pPr>
            <a:r>
              <a:rPr lang="en-GB" sz="2400" b="1" dirty="0"/>
              <a:t> </a:t>
            </a:r>
          </a:p>
          <a:p>
            <a:pPr lvl="1">
              <a:buFont typeface="Wingdings" panose="05000000000000000000" pitchFamily="2" charset="2"/>
              <a:buChar char="ü"/>
            </a:pPr>
            <a:r>
              <a:rPr lang="en-GB" b="1" i="1" dirty="0"/>
              <a:t>ATC Conformance Monitoring and Conflicting Clearances Alerts</a:t>
            </a:r>
          </a:p>
          <a:p>
            <a:pPr lvl="1">
              <a:buFont typeface="Wingdings" panose="05000000000000000000" pitchFamily="2" charset="2"/>
              <a:buChar char="ü"/>
            </a:pPr>
            <a:r>
              <a:rPr lang="en-GB" b="1" i="1" dirty="0"/>
              <a:t>The correct use of ATC memory aids</a:t>
            </a:r>
          </a:p>
          <a:p>
            <a:pPr lvl="1">
              <a:buFont typeface="Wingdings" panose="05000000000000000000" pitchFamily="2" charset="2"/>
              <a:buChar char="ü"/>
            </a:pPr>
            <a:r>
              <a:rPr lang="en-GB" b="1" i="1" dirty="0"/>
              <a:t>The use of stop bars 24H together with procedures never to cross an illuminated bar.</a:t>
            </a:r>
          </a:p>
          <a:p>
            <a:pPr lvl="1">
              <a:buFont typeface="Wingdings" panose="05000000000000000000" pitchFamily="2" charset="2"/>
              <a:buChar char="ü"/>
            </a:pPr>
            <a:r>
              <a:rPr lang="en-GB" b="1" i="1" dirty="0"/>
              <a:t>Autonomous Runway Incursion Warning Systems (such as Runway Status Lights)</a:t>
            </a:r>
          </a:p>
          <a:p>
            <a:pPr lvl="1">
              <a:buFont typeface="Wingdings" panose="05000000000000000000" pitchFamily="2" charset="2"/>
              <a:buChar char="ü"/>
            </a:pPr>
            <a:r>
              <a:rPr lang="en-GB" b="1" i="1" dirty="0"/>
              <a:t>Flight deck Airport Moving Maps.</a:t>
            </a:r>
            <a:endParaRPr lang="en-GB" b="1" i="1" dirty="0" smtClean="0"/>
          </a:p>
        </p:txBody>
      </p:sp>
      <p:sp>
        <p:nvSpPr>
          <p:cNvPr id="4" name="Footer Placeholder 3"/>
          <p:cNvSpPr>
            <a:spLocks noGrp="1"/>
          </p:cNvSpPr>
          <p:nvPr>
            <p:ph type="ftr" sz="quarter" idx="11"/>
          </p:nvPr>
        </p:nvSpPr>
        <p:spPr/>
        <p:txBody>
          <a:bodyPr/>
          <a:lstStyle/>
          <a:p>
            <a:r>
              <a:rPr lang="en-GB" dirty="0" smtClean="0"/>
              <a:t>Mike Edwards            Homefield ATM Safety               June 2017  </a:t>
            </a:r>
            <a:endParaRPr lang="en-US" dirty="0"/>
          </a:p>
        </p:txBody>
      </p:sp>
    </p:spTree>
    <p:extLst>
      <p:ext uri="{BB962C8B-B14F-4D97-AF65-F5344CB8AC3E}">
        <p14:creationId xmlns:p14="http://schemas.microsoft.com/office/powerpoint/2010/main" val="52580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 calcmode="lin" valueType="num">
                                      <p:cBhvr additive="base">
                                        <p:cTn id="4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943" y="546658"/>
            <a:ext cx="8610600" cy="443942"/>
          </a:xfrm>
        </p:spPr>
        <p:txBody>
          <a:bodyPr>
            <a:noAutofit/>
          </a:bodyPr>
          <a:lstStyle/>
          <a:p>
            <a:pPr algn="ctr"/>
            <a:r>
              <a:rPr lang="en-GB" sz="3200" b="1" dirty="0" smtClean="0">
                <a:solidFill>
                  <a:srgbClr val="FFFF00"/>
                </a:solidFill>
              </a:rPr>
              <a:t>conclusions</a:t>
            </a:r>
            <a:endParaRPr lang="en-GB" sz="3200" b="1" dirty="0">
              <a:solidFill>
                <a:srgbClr val="FFFF00"/>
              </a:solidFill>
            </a:endParaRPr>
          </a:p>
        </p:txBody>
      </p:sp>
      <p:sp>
        <p:nvSpPr>
          <p:cNvPr id="3" name="Content Placeholder 2"/>
          <p:cNvSpPr>
            <a:spLocks noGrp="1"/>
          </p:cNvSpPr>
          <p:nvPr>
            <p:ph idx="1"/>
          </p:nvPr>
        </p:nvSpPr>
        <p:spPr>
          <a:xfrm>
            <a:off x="685800" y="1567344"/>
            <a:ext cx="10537521" cy="3919055"/>
          </a:xfrm>
        </p:spPr>
        <p:txBody>
          <a:bodyPr/>
          <a:lstStyle/>
          <a:p>
            <a:pPr>
              <a:buFont typeface="Wingdings" panose="05000000000000000000" pitchFamily="2" charset="2"/>
              <a:buChar char="Ø"/>
            </a:pPr>
            <a:r>
              <a:rPr lang="en-GB" sz="2400" b="1" dirty="0"/>
              <a:t>Once a Sudden High Energy Runway Conflict event had been initiated, almost all of them relied upon belated visual detection from aircrew/drivers for collision avoidance. </a:t>
            </a:r>
          </a:p>
          <a:p>
            <a:pPr>
              <a:buFont typeface="Wingdings" panose="05000000000000000000" pitchFamily="2" charset="2"/>
              <a:buChar char="Ø"/>
            </a:pPr>
            <a:endParaRPr lang="en-GB" sz="2400" b="1" dirty="0"/>
          </a:p>
          <a:p>
            <a:pPr>
              <a:buFont typeface="Wingdings" panose="05000000000000000000" pitchFamily="2" charset="2"/>
              <a:buChar char="Ø"/>
            </a:pPr>
            <a:r>
              <a:rPr lang="en-GB" sz="2400" b="1" dirty="0"/>
              <a:t>There is currently </a:t>
            </a:r>
            <a:r>
              <a:rPr lang="en-GB" sz="2400" b="1" dirty="0" smtClean="0"/>
              <a:t>little </a:t>
            </a:r>
            <a:r>
              <a:rPr lang="en-GB" sz="2400" b="1" dirty="0"/>
              <a:t>functionality available that will provide timely alerts involving movement on two intersecting runways. </a:t>
            </a:r>
          </a:p>
          <a:p>
            <a:pPr>
              <a:buFont typeface="Wingdings" panose="05000000000000000000" pitchFamily="2" charset="2"/>
              <a:buChar char="Ø"/>
            </a:pPr>
            <a:endParaRPr lang="en-GB" sz="2400" b="1" dirty="0"/>
          </a:p>
          <a:p>
            <a:pPr>
              <a:buFont typeface="Wingdings" panose="05000000000000000000" pitchFamily="2" charset="2"/>
              <a:buChar char="Ø"/>
            </a:pPr>
            <a:r>
              <a:rPr lang="en-GB" sz="2400" b="1" i="1" dirty="0">
                <a:solidFill>
                  <a:srgbClr val="FFFF00"/>
                </a:solidFill>
              </a:rPr>
              <a:t>It is concluded </a:t>
            </a:r>
            <a:r>
              <a:rPr lang="en-GB" sz="2400" b="1" i="1" dirty="0" smtClean="0">
                <a:solidFill>
                  <a:srgbClr val="FFFF00"/>
                </a:solidFill>
              </a:rPr>
              <a:t>that </a:t>
            </a:r>
            <a:r>
              <a:rPr lang="en-GB" sz="2400" b="1" i="1" dirty="0">
                <a:solidFill>
                  <a:srgbClr val="FFFF00"/>
                </a:solidFill>
              </a:rPr>
              <a:t>there is currently a lack of an effective system </a:t>
            </a:r>
            <a:r>
              <a:rPr lang="en-GB" sz="2400" b="1" i="1" dirty="0" smtClean="0">
                <a:solidFill>
                  <a:srgbClr val="FFFF00"/>
                </a:solidFill>
              </a:rPr>
              <a:t>of barriers </a:t>
            </a:r>
            <a:r>
              <a:rPr lang="en-GB" sz="2400" b="1" i="1" dirty="0">
                <a:solidFill>
                  <a:srgbClr val="FFFF00"/>
                </a:solidFill>
              </a:rPr>
              <a:t>that can make a significant impact in reducing the risk of collision. </a:t>
            </a:r>
          </a:p>
          <a:p>
            <a:pPr marL="0" indent="0">
              <a:buNone/>
            </a:pPr>
            <a:endParaRPr lang="en-GB" sz="2000" b="1" dirty="0" smtClean="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137353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943" y="546658"/>
            <a:ext cx="8610600" cy="443942"/>
          </a:xfrm>
        </p:spPr>
        <p:txBody>
          <a:bodyPr>
            <a:noAutofit/>
          </a:bodyPr>
          <a:lstStyle/>
          <a:p>
            <a:pPr algn="ctr"/>
            <a:r>
              <a:rPr lang="en-GB" sz="3200" b="1" dirty="0" smtClean="0">
                <a:solidFill>
                  <a:srgbClr val="FFFF00"/>
                </a:solidFill>
              </a:rPr>
              <a:t>conclusions</a:t>
            </a:r>
            <a:endParaRPr lang="en-GB" sz="3200" b="1" dirty="0">
              <a:solidFill>
                <a:srgbClr val="FFFF00"/>
              </a:solidFill>
            </a:endParaRPr>
          </a:p>
        </p:txBody>
      </p:sp>
      <p:sp>
        <p:nvSpPr>
          <p:cNvPr id="3" name="Content Placeholder 2"/>
          <p:cNvSpPr>
            <a:spLocks noGrp="1"/>
          </p:cNvSpPr>
          <p:nvPr>
            <p:ph idx="1"/>
          </p:nvPr>
        </p:nvSpPr>
        <p:spPr>
          <a:xfrm>
            <a:off x="685800" y="1291772"/>
            <a:ext cx="10820400" cy="4926914"/>
          </a:xfrm>
        </p:spPr>
        <p:txBody>
          <a:bodyPr>
            <a:normAutofit lnSpcReduction="10000"/>
          </a:bodyPr>
          <a:lstStyle/>
          <a:p>
            <a:pPr>
              <a:buFont typeface="Wingdings" panose="05000000000000000000" pitchFamily="2" charset="2"/>
              <a:buChar char="Ø"/>
            </a:pPr>
            <a:r>
              <a:rPr lang="en-GB" sz="2400" b="1" dirty="0">
                <a:solidFill>
                  <a:srgbClr val="FFFF00"/>
                </a:solidFill>
              </a:rPr>
              <a:t>Visual detection by ATC </a:t>
            </a:r>
            <a:r>
              <a:rPr lang="en-GB" sz="2400" b="1" dirty="0"/>
              <a:t>of SHERC events </a:t>
            </a:r>
            <a:r>
              <a:rPr lang="en-GB" sz="2400" b="1" dirty="0">
                <a:solidFill>
                  <a:srgbClr val="FFFF00"/>
                </a:solidFill>
              </a:rPr>
              <a:t>is limited </a:t>
            </a:r>
            <a:r>
              <a:rPr lang="en-GB" sz="2400" b="1" dirty="0"/>
              <a:t>by meteorological conditions and is unlikely to be effective once the event has been initiated. </a:t>
            </a:r>
            <a:endParaRPr lang="en-GB" sz="2400" b="1" dirty="0" smtClean="0"/>
          </a:p>
          <a:p>
            <a:endParaRPr lang="en-GB" sz="2000" b="1" dirty="0"/>
          </a:p>
          <a:p>
            <a:pPr marL="457200" lvl="1" indent="0">
              <a:buNone/>
            </a:pPr>
            <a:r>
              <a:rPr lang="en-GB" b="1" i="1" dirty="0"/>
              <a:t>It is </a:t>
            </a:r>
            <a:r>
              <a:rPr lang="en-GB" b="1" i="1" dirty="0" smtClean="0"/>
              <a:t>concluded </a:t>
            </a:r>
            <a:r>
              <a:rPr lang="en-GB" b="1" i="1" dirty="0"/>
              <a:t>that ATC training should emphasise the importance of </a:t>
            </a:r>
            <a:r>
              <a:rPr lang="en-GB" b="1" i="1" dirty="0">
                <a:solidFill>
                  <a:srgbClr val="FFFF00"/>
                </a:solidFill>
              </a:rPr>
              <a:t>Prevention</a:t>
            </a:r>
            <a:r>
              <a:rPr lang="en-GB" b="1" i="1" dirty="0"/>
              <a:t> of SHERC events; focussing on the correct use of memory aids, visual vigilance and precise ATC </a:t>
            </a:r>
            <a:r>
              <a:rPr lang="en-GB" b="1" i="1" dirty="0" smtClean="0"/>
              <a:t>clearances</a:t>
            </a:r>
          </a:p>
          <a:p>
            <a:endParaRPr lang="en-GB" sz="2000" b="1" dirty="0"/>
          </a:p>
          <a:p>
            <a:endParaRPr lang="en-GB" sz="2000" b="1" dirty="0" smtClean="0"/>
          </a:p>
          <a:p>
            <a:pPr>
              <a:buFont typeface="Wingdings" panose="05000000000000000000" pitchFamily="2" charset="2"/>
              <a:buChar char="Ø"/>
            </a:pPr>
            <a:r>
              <a:rPr lang="en-GB" sz="2400" b="1" dirty="0" smtClean="0">
                <a:solidFill>
                  <a:srgbClr val="FFFF00"/>
                </a:solidFill>
              </a:rPr>
              <a:t>The </a:t>
            </a:r>
            <a:r>
              <a:rPr lang="en-GB" sz="2400" b="1" dirty="0">
                <a:solidFill>
                  <a:srgbClr val="FFFF00"/>
                </a:solidFill>
              </a:rPr>
              <a:t>use of stop bars 24H </a:t>
            </a:r>
            <a:r>
              <a:rPr lang="en-GB" sz="2400" b="1" dirty="0"/>
              <a:t>together with procedures to never cross a lit stop bar or to give a clearance across a lit stop bar </a:t>
            </a:r>
            <a:r>
              <a:rPr lang="en-GB" sz="2400" b="1" i="1" u="sng" dirty="0">
                <a:solidFill>
                  <a:srgbClr val="FFFF00"/>
                </a:solidFill>
              </a:rPr>
              <a:t>could have prevented almost half of the actual serious runway incursions studied</a:t>
            </a:r>
            <a:r>
              <a:rPr lang="en-GB" sz="2400" b="1" u="sng" dirty="0"/>
              <a:t>.</a:t>
            </a:r>
          </a:p>
          <a:p>
            <a:pPr marL="457200" lvl="1" indent="0">
              <a:buNone/>
            </a:pPr>
            <a:r>
              <a:rPr lang="en-GB" b="1" dirty="0"/>
              <a:t> </a:t>
            </a:r>
            <a:endParaRPr lang="en-GB" b="1" dirty="0" smtClean="0"/>
          </a:p>
          <a:p>
            <a:pPr marL="457200" lvl="1" indent="0">
              <a:buNone/>
            </a:pPr>
            <a:r>
              <a:rPr lang="en-GB" b="1" i="1" dirty="0" smtClean="0"/>
              <a:t>It </a:t>
            </a:r>
            <a:r>
              <a:rPr lang="en-GB" b="1" i="1" dirty="0"/>
              <a:t>is concluded therefore that there are significant safety gains available from this established safety barrier with appropriate procedures. </a:t>
            </a:r>
          </a:p>
          <a:p>
            <a:endParaRPr lang="en-GB" sz="2000" b="1" dirty="0" smtClean="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28149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769" y="-67867"/>
            <a:ext cx="8610600" cy="1293028"/>
          </a:xfrm>
        </p:spPr>
        <p:txBody>
          <a:bodyPr/>
          <a:lstStyle/>
          <a:p>
            <a:r>
              <a:rPr lang="en-GB" b="1" dirty="0">
                <a:solidFill>
                  <a:srgbClr val="FFFF00"/>
                </a:solidFill>
              </a:rPr>
              <a:t>Why study </a:t>
            </a:r>
            <a:r>
              <a:rPr lang="en-GB" b="1" dirty="0" err="1">
                <a:solidFill>
                  <a:srgbClr val="FFFF00"/>
                </a:solidFill>
              </a:rPr>
              <a:t>sherc</a:t>
            </a:r>
            <a:r>
              <a:rPr lang="en-GB" b="1" dirty="0">
                <a:solidFill>
                  <a:srgbClr val="FFFF00"/>
                </a:solidFill>
              </a:rPr>
              <a:t> events ? </a:t>
            </a:r>
            <a:endParaRPr lang="en-GB" dirty="0"/>
          </a:p>
        </p:txBody>
      </p:sp>
      <p:sp>
        <p:nvSpPr>
          <p:cNvPr id="3" name="Content Placeholder 2"/>
          <p:cNvSpPr>
            <a:spLocks noGrp="1"/>
          </p:cNvSpPr>
          <p:nvPr>
            <p:ph idx="1"/>
          </p:nvPr>
        </p:nvSpPr>
        <p:spPr>
          <a:xfrm>
            <a:off x="685800" y="1482426"/>
            <a:ext cx="10813942" cy="4358888"/>
          </a:xfrm>
        </p:spPr>
        <p:txBody>
          <a:bodyPr>
            <a:normAutofit fontScale="40000" lnSpcReduction="20000"/>
          </a:bodyPr>
          <a:lstStyle/>
          <a:p>
            <a:pPr algn="ctr"/>
            <a:r>
              <a:rPr lang="en-GB" sz="12000" b="1" dirty="0" smtClean="0">
                <a:latin typeface="Calibri" panose="020F0502020204030204" pitchFamily="34" charset="0"/>
                <a:cs typeface="Calibri" panose="020F0502020204030204" pitchFamily="34" charset="0"/>
              </a:rPr>
              <a:t>Sudden High Energy Runway Collision is  </a:t>
            </a:r>
          </a:p>
          <a:p>
            <a:pPr marL="0" indent="0" algn="ctr">
              <a:buNone/>
            </a:pPr>
            <a:endParaRPr lang="en-GB" sz="12800" b="1" dirty="0" smtClean="0">
              <a:solidFill>
                <a:srgbClr val="FFFF00"/>
              </a:solidFill>
              <a:latin typeface="Calibri" panose="020F0502020204030204" pitchFamily="34" charset="0"/>
              <a:cs typeface="Calibri" panose="020F0502020204030204" pitchFamily="34" charset="0"/>
            </a:endParaRPr>
          </a:p>
          <a:p>
            <a:pPr marL="0" indent="0" algn="ctr">
              <a:buNone/>
            </a:pPr>
            <a:r>
              <a:rPr lang="en-GB" sz="12800" b="1" dirty="0" smtClean="0">
                <a:solidFill>
                  <a:srgbClr val="FFFF00"/>
                </a:solidFill>
                <a:latin typeface="Calibri" panose="020F0502020204030204" pitchFamily="34" charset="0"/>
                <a:cs typeface="Calibri" panose="020F0502020204030204" pitchFamily="34" charset="0"/>
              </a:rPr>
              <a:t>Our Worst Case Scenario !</a:t>
            </a:r>
          </a:p>
          <a:p>
            <a:pPr marL="0" indent="0" algn="ctr">
              <a:buNone/>
            </a:pPr>
            <a:r>
              <a:rPr lang="en-GB" sz="12800" b="1" dirty="0" smtClean="0">
                <a:solidFill>
                  <a:srgbClr val="FFFF00"/>
                </a:solidFill>
                <a:latin typeface="Calibri" panose="020F0502020204030204" pitchFamily="34" charset="0"/>
                <a:cs typeface="Calibri" panose="020F0502020204030204" pitchFamily="34" charset="0"/>
              </a:rPr>
              <a:t>Our Nightmare !</a:t>
            </a:r>
          </a:p>
          <a:p>
            <a:endParaRPr lang="en-GB" sz="7200" b="1" dirty="0" smtClean="0">
              <a:latin typeface="Calibri" panose="020F0502020204030204" pitchFamily="34" charset="0"/>
              <a:cs typeface="Calibri" panose="020F0502020204030204" pitchFamily="34" charset="0"/>
            </a:endParaRPr>
          </a:p>
          <a:p>
            <a:r>
              <a:rPr lang="en-GB" sz="9600" b="1" dirty="0" smtClean="0">
                <a:latin typeface="Calibri" panose="020F0502020204030204" pitchFamily="34" charset="0"/>
                <a:cs typeface="Calibri" panose="020F0502020204030204" pitchFamily="34" charset="0"/>
              </a:rPr>
              <a:t>Runway Collision was narrowly avoided 3 times in one year. </a:t>
            </a:r>
            <a:r>
              <a:rPr lang="en-GB" sz="10000" b="1" dirty="0" smtClean="0">
                <a:solidFill>
                  <a:srgbClr val="FFFF00"/>
                </a:solidFill>
                <a:latin typeface="Calibri" panose="020F0502020204030204" pitchFamily="34" charset="0"/>
                <a:cs typeface="Calibri" panose="020F0502020204030204" pitchFamily="34" charset="0"/>
              </a:rPr>
              <a:t>That’s Why !</a:t>
            </a:r>
          </a:p>
          <a:p>
            <a:endParaRPr lang="en-GB" sz="8000" b="1" dirty="0" smtClean="0">
              <a:latin typeface="Calibri" panose="020F0502020204030204" pitchFamily="34" charset="0"/>
              <a:cs typeface="Calibri" panose="020F0502020204030204" pitchFamily="34" charset="0"/>
            </a:endParaRPr>
          </a:p>
          <a:p>
            <a:endParaRPr lang="en-GB" dirty="0"/>
          </a:p>
          <a:p>
            <a:pPr marL="0" indent="0">
              <a:buNone/>
            </a:pPr>
            <a:endParaRPr lang="en-GB" dirty="0" smtClean="0"/>
          </a:p>
          <a:p>
            <a:endParaRPr lang="en-GB" dirty="0"/>
          </a:p>
          <a:p>
            <a:endParaRPr lang="en-GB" dirty="0"/>
          </a:p>
        </p:txBody>
      </p:sp>
      <p:sp>
        <p:nvSpPr>
          <p:cNvPr id="4" name="Footer Placeholder 3"/>
          <p:cNvSpPr>
            <a:spLocks noGrp="1"/>
          </p:cNvSpPr>
          <p:nvPr>
            <p:ph type="ftr" sz="quarter" idx="11"/>
          </p:nvPr>
        </p:nvSpPr>
        <p:spPr/>
        <p:txBody>
          <a:bodyPr/>
          <a:lstStyle/>
          <a:p>
            <a:r>
              <a:rPr lang="en-GB" dirty="0" smtClean="0"/>
              <a:t>Mike Edwards            Homefield ATM Safety               June 2017  </a:t>
            </a:r>
            <a:endParaRPr lang="en-US" dirty="0"/>
          </a:p>
        </p:txBody>
      </p:sp>
    </p:spTree>
    <p:extLst>
      <p:ext uri="{BB962C8B-B14F-4D97-AF65-F5344CB8AC3E}">
        <p14:creationId xmlns:p14="http://schemas.microsoft.com/office/powerpoint/2010/main" val="32487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6" presetClass="emph" presetSubtype="0" fill="hold" nodeType="afterEffect">
                                  <p:stCondLst>
                                    <p:cond delay="1000"/>
                                  </p:stCondLst>
                                  <p:childTnLst>
                                    <p:animEffect transition="out" filter="fade">
                                      <p:cBhvr>
                                        <p:cTn id="22" dur="1000" tmFilter="0, 0; .2, .5; .8, .5; 1, 0"/>
                                        <p:tgtEl>
                                          <p:spTgt spid="3">
                                            <p:txEl>
                                              <p:pRg st="2" end="2"/>
                                            </p:txEl>
                                          </p:spTgt>
                                        </p:tgtEl>
                                      </p:cBhvr>
                                    </p:animEffect>
                                    <p:animScale>
                                      <p:cBhvr>
                                        <p:cTn id="23" dur="500" autoRev="1" fill="hold"/>
                                        <p:tgtEl>
                                          <p:spTgt spid="3">
                                            <p:txEl>
                                              <p:pRg st="2" end="2"/>
                                            </p:txEl>
                                          </p:spTgt>
                                        </p:tgtEl>
                                      </p:cBhvr>
                                      <p:by x="105000" y="105000"/>
                                    </p:animScale>
                                  </p:childTnLst>
                                </p:cTn>
                              </p:par>
                            </p:childTnLst>
                          </p:cTn>
                        </p:par>
                        <p:par>
                          <p:cTn id="24" fill="hold">
                            <p:stCondLst>
                              <p:cond delay="2500"/>
                            </p:stCondLst>
                            <p:childTnLst>
                              <p:par>
                                <p:cTn id="25" presetID="26" presetClass="emph" presetSubtype="0" fill="hold" nodeType="afterEffect">
                                  <p:stCondLst>
                                    <p:cond delay="1000"/>
                                  </p:stCondLst>
                                  <p:childTnLst>
                                    <p:animEffect transition="out" filter="fade">
                                      <p:cBhvr>
                                        <p:cTn id="26" dur="1000" tmFilter="0, 0; .2, .5; .8, .5; 1, 0"/>
                                        <p:tgtEl>
                                          <p:spTgt spid="3">
                                            <p:txEl>
                                              <p:pRg st="3" end="3"/>
                                            </p:txEl>
                                          </p:spTgt>
                                        </p:tgtEl>
                                      </p:cBhvr>
                                    </p:animEffect>
                                    <p:animScale>
                                      <p:cBhvr>
                                        <p:cTn id="27" dur="500" autoRev="1" fill="hold"/>
                                        <p:tgtEl>
                                          <p:spTgt spid="3">
                                            <p:txEl>
                                              <p:pRg st="3" end="3"/>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par>
                          <p:cTn id="32" fill="hold">
                            <p:stCondLst>
                              <p:cond delay="0"/>
                            </p:stCondLst>
                            <p:childTnLst>
                              <p:par>
                                <p:cTn id="33" presetID="26" presetClass="emph" presetSubtype="0" fill="hold" nodeType="afterEffect">
                                  <p:stCondLst>
                                    <p:cond delay="2000"/>
                                  </p:stCondLst>
                                  <p:childTnLst>
                                    <p:animEffect transition="out" filter="fade">
                                      <p:cBhvr>
                                        <p:cTn id="34" dur="1000" tmFilter="0, 0; .2, .5; .8, .5; 1, 0"/>
                                        <p:tgtEl>
                                          <p:spTgt spid="3">
                                            <p:txEl>
                                              <p:pRg st="5" end="5"/>
                                            </p:txEl>
                                          </p:spTgt>
                                        </p:tgtEl>
                                      </p:cBhvr>
                                    </p:animEffect>
                                    <p:animScale>
                                      <p:cBhvr>
                                        <p:cTn id="35" dur="50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943" y="546658"/>
            <a:ext cx="8610600" cy="443942"/>
          </a:xfrm>
        </p:spPr>
        <p:txBody>
          <a:bodyPr>
            <a:noAutofit/>
          </a:bodyPr>
          <a:lstStyle/>
          <a:p>
            <a:pPr algn="ctr"/>
            <a:r>
              <a:rPr lang="en-GB" sz="3200" b="1" dirty="0" smtClean="0">
                <a:solidFill>
                  <a:srgbClr val="FFFF00"/>
                </a:solidFill>
              </a:rPr>
              <a:t>RECOMMENDATIONS</a:t>
            </a:r>
            <a:endParaRPr lang="en-GB" sz="3200" b="1" dirty="0">
              <a:solidFill>
                <a:srgbClr val="FFFF00"/>
              </a:solidFill>
            </a:endParaRPr>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
        <p:nvSpPr>
          <p:cNvPr id="8" name="Content Placeholder 7"/>
          <p:cNvSpPr>
            <a:spLocks noGrp="1"/>
          </p:cNvSpPr>
          <p:nvPr>
            <p:ph idx="1"/>
          </p:nvPr>
        </p:nvSpPr>
        <p:spPr>
          <a:xfrm>
            <a:off x="685800" y="1430697"/>
            <a:ext cx="10675307" cy="4451471"/>
          </a:xfrm>
        </p:spPr>
        <p:txBody>
          <a:bodyPr>
            <a:normAutofit/>
          </a:bodyPr>
          <a:lstStyle/>
          <a:p>
            <a:pPr fontAlgn="t">
              <a:buFont typeface="Wingdings" panose="05000000000000000000" pitchFamily="2" charset="2"/>
              <a:buChar char="Ø"/>
            </a:pPr>
            <a:r>
              <a:rPr lang="en-GB" sz="2400" b="1" dirty="0"/>
              <a:t>European ANSPs and Airport Authorities review the identified potential barriers and the conclusions </a:t>
            </a:r>
            <a:r>
              <a:rPr lang="en-GB" sz="2400" b="1" dirty="0" smtClean="0"/>
              <a:t>of the study when they </a:t>
            </a:r>
            <a:r>
              <a:rPr lang="en-GB" sz="2400" b="1" dirty="0"/>
              <a:t>undertake operational safety analysis and improvement activities for Sudden High Energy Runway Conflict </a:t>
            </a:r>
            <a:r>
              <a:rPr lang="en-GB" sz="2400" b="1" dirty="0" smtClean="0"/>
              <a:t>events</a:t>
            </a:r>
          </a:p>
          <a:p>
            <a:pPr fontAlgn="t">
              <a:buFont typeface="Wingdings" panose="05000000000000000000" pitchFamily="2" charset="2"/>
              <a:buChar char="Ø"/>
            </a:pPr>
            <a:endParaRPr lang="en-GB" sz="2400" dirty="0"/>
          </a:p>
          <a:p>
            <a:pPr fontAlgn="t">
              <a:buFont typeface="Wingdings" panose="05000000000000000000" pitchFamily="2" charset="2"/>
              <a:buChar char="Ø"/>
            </a:pPr>
            <a:endParaRPr lang="en-GB" sz="2400" dirty="0"/>
          </a:p>
          <a:p>
            <a:pPr fontAlgn="t">
              <a:buFont typeface="Wingdings" panose="05000000000000000000" pitchFamily="2" charset="2"/>
              <a:buChar char="Ø"/>
            </a:pPr>
            <a:r>
              <a:rPr lang="en-GB" sz="2400" b="1" dirty="0"/>
              <a:t>All European industry stakeholders support the development of procedures, tools and functionality that have the potential to prevent or mitigate the high collision risk that is present in Sudden High Energy Runway Conflicts.</a:t>
            </a:r>
            <a:endParaRPr lang="en-GB" sz="2400" dirty="0"/>
          </a:p>
          <a:p>
            <a:endParaRPr lang="en-GB" dirty="0"/>
          </a:p>
        </p:txBody>
      </p:sp>
    </p:spTree>
    <p:extLst>
      <p:ext uri="{BB962C8B-B14F-4D97-AF65-F5344CB8AC3E}">
        <p14:creationId xmlns:p14="http://schemas.microsoft.com/office/powerpoint/2010/main" val="85557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943" y="546658"/>
            <a:ext cx="8610600" cy="443942"/>
          </a:xfrm>
        </p:spPr>
        <p:txBody>
          <a:bodyPr>
            <a:noAutofit/>
          </a:bodyPr>
          <a:lstStyle/>
          <a:p>
            <a:pPr algn="ctr"/>
            <a:r>
              <a:rPr lang="en-GB" sz="3200" b="1" dirty="0" smtClean="0">
                <a:solidFill>
                  <a:srgbClr val="FFFF00"/>
                </a:solidFill>
              </a:rPr>
              <a:t>RECOMMENDATIONS</a:t>
            </a:r>
            <a:endParaRPr lang="en-GB" sz="3200" b="1" dirty="0">
              <a:solidFill>
                <a:srgbClr val="FFFF00"/>
              </a:solidFill>
            </a:endParaRPr>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
        <p:nvSpPr>
          <p:cNvPr id="3" name="Content Placeholder 2"/>
          <p:cNvSpPr>
            <a:spLocks noGrp="1"/>
          </p:cNvSpPr>
          <p:nvPr>
            <p:ph idx="1"/>
          </p:nvPr>
        </p:nvSpPr>
        <p:spPr>
          <a:xfrm>
            <a:off x="685800" y="1468050"/>
            <a:ext cx="10820400" cy="4024125"/>
          </a:xfrm>
        </p:spPr>
        <p:txBody>
          <a:bodyPr/>
          <a:lstStyle/>
          <a:p>
            <a:pPr fontAlgn="t">
              <a:buFont typeface="Wingdings" panose="05000000000000000000" pitchFamily="2" charset="2"/>
              <a:buChar char="Ø"/>
            </a:pPr>
            <a:r>
              <a:rPr lang="en-GB" sz="2400" b="1" dirty="0" smtClean="0"/>
              <a:t>All European industry stakeholders promote and support the deployment and use of runway stop bars with procedures to never cross an illuminated stop bar or to give a clearance across an illuminated stop bar, subject to contingency procedures.</a:t>
            </a:r>
          </a:p>
          <a:p>
            <a:pPr fontAlgn="t">
              <a:buFont typeface="Wingdings" panose="05000000000000000000" pitchFamily="2" charset="2"/>
              <a:buChar char="Ø"/>
            </a:pPr>
            <a:endParaRPr lang="en-GB" sz="2400" dirty="0"/>
          </a:p>
          <a:p>
            <a:pPr fontAlgn="t">
              <a:buFont typeface="Wingdings" panose="05000000000000000000" pitchFamily="2" charset="2"/>
              <a:buChar char="Ø"/>
            </a:pPr>
            <a:r>
              <a:rPr lang="en-GB" sz="2400" b="1" dirty="0"/>
              <a:t>All European industry stakeholders to note that the consistent use of memory aids, correct and precise phraseology and visual vigilance by </a:t>
            </a:r>
            <a:r>
              <a:rPr lang="en-GB" sz="2400" b="1" u="sng" dirty="0"/>
              <a:t>both ATC and Pilots/Drivers </a:t>
            </a:r>
            <a:r>
              <a:rPr lang="en-GB" sz="2400" b="1" dirty="0"/>
              <a:t>can combine to create a strong </a:t>
            </a:r>
            <a:r>
              <a:rPr lang="en-GB" sz="2400" b="1" dirty="0">
                <a:solidFill>
                  <a:srgbClr val="FFFF00"/>
                </a:solidFill>
              </a:rPr>
              <a:t>preventative </a:t>
            </a:r>
            <a:r>
              <a:rPr lang="en-GB" sz="2400" b="1" dirty="0"/>
              <a:t>barrier.  Training and competence programmes should reinforce these essential activities.</a:t>
            </a:r>
            <a:endParaRPr lang="en-GB" sz="2400" dirty="0"/>
          </a:p>
          <a:p>
            <a:endParaRPr lang="en-GB" dirty="0"/>
          </a:p>
        </p:txBody>
      </p:sp>
    </p:spTree>
    <p:extLst>
      <p:ext uri="{BB962C8B-B14F-4D97-AF65-F5344CB8AC3E}">
        <p14:creationId xmlns:p14="http://schemas.microsoft.com/office/powerpoint/2010/main" val="207546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281773"/>
            <a:ext cx="8610600" cy="1293028"/>
          </a:xfrm>
        </p:spPr>
        <p:txBody>
          <a:bodyPr>
            <a:normAutofit/>
          </a:bodyPr>
          <a:lstStyle/>
          <a:p>
            <a:pPr algn="ctr"/>
            <a:endParaRPr lang="en-GB" sz="2800" b="1" dirty="0"/>
          </a:p>
        </p:txBody>
      </p:sp>
      <p:sp>
        <p:nvSpPr>
          <p:cNvPr id="3" name="Content Placeholder 2"/>
          <p:cNvSpPr>
            <a:spLocks noGrp="1"/>
          </p:cNvSpPr>
          <p:nvPr>
            <p:ph idx="1"/>
          </p:nvPr>
        </p:nvSpPr>
        <p:spPr>
          <a:xfrm>
            <a:off x="685800" y="1447800"/>
            <a:ext cx="10896600" cy="4770885"/>
          </a:xfrm>
        </p:spPr>
        <p:txBody>
          <a:bodyPr/>
          <a:lstStyle/>
          <a:p>
            <a:endParaRPr lang="en-GB" dirty="0" smtClean="0"/>
          </a:p>
          <a:p>
            <a:endParaRPr lang="en-GB" dirty="0"/>
          </a:p>
          <a:p>
            <a:pPr marL="0" indent="0" algn="ctr">
              <a:buNone/>
            </a:pPr>
            <a:r>
              <a:rPr lang="en-GB" sz="4000" dirty="0" smtClean="0">
                <a:solidFill>
                  <a:srgbClr val="FFFF00"/>
                </a:solidFill>
              </a:rPr>
              <a:t>Thank you for your attention</a:t>
            </a:r>
          </a:p>
          <a:p>
            <a:pPr marL="0" indent="0" algn="ctr">
              <a:buNone/>
            </a:pPr>
            <a:endParaRPr lang="en-GB" sz="4000" dirty="0">
              <a:solidFill>
                <a:srgbClr val="FFFF00"/>
              </a:solidFill>
            </a:endParaRPr>
          </a:p>
          <a:p>
            <a:pPr marL="0" indent="0" algn="ctr">
              <a:buNone/>
            </a:pPr>
            <a:r>
              <a:rPr lang="en-GB" sz="4000" dirty="0" smtClean="0">
                <a:solidFill>
                  <a:srgbClr val="FFFF00"/>
                </a:solidFill>
              </a:rPr>
              <a:t>Questions and Comments please</a:t>
            </a:r>
            <a:endParaRPr lang="en-GB" sz="4000" dirty="0">
              <a:solidFill>
                <a:srgbClr val="FFFF00"/>
              </a:solidFill>
            </a:endParaRPr>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268864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314" y="186438"/>
            <a:ext cx="8610600" cy="1293028"/>
          </a:xfrm>
        </p:spPr>
        <p:txBody>
          <a:bodyPr/>
          <a:lstStyle/>
          <a:p>
            <a:pPr algn="ctr"/>
            <a:r>
              <a:rPr lang="en-GB" b="1" dirty="0" smtClean="0">
                <a:solidFill>
                  <a:srgbClr val="FFFF00"/>
                </a:solidFill>
              </a:rPr>
              <a:t>We Need to know</a:t>
            </a:r>
            <a:endParaRPr lang="en-GB" b="1" dirty="0">
              <a:solidFill>
                <a:srgbClr val="FFFF00"/>
              </a:solidFill>
            </a:endParaRPr>
          </a:p>
        </p:txBody>
      </p:sp>
      <p:sp>
        <p:nvSpPr>
          <p:cNvPr id="3" name="Content Placeholder 2"/>
          <p:cNvSpPr>
            <a:spLocks noGrp="1"/>
          </p:cNvSpPr>
          <p:nvPr>
            <p:ph idx="1"/>
          </p:nvPr>
        </p:nvSpPr>
        <p:spPr>
          <a:xfrm>
            <a:off x="685800" y="1611086"/>
            <a:ext cx="10765971" cy="4565375"/>
          </a:xfrm>
        </p:spPr>
        <p:txBody>
          <a:bodyPr/>
          <a:lstStyle/>
          <a:p>
            <a:r>
              <a:rPr lang="en-GB" sz="3200" b="1" dirty="0">
                <a:latin typeface="Calibri" panose="020F0502020204030204" pitchFamily="34" charset="0"/>
                <a:cs typeface="Calibri" panose="020F0502020204030204" pitchFamily="34" charset="0"/>
              </a:rPr>
              <a:t>What barriers currently exist to help both ATC, pilots and ground operators to avoid SHERC events?</a:t>
            </a:r>
          </a:p>
          <a:p>
            <a:endParaRPr lang="en-GB" sz="3200" b="1" dirty="0">
              <a:latin typeface="Calibri" panose="020F0502020204030204" pitchFamily="34" charset="0"/>
              <a:cs typeface="Calibri" panose="020F0502020204030204" pitchFamily="34" charset="0"/>
            </a:endParaRPr>
          </a:p>
          <a:p>
            <a:r>
              <a:rPr lang="en-GB" sz="3200" b="1" dirty="0">
                <a:latin typeface="Calibri" panose="020F0502020204030204" pitchFamily="34" charset="0"/>
                <a:cs typeface="Calibri" panose="020F0502020204030204" pitchFamily="34" charset="0"/>
              </a:rPr>
              <a:t>Are these current defences as strong as reasonably practical ?</a:t>
            </a:r>
          </a:p>
          <a:p>
            <a:endParaRPr lang="en-GB" sz="3200" b="1" dirty="0">
              <a:latin typeface="Calibri" panose="020F0502020204030204" pitchFamily="34" charset="0"/>
              <a:cs typeface="Calibri" panose="020F0502020204030204" pitchFamily="34" charset="0"/>
            </a:endParaRPr>
          </a:p>
          <a:p>
            <a:r>
              <a:rPr lang="en-GB" sz="3200" b="1" dirty="0">
                <a:latin typeface="Calibri" panose="020F0502020204030204" pitchFamily="34" charset="0"/>
                <a:cs typeface="Calibri" panose="020F0502020204030204" pitchFamily="34" charset="0"/>
              </a:rPr>
              <a:t>If not, Is there a quick fix</a:t>
            </a:r>
            <a:r>
              <a:rPr lang="en-GB" sz="3200" b="1" dirty="0" smtClean="0">
                <a:latin typeface="Calibri" panose="020F0502020204030204" pitchFamily="34" charset="0"/>
                <a:cs typeface="Calibri" panose="020F0502020204030204" pitchFamily="34" charset="0"/>
              </a:rPr>
              <a:t>?</a:t>
            </a:r>
          </a:p>
          <a:p>
            <a:endParaRPr lang="en-GB" sz="3200" b="1" dirty="0">
              <a:latin typeface="Calibri" panose="020F0502020204030204" pitchFamily="34" charset="0"/>
              <a:cs typeface="Calibri" panose="020F0502020204030204" pitchFamily="34" charset="0"/>
            </a:endParaRPr>
          </a:p>
          <a:p>
            <a:r>
              <a:rPr lang="en-GB" sz="3200" b="1" dirty="0" smtClean="0">
                <a:latin typeface="Calibri" panose="020F0502020204030204" pitchFamily="34" charset="0"/>
                <a:cs typeface="Calibri" panose="020F0502020204030204" pitchFamily="34" charset="0"/>
              </a:rPr>
              <a:t>What can be done now and in the medium term?</a:t>
            </a:r>
            <a:endParaRPr lang="en-GB" sz="3200" b="1" dirty="0">
              <a:latin typeface="Calibri" panose="020F0502020204030204" pitchFamily="34" charset="0"/>
              <a:cs typeface="Calibri" panose="020F0502020204030204" pitchFamily="34" charset="0"/>
            </a:endParaRPr>
          </a:p>
          <a:p>
            <a:endParaRPr lang="en-GB" dirty="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365217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870" y="356460"/>
            <a:ext cx="8553500" cy="551883"/>
          </a:xfrm>
        </p:spPr>
        <p:txBody>
          <a:bodyPr>
            <a:normAutofit fontScale="90000"/>
          </a:bodyPr>
          <a:lstStyle/>
          <a:p>
            <a:pPr algn="ctr"/>
            <a:r>
              <a:rPr lang="en-GB" b="1" dirty="0" smtClean="0">
                <a:solidFill>
                  <a:srgbClr val="FFFF00"/>
                </a:solidFill>
              </a:rPr>
              <a:t/>
            </a:r>
            <a:br>
              <a:rPr lang="en-GB" b="1" dirty="0" smtClean="0">
                <a:solidFill>
                  <a:srgbClr val="FFFF00"/>
                </a:solidFill>
              </a:rPr>
            </a:br>
            <a:r>
              <a:rPr lang="en-GB" dirty="0" smtClean="0"/>
              <a:t/>
            </a:r>
            <a:br>
              <a:rPr lang="en-GB" dirty="0" smtClean="0"/>
            </a:br>
            <a:r>
              <a:rPr lang="en-GB" b="1" dirty="0" smtClean="0">
                <a:solidFill>
                  <a:srgbClr val="FFFF00"/>
                </a:solidFill>
              </a:rPr>
              <a:t>CAN we define a </a:t>
            </a:r>
            <a:r>
              <a:rPr lang="en-GB" b="1" dirty="0" err="1" smtClean="0">
                <a:solidFill>
                  <a:srgbClr val="FFFF00"/>
                </a:solidFill>
              </a:rPr>
              <a:t>sherc</a:t>
            </a:r>
            <a:r>
              <a:rPr lang="en-GB" b="1" dirty="0" smtClean="0">
                <a:solidFill>
                  <a:srgbClr val="FFFF00"/>
                </a:solidFill>
              </a:rPr>
              <a:t> event ?</a:t>
            </a:r>
            <a:endParaRPr lang="en-GB" b="1" dirty="0">
              <a:solidFill>
                <a:srgbClr val="FFFF00"/>
              </a:solidFill>
            </a:endParaRPr>
          </a:p>
        </p:txBody>
      </p:sp>
      <p:sp>
        <p:nvSpPr>
          <p:cNvPr id="3" name="Content Placeholder 2"/>
          <p:cNvSpPr>
            <a:spLocks noGrp="1"/>
          </p:cNvSpPr>
          <p:nvPr>
            <p:ph idx="1"/>
          </p:nvPr>
        </p:nvSpPr>
        <p:spPr/>
        <p:txBody>
          <a:bodyPr>
            <a:normAutofit/>
          </a:bodyPr>
          <a:lstStyle/>
          <a:p>
            <a:pPr marL="0" lvl="0" indent="0" algn="ctr">
              <a:buNone/>
            </a:pPr>
            <a:r>
              <a:rPr lang="en-GB" sz="3200" b="1" dirty="0" smtClean="0">
                <a:solidFill>
                  <a:srgbClr val="FFFF00"/>
                </a:solidFill>
              </a:rPr>
              <a:t>Not Precisely</a:t>
            </a:r>
          </a:p>
          <a:p>
            <a:pPr lvl="0"/>
            <a:endParaRPr lang="en-GB" sz="2000" b="1" dirty="0">
              <a:solidFill>
                <a:srgbClr val="FFFF00"/>
              </a:solidFill>
            </a:endParaRPr>
          </a:p>
          <a:p>
            <a:pPr lvl="0"/>
            <a:r>
              <a:rPr lang="en-GB" sz="3600" dirty="0" smtClean="0"/>
              <a:t>A SHERC event  </a:t>
            </a:r>
            <a:r>
              <a:rPr lang="en-GB" sz="3600" dirty="0"/>
              <a:t>typically involves a runway conflict in which, once initiated, the time available to ATC to prevent a collision is likely to be less than the time so needed.</a:t>
            </a:r>
            <a:endParaRPr lang="en-GB" sz="3600" b="1" dirty="0" smtClean="0"/>
          </a:p>
          <a:p>
            <a:pPr lvl="0"/>
            <a:endParaRPr lang="en-GB" sz="2000" b="1" dirty="0"/>
          </a:p>
          <a:p>
            <a:endParaRPr lang="en-GB" sz="2000" dirty="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373741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409" y="622705"/>
            <a:ext cx="8573841" cy="1135896"/>
          </a:xfrm>
        </p:spPr>
        <p:txBody>
          <a:bodyPr>
            <a:normAutofit fontScale="90000"/>
          </a:bodyPr>
          <a:lstStyle/>
          <a:p>
            <a:pPr algn="ctr"/>
            <a:r>
              <a:rPr lang="en-GB" b="1" dirty="0" smtClean="0">
                <a:solidFill>
                  <a:srgbClr val="FFFF00"/>
                </a:solidFill>
              </a:rPr>
              <a:t/>
            </a:r>
            <a:br>
              <a:rPr lang="en-GB" b="1" dirty="0" smtClean="0">
                <a:solidFill>
                  <a:srgbClr val="FFFF00"/>
                </a:solidFill>
              </a:rPr>
            </a:br>
            <a:r>
              <a:rPr lang="en-GB" b="1" dirty="0" smtClean="0">
                <a:solidFill>
                  <a:srgbClr val="FFFF00"/>
                </a:solidFill>
              </a:rPr>
              <a:t>SHERC</a:t>
            </a:r>
            <a:br>
              <a:rPr lang="en-GB" b="1" dirty="0" smtClean="0">
                <a:solidFill>
                  <a:srgbClr val="FFFF00"/>
                </a:solidFill>
              </a:rPr>
            </a:br>
            <a:r>
              <a:rPr lang="en-GB" dirty="0" smtClean="0"/>
              <a:t/>
            </a:r>
            <a:br>
              <a:rPr lang="en-GB" dirty="0" smtClean="0"/>
            </a:br>
            <a:endParaRPr lang="en-GB" dirty="0">
              <a:solidFill>
                <a:srgbClr val="FFFF00"/>
              </a:solidFill>
            </a:endParaRPr>
          </a:p>
        </p:txBody>
      </p:sp>
      <p:sp>
        <p:nvSpPr>
          <p:cNvPr id="3" name="Content Placeholder 2"/>
          <p:cNvSpPr>
            <a:spLocks noGrp="1"/>
          </p:cNvSpPr>
          <p:nvPr>
            <p:ph idx="1"/>
          </p:nvPr>
        </p:nvSpPr>
        <p:spPr>
          <a:xfrm>
            <a:off x="685800" y="1628776"/>
            <a:ext cx="10829925" cy="4727070"/>
          </a:xfrm>
        </p:spPr>
        <p:txBody>
          <a:bodyPr>
            <a:normAutofit fontScale="25000" lnSpcReduction="20000"/>
          </a:bodyPr>
          <a:lstStyle/>
          <a:p>
            <a:pPr marL="0" lvl="0" indent="0" algn="ctr">
              <a:buNone/>
            </a:pPr>
            <a:r>
              <a:rPr lang="en-GB" sz="11200" b="1" dirty="0" smtClean="0">
                <a:solidFill>
                  <a:srgbClr val="FFFF00"/>
                </a:solidFill>
              </a:rPr>
              <a:t>Guidelines </a:t>
            </a:r>
            <a:endParaRPr lang="en-GB" sz="11200" b="1" dirty="0" smtClean="0">
              <a:solidFill>
                <a:srgbClr val="FFFF00"/>
              </a:solidFill>
            </a:endParaRPr>
          </a:p>
          <a:p>
            <a:pPr marL="0" lvl="0" indent="0" algn="ctr">
              <a:buNone/>
            </a:pPr>
            <a:endParaRPr lang="en-GB" sz="11200" b="1" dirty="0" smtClean="0">
              <a:solidFill>
                <a:srgbClr val="FFFF00"/>
              </a:solidFill>
            </a:endParaRPr>
          </a:p>
          <a:p>
            <a:pPr marL="0" lvl="0" indent="0" algn="ctr">
              <a:buNone/>
            </a:pPr>
            <a:endParaRPr lang="en-GB" b="1" dirty="0" smtClean="0">
              <a:solidFill>
                <a:srgbClr val="FFFF00"/>
              </a:solidFill>
            </a:endParaRPr>
          </a:p>
          <a:p>
            <a:pPr>
              <a:buFont typeface="Wingdings" panose="05000000000000000000" pitchFamily="2" charset="2"/>
              <a:buChar char="ü"/>
            </a:pPr>
            <a:r>
              <a:rPr lang="en-GB" sz="12800" b="1" dirty="0" smtClean="0"/>
              <a:t>Runway Occupancy occurred immediately before    	the Runway Incursion</a:t>
            </a:r>
            <a:endParaRPr lang="en-GB" sz="12800" b="1" dirty="0"/>
          </a:p>
          <a:p>
            <a:pPr>
              <a:buFont typeface="Wingdings" panose="05000000000000000000" pitchFamily="2" charset="2"/>
              <a:buChar char="ü"/>
            </a:pPr>
            <a:r>
              <a:rPr lang="en-GB" sz="12800" b="1" dirty="0" smtClean="0"/>
              <a:t>Sudden to those involved</a:t>
            </a:r>
          </a:p>
          <a:p>
            <a:pPr>
              <a:buFont typeface="Wingdings" panose="05000000000000000000" pitchFamily="2" charset="2"/>
              <a:buChar char="ü"/>
            </a:pPr>
            <a:r>
              <a:rPr lang="en-GB" sz="12800" b="1" dirty="0" smtClean="0"/>
              <a:t>High Energy</a:t>
            </a:r>
          </a:p>
          <a:p>
            <a:pPr>
              <a:buFont typeface="Wingdings" panose="05000000000000000000" pitchFamily="2" charset="2"/>
              <a:buChar char="ü"/>
            </a:pPr>
            <a:r>
              <a:rPr lang="en-GB" sz="12800" b="1" dirty="0" smtClean="0"/>
              <a:t>Available Time close to or less than Needed Time</a:t>
            </a:r>
          </a:p>
          <a:p>
            <a:pPr>
              <a:buFont typeface="Wingdings" panose="05000000000000000000" pitchFamily="2" charset="2"/>
              <a:buChar char="ü"/>
            </a:pPr>
            <a:r>
              <a:rPr lang="en-GB" sz="12800" b="1" dirty="0" smtClean="0"/>
              <a:t>Collision Avoidance</a:t>
            </a:r>
          </a:p>
          <a:p>
            <a:pPr>
              <a:buFont typeface="Wingdings" panose="05000000000000000000" pitchFamily="2" charset="2"/>
              <a:buChar char="ü"/>
            </a:pPr>
            <a:r>
              <a:rPr lang="en-GB" sz="12800" b="1" dirty="0" smtClean="0"/>
              <a:t>Separation criteria at CPA</a:t>
            </a:r>
          </a:p>
          <a:p>
            <a:pPr marL="0" indent="0">
              <a:buNone/>
            </a:pPr>
            <a:endParaRPr lang="en-GB" sz="7200" b="1" dirty="0" smtClean="0"/>
          </a:p>
          <a:p>
            <a:pPr marL="0" indent="0">
              <a:buNone/>
            </a:pPr>
            <a:endParaRPr lang="en-GB" sz="7200" b="1" dirty="0"/>
          </a:p>
          <a:p>
            <a:pPr marL="0" indent="0">
              <a:buNone/>
            </a:pPr>
            <a:endParaRPr lang="en-GB" sz="7200" b="1" dirty="0" smtClean="0"/>
          </a:p>
          <a:p>
            <a:pPr marL="0" indent="0">
              <a:buNone/>
            </a:pPr>
            <a:endParaRPr lang="en-GB" sz="9600" dirty="0"/>
          </a:p>
          <a:p>
            <a:pPr marL="0" indent="0">
              <a:buNone/>
            </a:pPr>
            <a:endParaRPr lang="en-GB" sz="11200" b="1" dirty="0" smtClean="0"/>
          </a:p>
          <a:p>
            <a:pPr marL="0" indent="0">
              <a:buNone/>
            </a:pPr>
            <a:endParaRPr lang="en-GB" sz="11200" b="1" dirty="0"/>
          </a:p>
          <a:p>
            <a:pPr marL="0" lvl="0" indent="0">
              <a:buNone/>
            </a:pPr>
            <a:r>
              <a:rPr lang="en-GB" sz="14400" b="1" dirty="0" smtClean="0">
                <a:solidFill>
                  <a:srgbClr val="FFFF00"/>
                </a:solidFill>
              </a:rPr>
              <a:t> </a:t>
            </a:r>
          </a:p>
          <a:p>
            <a:pPr marL="0" lvl="0" indent="0">
              <a:buNone/>
            </a:pPr>
            <a:endParaRPr lang="en-GB" sz="5600" b="1" dirty="0" smtClean="0"/>
          </a:p>
          <a:p>
            <a:pPr marL="0" indent="0">
              <a:buNone/>
            </a:pPr>
            <a:endParaRPr lang="en-GB" sz="11200" dirty="0">
              <a:solidFill>
                <a:srgbClr val="FFFF00"/>
              </a:solidFill>
            </a:endParaRPr>
          </a:p>
          <a:p>
            <a:pPr marL="0" lvl="0" indent="0">
              <a:buNone/>
            </a:pPr>
            <a:endParaRPr lang="en-GB" sz="5600" b="1" dirty="0" smtClean="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r>
              <a:rPr lang="en-GB" sz="1200" b="1" dirty="0" smtClean="0"/>
              <a:t>* MITRE </a:t>
            </a:r>
            <a:endParaRPr lang="en-GB" sz="1200" dirty="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262186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5" end="15"/>
                                            </p:txEl>
                                          </p:spTgt>
                                        </p:tgtEl>
                                        <p:attrNameLst>
                                          <p:attrName>style.visibility</p:attrName>
                                        </p:attrNameLst>
                                      </p:cBhvr>
                                      <p:to>
                                        <p:strVal val="visible"/>
                                      </p:to>
                                    </p:set>
                                    <p:animEffect transition="in" filter="fade">
                                      <p:cBhvr>
                                        <p:cTn id="7" dur="500"/>
                                        <p:tgtEl>
                                          <p:spTgt spid="3">
                                            <p:txEl>
                                              <p:pRg st="15" end="1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26" end="26"/>
                                            </p:txEl>
                                          </p:spTgt>
                                        </p:tgtEl>
                                        <p:attrNameLst>
                                          <p:attrName>style.visibility</p:attrName>
                                        </p:attrNameLst>
                                      </p:cBhvr>
                                      <p:to>
                                        <p:strVal val="visible"/>
                                      </p:to>
                                    </p:set>
                                    <p:animEffect transition="in" filter="fade">
                                      <p:cBhvr>
                                        <p:cTn id="53" dur="500"/>
                                        <p:tgtEl>
                                          <p:spTgt spid="3">
                                            <p:txEl>
                                              <p:pRg st="26"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409" y="622705"/>
            <a:ext cx="8559554" cy="677458"/>
          </a:xfrm>
        </p:spPr>
        <p:txBody>
          <a:bodyPr>
            <a:normAutofit fontScale="90000"/>
          </a:bodyPr>
          <a:lstStyle/>
          <a:p>
            <a:pPr algn="ctr"/>
            <a:r>
              <a:rPr lang="en-GB" b="1" dirty="0" smtClean="0">
                <a:solidFill>
                  <a:srgbClr val="FFFF00"/>
                </a:solidFill>
              </a:rPr>
              <a:t/>
            </a:r>
            <a:br>
              <a:rPr lang="en-GB" b="1" dirty="0" smtClean="0">
                <a:solidFill>
                  <a:srgbClr val="FFFF00"/>
                </a:solidFill>
              </a:rPr>
            </a:br>
            <a:r>
              <a:rPr lang="en-GB" b="1" dirty="0">
                <a:solidFill>
                  <a:srgbClr val="FFFF00"/>
                </a:solidFill>
              </a:rPr>
              <a:t/>
            </a:r>
            <a:br>
              <a:rPr lang="en-GB" b="1" dirty="0">
                <a:solidFill>
                  <a:srgbClr val="FFFF00"/>
                </a:solidFill>
              </a:rPr>
            </a:br>
            <a:r>
              <a:rPr lang="en-GB" b="1" dirty="0" smtClean="0">
                <a:solidFill>
                  <a:srgbClr val="FFFF00"/>
                </a:solidFill>
              </a:rPr>
              <a:t/>
            </a:r>
            <a:br>
              <a:rPr lang="en-GB" b="1" dirty="0" smtClean="0">
                <a:solidFill>
                  <a:srgbClr val="FFFF00"/>
                </a:solidFill>
              </a:rPr>
            </a:br>
            <a:r>
              <a:rPr lang="en-GB" dirty="0" smtClean="0"/>
              <a:t/>
            </a:r>
            <a:br>
              <a:rPr lang="en-GB" dirty="0" smtClean="0"/>
            </a:br>
            <a:endParaRPr lang="en-GB" dirty="0">
              <a:solidFill>
                <a:srgbClr val="FFFF00"/>
              </a:solidFill>
            </a:endParaRPr>
          </a:p>
        </p:txBody>
      </p:sp>
      <p:sp>
        <p:nvSpPr>
          <p:cNvPr id="3" name="Content Placeholder 2"/>
          <p:cNvSpPr>
            <a:spLocks noGrp="1"/>
          </p:cNvSpPr>
          <p:nvPr>
            <p:ph idx="1"/>
          </p:nvPr>
        </p:nvSpPr>
        <p:spPr>
          <a:xfrm>
            <a:off x="976086" y="833212"/>
            <a:ext cx="10801350" cy="4898520"/>
          </a:xfrm>
        </p:spPr>
        <p:txBody>
          <a:bodyPr>
            <a:normAutofit fontScale="25000" lnSpcReduction="20000"/>
          </a:bodyPr>
          <a:lstStyle/>
          <a:p>
            <a:pPr marL="0" lvl="0" indent="0" algn="ctr">
              <a:buNone/>
            </a:pPr>
            <a:endParaRPr lang="en-GB" b="1" dirty="0" smtClean="0">
              <a:solidFill>
                <a:srgbClr val="FFFF00"/>
              </a:solidFill>
            </a:endParaRPr>
          </a:p>
          <a:p>
            <a:pPr marL="0" indent="0">
              <a:buNone/>
            </a:pPr>
            <a:endParaRPr lang="en-GB" sz="9600" dirty="0" smtClean="0"/>
          </a:p>
          <a:p>
            <a:pPr marL="0" indent="0" algn="ctr">
              <a:buNone/>
            </a:pPr>
            <a:r>
              <a:rPr lang="en-GB" sz="14400" b="1" dirty="0" smtClean="0">
                <a:solidFill>
                  <a:srgbClr val="FFFF00"/>
                </a:solidFill>
              </a:rPr>
              <a:t>Runway OCCUPANCY occurred immediately </a:t>
            </a:r>
          </a:p>
          <a:p>
            <a:pPr marL="0" indent="0" algn="ctr">
              <a:buNone/>
            </a:pPr>
            <a:r>
              <a:rPr lang="en-GB" sz="14400" b="1" dirty="0" smtClean="0">
                <a:solidFill>
                  <a:srgbClr val="FFFF00"/>
                </a:solidFill>
              </a:rPr>
              <a:t>before Runway INCURSION</a:t>
            </a:r>
          </a:p>
          <a:p>
            <a:pPr marL="0" indent="0">
              <a:buNone/>
            </a:pPr>
            <a:endParaRPr lang="en-GB" sz="11200" b="1" dirty="0" smtClean="0"/>
          </a:p>
          <a:p>
            <a:pPr marL="0" indent="0">
              <a:buNone/>
            </a:pPr>
            <a:r>
              <a:rPr lang="en-GB" sz="12800" b="1" dirty="0"/>
              <a:t>T</a:t>
            </a:r>
            <a:r>
              <a:rPr lang="en-GB" sz="12800" b="1" dirty="0" smtClean="0"/>
              <a:t>he </a:t>
            </a:r>
            <a:r>
              <a:rPr lang="en-GB" sz="12800" b="1" dirty="0"/>
              <a:t>vehicle or second aircraft should not have been on the runway for more than 30 seconds before the “incursion” i.e. the clearance to land or take-off</a:t>
            </a:r>
            <a:r>
              <a:rPr lang="en-GB" sz="12800" b="1" dirty="0" smtClean="0"/>
              <a:t>.</a:t>
            </a:r>
          </a:p>
          <a:p>
            <a:pPr marL="0" indent="0">
              <a:buNone/>
            </a:pPr>
            <a:endParaRPr lang="en-GB" sz="11200" b="1" dirty="0"/>
          </a:p>
          <a:p>
            <a:pPr marL="0" indent="0" algn="ctr">
              <a:buNone/>
            </a:pPr>
            <a:r>
              <a:rPr lang="en-GB" sz="7200" b="1" dirty="0" smtClean="0"/>
              <a:t>This removes events where a vehicle or aircraft has been present on the runway for some time.</a:t>
            </a:r>
            <a:endParaRPr lang="en-GB" sz="7200" dirty="0"/>
          </a:p>
          <a:p>
            <a:pPr marL="0" lvl="0" indent="0">
              <a:buNone/>
            </a:pPr>
            <a:r>
              <a:rPr lang="en-GB" sz="14400" b="1" dirty="0" smtClean="0">
                <a:solidFill>
                  <a:srgbClr val="FFFF00"/>
                </a:solidFill>
              </a:rPr>
              <a:t> </a:t>
            </a:r>
          </a:p>
          <a:p>
            <a:pPr marL="0" lvl="0" indent="0">
              <a:buNone/>
            </a:pPr>
            <a:endParaRPr lang="en-GB" sz="5600" b="1" dirty="0" smtClean="0"/>
          </a:p>
          <a:p>
            <a:pPr marL="0" indent="0">
              <a:buNone/>
            </a:pPr>
            <a:endParaRPr lang="en-GB" sz="11200" dirty="0">
              <a:solidFill>
                <a:srgbClr val="FFFF00"/>
              </a:solidFill>
            </a:endParaRPr>
          </a:p>
          <a:p>
            <a:pPr marL="0" lvl="0" indent="0">
              <a:buNone/>
            </a:pPr>
            <a:endParaRPr lang="en-GB" sz="5600" b="1" dirty="0" smtClean="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r>
              <a:rPr lang="en-GB" sz="1200" b="1" dirty="0" smtClean="0"/>
              <a:t>* MITRE </a:t>
            </a:r>
            <a:endParaRPr lang="en-GB" sz="1200" dirty="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375431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409" y="622705"/>
            <a:ext cx="8588129" cy="906058"/>
          </a:xfrm>
        </p:spPr>
        <p:txBody>
          <a:bodyPr>
            <a:normAutofit fontScale="90000"/>
          </a:bodyPr>
          <a:lstStyle/>
          <a:p>
            <a:pPr algn="ctr"/>
            <a:r>
              <a:rPr lang="en-GB" b="1" dirty="0" smtClean="0">
                <a:solidFill>
                  <a:srgbClr val="FFFF00"/>
                </a:solidFill>
              </a:rPr>
              <a:t/>
            </a:r>
            <a:br>
              <a:rPr lang="en-GB" b="1" dirty="0" smtClean="0">
                <a:solidFill>
                  <a:srgbClr val="FFFF00"/>
                </a:solidFill>
              </a:rPr>
            </a:br>
            <a:r>
              <a:rPr lang="en-GB" sz="4900" b="1" dirty="0" smtClean="0">
                <a:solidFill>
                  <a:srgbClr val="FFFF00"/>
                </a:solidFill>
              </a:rPr>
              <a:t>SUDDEN</a:t>
            </a:r>
            <a:r>
              <a:rPr lang="en-GB" sz="4400" b="1" dirty="0" smtClean="0">
                <a:solidFill>
                  <a:srgbClr val="FFFF00"/>
                </a:solidFill>
              </a:rPr>
              <a:t/>
            </a:r>
            <a:br>
              <a:rPr lang="en-GB" sz="4400" b="1" dirty="0" smtClean="0">
                <a:solidFill>
                  <a:srgbClr val="FFFF00"/>
                </a:solidFill>
              </a:rPr>
            </a:br>
            <a:r>
              <a:rPr lang="en-GB" dirty="0" smtClean="0"/>
              <a:t/>
            </a:r>
            <a:br>
              <a:rPr lang="en-GB" dirty="0" smtClean="0"/>
            </a:br>
            <a:endParaRPr lang="en-GB" dirty="0">
              <a:solidFill>
                <a:srgbClr val="FFFF00"/>
              </a:solidFill>
            </a:endParaRPr>
          </a:p>
        </p:txBody>
      </p:sp>
      <p:sp>
        <p:nvSpPr>
          <p:cNvPr id="3" name="Content Placeholder 2"/>
          <p:cNvSpPr>
            <a:spLocks noGrp="1"/>
          </p:cNvSpPr>
          <p:nvPr>
            <p:ph idx="1"/>
          </p:nvPr>
        </p:nvSpPr>
        <p:spPr>
          <a:xfrm>
            <a:off x="685799" y="1428750"/>
            <a:ext cx="10887075" cy="4927095"/>
          </a:xfrm>
        </p:spPr>
        <p:txBody>
          <a:bodyPr>
            <a:normAutofit fontScale="25000" lnSpcReduction="20000"/>
          </a:bodyPr>
          <a:lstStyle/>
          <a:p>
            <a:pPr marL="0" lvl="0" indent="0" algn="ctr">
              <a:buNone/>
            </a:pPr>
            <a:endParaRPr lang="en-GB" b="1" dirty="0" smtClean="0">
              <a:solidFill>
                <a:srgbClr val="FFFF00"/>
              </a:solidFill>
            </a:endParaRPr>
          </a:p>
          <a:p>
            <a:pPr marL="0" indent="0">
              <a:buNone/>
            </a:pPr>
            <a:endParaRPr lang="en-GB" sz="12800" b="1" dirty="0" smtClean="0"/>
          </a:p>
          <a:p>
            <a:pPr marL="0" indent="0">
              <a:buNone/>
            </a:pPr>
            <a:r>
              <a:rPr lang="en-GB" sz="11200" b="1" dirty="0"/>
              <a:t>In order for the event to be categorised as sudden:</a:t>
            </a:r>
          </a:p>
          <a:p>
            <a:pPr marL="0" indent="0">
              <a:buNone/>
            </a:pPr>
            <a:r>
              <a:rPr lang="en-GB" sz="11200" b="1" dirty="0"/>
              <a:t>	</a:t>
            </a:r>
            <a:endParaRPr lang="en-GB" sz="11200" b="1" dirty="0" smtClean="0"/>
          </a:p>
          <a:p>
            <a:pPr>
              <a:buFont typeface="Wingdings" panose="05000000000000000000" pitchFamily="2" charset="2"/>
              <a:buChar char="ü"/>
            </a:pPr>
            <a:r>
              <a:rPr lang="en-GB" sz="11200" b="1" dirty="0" smtClean="0"/>
              <a:t>A </a:t>
            </a:r>
            <a:r>
              <a:rPr lang="en-GB" sz="11200" b="1" dirty="0"/>
              <a:t>landing aircraft should be not more than 600ft/2nm final at the time of the incursion. </a:t>
            </a:r>
            <a:endParaRPr lang="en-GB" sz="11200" b="1" dirty="0" smtClean="0"/>
          </a:p>
          <a:p>
            <a:pPr marL="0" indent="0">
              <a:buNone/>
            </a:pPr>
            <a:r>
              <a:rPr lang="en-GB" sz="11200" b="1" dirty="0"/>
              <a:t>	</a:t>
            </a:r>
            <a:r>
              <a:rPr lang="en-GB" sz="8000" b="1" dirty="0" smtClean="0"/>
              <a:t>These </a:t>
            </a:r>
            <a:r>
              <a:rPr lang="en-GB" sz="8000" b="1" dirty="0"/>
              <a:t>accords with the FAROS acquisition protocol of 500ft.</a:t>
            </a:r>
          </a:p>
          <a:p>
            <a:pPr>
              <a:buFont typeface="Wingdings" panose="05000000000000000000" pitchFamily="2" charset="2"/>
              <a:buChar char="ü"/>
            </a:pPr>
            <a:endParaRPr lang="en-GB" sz="11200" b="1" dirty="0" smtClean="0"/>
          </a:p>
          <a:p>
            <a:pPr>
              <a:buFont typeface="Wingdings" panose="05000000000000000000" pitchFamily="2" charset="2"/>
              <a:buChar char="ü"/>
            </a:pPr>
            <a:r>
              <a:rPr lang="en-GB" sz="11200" b="1" dirty="0" smtClean="0"/>
              <a:t>An </a:t>
            </a:r>
            <a:r>
              <a:rPr lang="en-GB" sz="11200" b="1" dirty="0"/>
              <a:t>aircraft cleared for take-off must be already lined up at the time of the runway incursion.</a:t>
            </a:r>
          </a:p>
          <a:p>
            <a:pPr marL="0" indent="0">
              <a:buNone/>
            </a:pPr>
            <a:endParaRPr lang="en-GB" sz="11200" b="1" dirty="0" smtClean="0"/>
          </a:p>
          <a:p>
            <a:pPr marL="0" indent="0">
              <a:buNone/>
            </a:pPr>
            <a:endParaRPr lang="en-GB" sz="7200" dirty="0"/>
          </a:p>
          <a:p>
            <a:pPr marL="0" lvl="0" indent="0">
              <a:buNone/>
            </a:pPr>
            <a:r>
              <a:rPr lang="en-GB" sz="14400" b="1" dirty="0" smtClean="0">
                <a:solidFill>
                  <a:srgbClr val="FFFF00"/>
                </a:solidFill>
              </a:rPr>
              <a:t> </a:t>
            </a:r>
          </a:p>
          <a:p>
            <a:pPr marL="0" lvl="0" indent="0">
              <a:buNone/>
            </a:pPr>
            <a:endParaRPr lang="en-GB" sz="5600" b="1" dirty="0" smtClean="0"/>
          </a:p>
          <a:p>
            <a:pPr marL="0" indent="0">
              <a:buNone/>
            </a:pPr>
            <a:endParaRPr lang="en-GB" sz="11200" dirty="0">
              <a:solidFill>
                <a:srgbClr val="FFFF00"/>
              </a:solidFill>
            </a:endParaRPr>
          </a:p>
          <a:p>
            <a:pPr marL="0" lvl="0" indent="0">
              <a:buNone/>
            </a:pPr>
            <a:endParaRPr lang="en-GB" sz="5600" b="1" dirty="0" smtClean="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endParaRPr lang="en-GB" sz="1200" b="1" dirty="0"/>
          </a:p>
          <a:p>
            <a:pPr marL="0" lvl="0" indent="0">
              <a:buNone/>
            </a:pPr>
            <a:endParaRPr lang="en-GB" sz="1200" b="1" dirty="0" smtClean="0"/>
          </a:p>
          <a:p>
            <a:pPr marL="0" lvl="0" indent="0">
              <a:buNone/>
            </a:pPr>
            <a:r>
              <a:rPr lang="en-GB" sz="1200" b="1" dirty="0" smtClean="0"/>
              <a:t>* MITRE </a:t>
            </a:r>
            <a:endParaRPr lang="en-GB" sz="1200" dirty="0"/>
          </a:p>
        </p:txBody>
      </p:sp>
      <p:sp>
        <p:nvSpPr>
          <p:cNvPr id="4" name="Footer Placeholder 3"/>
          <p:cNvSpPr>
            <a:spLocks noGrp="1"/>
          </p:cNvSpPr>
          <p:nvPr>
            <p:ph type="ftr" sz="quarter" idx="11"/>
          </p:nvPr>
        </p:nvSpPr>
        <p:spPr/>
        <p:txBody>
          <a:bodyPr/>
          <a:lstStyle/>
          <a:p>
            <a:r>
              <a:rPr lang="en-GB" smtClean="0"/>
              <a:t>Mike Edwards            Homefield ATM Safety               June 2017  </a:t>
            </a:r>
            <a:endParaRPr lang="en-US" dirty="0"/>
          </a:p>
        </p:txBody>
      </p:sp>
    </p:spTree>
    <p:extLst>
      <p:ext uri="{BB962C8B-B14F-4D97-AF65-F5344CB8AC3E}">
        <p14:creationId xmlns:p14="http://schemas.microsoft.com/office/powerpoint/2010/main" val="156695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 calcmode="lin" valueType="num">
                                      <p:cBhvr additive="base">
                                        <p:cTn id="1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calcmode="lin" valueType="num">
                                      <p:cBhvr additive="base">
                                        <p:cTn id="2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1487</TotalTime>
  <Words>3376</Words>
  <Application>Microsoft Office PowerPoint</Application>
  <PresentationFormat>Widescreen</PresentationFormat>
  <Paragraphs>1058</Paragraphs>
  <Slides>42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Century Gothic</vt:lpstr>
      <vt:lpstr>Mangal</vt:lpstr>
      <vt:lpstr>Times New Roman</vt:lpstr>
      <vt:lpstr>Wingdings</vt:lpstr>
      <vt:lpstr>Vapor Trail</vt:lpstr>
      <vt:lpstr>Preventing runway collisions</vt:lpstr>
      <vt:lpstr>  WHat IS a sherc event ?</vt:lpstr>
      <vt:lpstr>Why study sherc events ? </vt:lpstr>
      <vt:lpstr>Why study sherc events ? </vt:lpstr>
      <vt:lpstr>We Need to know</vt:lpstr>
      <vt:lpstr>  CAN we define a sherc event ?</vt:lpstr>
      <vt:lpstr> SHERC  </vt:lpstr>
      <vt:lpstr>    </vt:lpstr>
      <vt:lpstr> SUDDEN  </vt:lpstr>
      <vt:lpstr>  HIGH ENERGY  </vt:lpstr>
      <vt:lpstr> </vt:lpstr>
      <vt:lpstr>  </vt:lpstr>
      <vt:lpstr> COLLISION AVOIDANCE    </vt:lpstr>
      <vt:lpstr>  </vt:lpstr>
      <vt:lpstr>SO, HOW DOES A SHERC EVENT START  4 Scenario sources</vt:lpstr>
      <vt:lpstr>SO, HOW DOES A DOES SHERC EVENT START Scenario sources</vt:lpstr>
      <vt:lpstr>Generic SITUATIONS</vt:lpstr>
      <vt:lpstr>28 Resultant scenarios Example – Landing on a runway suddenly occupied </vt:lpstr>
      <vt:lpstr>Identify potential barriers</vt:lpstr>
      <vt:lpstr>SHERC Prevention barriers</vt:lpstr>
      <vt:lpstr>PowerPoint Presentation</vt:lpstr>
      <vt:lpstr>PowerPoint Presentation</vt:lpstr>
      <vt:lpstr> 3D Airport moving MaP (courtesy Honeywell Inc)</vt:lpstr>
      <vt:lpstr>2D Airport moving MaP (courtesy Honeywell Inc)</vt:lpstr>
      <vt:lpstr>SHERC Mitigation barriers</vt:lpstr>
      <vt:lpstr>PowerPoint Presentation</vt:lpstr>
      <vt:lpstr>Barrier Matrix</vt:lpstr>
      <vt:lpstr>PowerPoint Presentation</vt:lpstr>
      <vt:lpstr>PowerPoint Presentation</vt:lpstr>
      <vt:lpstr>Mitigation barriers</vt:lpstr>
      <vt:lpstr>Review of actual events</vt:lpstr>
      <vt:lpstr>Example of an actual event</vt:lpstr>
      <vt:lpstr>PowerPoint Presentation</vt:lpstr>
      <vt:lpstr>PowerPoint Presentation</vt:lpstr>
      <vt:lpstr>PowerPoint Presentation</vt:lpstr>
      <vt:lpstr>Contributing factors in 19 actual events</vt:lpstr>
      <vt:lpstr>conclusions</vt:lpstr>
      <vt:lpstr>conclusions</vt:lpstr>
      <vt:lpstr>conclusions</vt:lpstr>
      <vt:lpstr>RECOMMENDATIONS</vt:lpstr>
      <vt:lpstr>RECOMMENDATIONS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 Op Safety study</dc:title>
  <dc:creator>Michael Edwards</dc:creator>
  <cp:lastModifiedBy>Michael Edwards</cp:lastModifiedBy>
  <cp:revision>107</cp:revision>
  <dcterms:created xsi:type="dcterms:W3CDTF">2015-05-14T10:16:01Z</dcterms:created>
  <dcterms:modified xsi:type="dcterms:W3CDTF">2017-03-31T10:14:27Z</dcterms:modified>
</cp:coreProperties>
</file>