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2"/>
  </p:notesMasterIdLst>
  <p:sldIdLst>
    <p:sldId id="256" r:id="rId6"/>
    <p:sldId id="269" r:id="rId7"/>
    <p:sldId id="271" r:id="rId8"/>
    <p:sldId id="272" r:id="rId9"/>
    <p:sldId id="273" r:id="rId10"/>
    <p:sldId id="276" r:id="rId11"/>
    <p:sldId id="275" r:id="rId12"/>
    <p:sldId id="274" r:id="rId13"/>
    <p:sldId id="277" r:id="rId14"/>
    <p:sldId id="264" r:id="rId15"/>
    <p:sldId id="267" r:id="rId16"/>
    <p:sldId id="262" r:id="rId17"/>
    <p:sldId id="270" r:id="rId18"/>
    <p:sldId id="268" r:id="rId19"/>
    <p:sldId id="266"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6C237-0A58-43C2-BAEE-43936FA23087}" type="datetimeFigureOut">
              <a:rPr lang="en-IE" smtClean="0"/>
              <a:t>02/06/2017</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3718F-9EF9-48B5-822D-F65F9DAE6531}" type="slidenum">
              <a:rPr lang="en-IE" smtClean="0"/>
              <a:t>‹#›</a:t>
            </a:fld>
            <a:endParaRPr lang="en-IE"/>
          </a:p>
        </p:txBody>
      </p:sp>
    </p:spTree>
    <p:extLst>
      <p:ext uri="{BB962C8B-B14F-4D97-AF65-F5344CB8AC3E}">
        <p14:creationId xmlns:p14="http://schemas.microsoft.com/office/powerpoint/2010/main" val="154939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273718F-9EF9-48B5-822D-F65F9DAE6531}" type="slidenum">
              <a:rPr lang="en-IE" smtClean="0"/>
              <a:t>1</a:t>
            </a:fld>
            <a:endParaRPr lang="en-IE"/>
          </a:p>
        </p:txBody>
      </p:sp>
    </p:spTree>
    <p:extLst>
      <p:ext uri="{BB962C8B-B14F-4D97-AF65-F5344CB8AC3E}">
        <p14:creationId xmlns:p14="http://schemas.microsoft.com/office/powerpoint/2010/main" val="162527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273718F-9EF9-48B5-822D-F65F9DAE6531}" type="slidenum">
              <a:rPr lang="en-IE" smtClean="0"/>
              <a:t>2</a:t>
            </a:fld>
            <a:endParaRPr lang="en-IE"/>
          </a:p>
        </p:txBody>
      </p:sp>
    </p:spTree>
    <p:extLst>
      <p:ext uri="{BB962C8B-B14F-4D97-AF65-F5344CB8AC3E}">
        <p14:creationId xmlns:p14="http://schemas.microsoft.com/office/powerpoint/2010/main" val="81830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273718F-9EF9-48B5-822D-F65F9DAE6531}" type="slidenum">
              <a:rPr lang="en-IE" smtClean="0"/>
              <a:t>10</a:t>
            </a:fld>
            <a:endParaRPr lang="en-IE"/>
          </a:p>
        </p:txBody>
      </p:sp>
    </p:spTree>
    <p:extLst>
      <p:ext uri="{BB962C8B-B14F-4D97-AF65-F5344CB8AC3E}">
        <p14:creationId xmlns:p14="http://schemas.microsoft.com/office/powerpoint/2010/main" val="281374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273718F-9EF9-48B5-822D-F65F9DAE6531}" type="slidenum">
              <a:rPr lang="en-IE" smtClean="0"/>
              <a:t>11</a:t>
            </a:fld>
            <a:endParaRPr lang="en-IE"/>
          </a:p>
        </p:txBody>
      </p:sp>
    </p:spTree>
    <p:extLst>
      <p:ext uri="{BB962C8B-B14F-4D97-AF65-F5344CB8AC3E}">
        <p14:creationId xmlns:p14="http://schemas.microsoft.com/office/powerpoint/2010/main" val="267236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273718F-9EF9-48B5-822D-F65F9DAE6531}" type="slidenum">
              <a:rPr lang="en-IE" smtClean="0"/>
              <a:t>12</a:t>
            </a:fld>
            <a:endParaRPr lang="en-IE"/>
          </a:p>
        </p:txBody>
      </p:sp>
    </p:spTree>
    <p:extLst>
      <p:ext uri="{BB962C8B-B14F-4D97-AF65-F5344CB8AC3E}">
        <p14:creationId xmlns:p14="http://schemas.microsoft.com/office/powerpoint/2010/main" val="190545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273718F-9EF9-48B5-822D-F65F9DAE6531}" type="slidenum">
              <a:rPr lang="en-IE" smtClean="0"/>
              <a:t>13</a:t>
            </a:fld>
            <a:endParaRPr lang="en-IE"/>
          </a:p>
        </p:txBody>
      </p:sp>
    </p:spTree>
    <p:extLst>
      <p:ext uri="{BB962C8B-B14F-4D97-AF65-F5344CB8AC3E}">
        <p14:creationId xmlns:p14="http://schemas.microsoft.com/office/powerpoint/2010/main" val="207517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3718F-9EF9-48B5-822D-F65F9DAE6531}" type="slidenum">
              <a:rPr lang="en-IE" smtClean="0"/>
              <a:t>14</a:t>
            </a:fld>
            <a:endParaRPr lang="en-IE"/>
          </a:p>
        </p:txBody>
      </p:sp>
    </p:spTree>
    <p:extLst>
      <p:ext uri="{BB962C8B-B14F-4D97-AF65-F5344CB8AC3E}">
        <p14:creationId xmlns:p14="http://schemas.microsoft.com/office/powerpoint/2010/main" val="389779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3718F-9EF9-48B5-822D-F65F9DAE6531}" type="slidenum">
              <a:rPr lang="en-IE" smtClean="0"/>
              <a:t>15</a:t>
            </a:fld>
            <a:endParaRPr lang="en-IE"/>
          </a:p>
        </p:txBody>
      </p:sp>
    </p:spTree>
    <p:extLst>
      <p:ext uri="{BB962C8B-B14F-4D97-AF65-F5344CB8AC3E}">
        <p14:creationId xmlns:p14="http://schemas.microsoft.com/office/powerpoint/2010/main" val="369234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3DB3A3-EF4F-4E70-8AEA-1FD37BCE50A1}"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312578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DB3A3-EF4F-4E70-8AEA-1FD37BCE50A1}"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322735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DB3A3-EF4F-4E70-8AEA-1FD37BCE50A1}"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195254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4" descr="C:\Documents and Settings\phillipsm\My Documents\New Projects\_New Branding Package - in works\_Design Templates\Powerpoint\assets\dynamicSky_3rd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914400" y="3810001"/>
            <a:ext cx="10363200" cy="854075"/>
          </a:xfrm>
        </p:spPr>
        <p:txBody>
          <a:bodyPr/>
          <a:lstStyle>
            <a:lvl1pPr algn="ctr">
              <a:defRPr sz="5000"/>
            </a:lvl1pPr>
          </a:lstStyle>
          <a:p>
            <a:pPr lvl="0"/>
            <a:r>
              <a:rPr lang="en-US" noProof="0" smtClean="0"/>
              <a:t>Click to edit Master title style</a:t>
            </a:r>
            <a:endParaRPr lang="en-CA" noProof="0" smtClean="0"/>
          </a:p>
        </p:txBody>
      </p:sp>
      <p:sp>
        <p:nvSpPr>
          <p:cNvPr id="12291" name="Rectangle 1027"/>
          <p:cNvSpPr>
            <a:spLocks noGrp="1" noChangeArrowheads="1"/>
          </p:cNvSpPr>
          <p:nvPr>
            <p:ph type="subTitle" idx="1"/>
          </p:nvPr>
        </p:nvSpPr>
        <p:spPr>
          <a:xfrm>
            <a:off x="914400" y="4876800"/>
            <a:ext cx="10363200" cy="1295400"/>
          </a:xfrm>
        </p:spPr>
        <p:txBody>
          <a:bodyPr/>
          <a:lstStyle>
            <a:lvl1pPr marL="0" indent="0" algn="ctr">
              <a:buFont typeface="Wingdings" pitchFamily="2" charset="2"/>
              <a:buNone/>
              <a:defRPr sz="3200"/>
            </a:lvl1pPr>
          </a:lstStyle>
          <a:p>
            <a:pPr lvl="0"/>
            <a:r>
              <a:rPr lang="en-US" noProof="0" smtClean="0"/>
              <a:t>Click to edit Master subtitle style</a:t>
            </a:r>
            <a:endParaRPr lang="en-CA" noProof="0" smtClean="0"/>
          </a:p>
        </p:txBody>
      </p:sp>
    </p:spTree>
    <p:extLst>
      <p:ext uri="{BB962C8B-B14F-4D97-AF65-F5344CB8AC3E}">
        <p14:creationId xmlns:p14="http://schemas.microsoft.com/office/powerpoint/2010/main" val="264246121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BCE21ABC-9E15-4EC9-8E0D-F0EA4EFBD2EE}" type="datetime1">
              <a:rPr lang="en-US" smtClean="0">
                <a:solidFill>
                  <a:srgbClr val="0075BD"/>
                </a:solidFill>
              </a:rPr>
              <a:pPr>
                <a:defRPr/>
              </a:pPr>
              <a:t>6/2/2017</a:t>
            </a:fld>
            <a:endParaRPr lang="en-US" dirty="0">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solidFill>
                  <a:srgbClr val="0075BD"/>
                </a:solidFill>
                <a:latin typeface="Arial" pitchFamily="34" charset="0"/>
              </a:rPr>
              <a:t>Wildlife Strike Hazard Reduction Symposium</a:t>
            </a:r>
            <a:endParaRPr lang="en-US" altLang="en-US" dirty="0">
              <a:solidFill>
                <a:srgbClr val="0075BD"/>
              </a:solidFill>
              <a:latin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CFB81B-7BD1-4544-9343-D2520A4C2E71}"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35936080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707886"/>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6A24479-BE66-4625-AA6E-FBDD47848D7A}"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6" name="Rectangle 6"/>
          <p:cNvSpPr>
            <a:spLocks noGrp="1" noChangeArrowheads="1"/>
          </p:cNvSpPr>
          <p:nvPr>
            <p:ph type="sldNum" sz="quarter" idx="12"/>
          </p:nvPr>
        </p:nvSpPr>
        <p:spPr>
          <a:ln/>
        </p:spPr>
        <p:txBody>
          <a:bodyPr/>
          <a:lstStyle>
            <a:lvl1pPr>
              <a:defRPr/>
            </a:lvl1pPr>
          </a:lstStyle>
          <a:p>
            <a:pPr>
              <a:defRPr/>
            </a:pPr>
            <a:fld id="{256D4755-F56B-466C-8F37-37223B94CFF5}"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109186154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24384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24384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067AED3D-4C7E-404C-873D-F32E8EE61FDE}"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7" name="Rectangle 6"/>
          <p:cNvSpPr>
            <a:spLocks noGrp="1" noChangeArrowheads="1"/>
          </p:cNvSpPr>
          <p:nvPr>
            <p:ph type="sldNum" sz="quarter" idx="12"/>
          </p:nvPr>
        </p:nvSpPr>
        <p:spPr>
          <a:ln/>
        </p:spPr>
        <p:txBody>
          <a:bodyPr/>
          <a:lstStyle>
            <a:lvl1pPr>
              <a:defRPr/>
            </a:lvl1pPr>
          </a:lstStyle>
          <a:p>
            <a:pPr>
              <a:defRPr/>
            </a:pPr>
            <a:fld id="{77AC8E62-B0F8-40E4-9BB1-04D070935CFC}"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4070535463"/>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46331"/>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79F2E3A2-536C-4951-9330-D094A6D9D0FC}" type="datetime1">
              <a:rPr lang="en-US" smtClean="0">
                <a:solidFill>
                  <a:srgbClr val="0075BD"/>
                </a:solidFill>
              </a:rPr>
              <a:pPr>
                <a:defRPr/>
              </a:pPr>
              <a:t>6/2/2017</a:t>
            </a:fld>
            <a:endParaRPr lang="en-US">
              <a:solidFill>
                <a:srgbClr val="0075BD"/>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9" name="Rectangle 6"/>
          <p:cNvSpPr>
            <a:spLocks noGrp="1" noChangeArrowheads="1"/>
          </p:cNvSpPr>
          <p:nvPr>
            <p:ph type="sldNum" sz="quarter" idx="12"/>
          </p:nvPr>
        </p:nvSpPr>
        <p:spPr>
          <a:ln/>
        </p:spPr>
        <p:txBody>
          <a:bodyPr/>
          <a:lstStyle>
            <a:lvl1pPr>
              <a:defRPr/>
            </a:lvl1pPr>
          </a:lstStyle>
          <a:p>
            <a:pPr>
              <a:defRPr/>
            </a:pPr>
            <a:fld id="{1A869313-6930-4FD8-A737-A6696984DA9B}"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4007178851"/>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DFAFEF5B-B8BE-41D6-8466-594C3680E873}" type="datetime1">
              <a:rPr lang="en-US" smtClean="0">
                <a:solidFill>
                  <a:srgbClr val="0075BD"/>
                </a:solidFill>
              </a:rPr>
              <a:pPr>
                <a:defRPr/>
              </a:pPr>
              <a:t>6/2/2017</a:t>
            </a:fld>
            <a:endParaRPr lang="en-US">
              <a:solidFill>
                <a:srgbClr val="0075BD"/>
              </a:solidFill>
            </a:endParaRPr>
          </a:p>
        </p:txBody>
      </p:sp>
      <p:sp>
        <p:nvSpPr>
          <p:cNvPr id="4"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5" name="Rectangle 6"/>
          <p:cNvSpPr>
            <a:spLocks noGrp="1" noChangeArrowheads="1"/>
          </p:cNvSpPr>
          <p:nvPr>
            <p:ph type="sldNum" sz="quarter" idx="12"/>
          </p:nvPr>
        </p:nvSpPr>
        <p:spPr>
          <a:ln/>
        </p:spPr>
        <p:txBody>
          <a:bodyPr/>
          <a:lstStyle>
            <a:lvl1pPr>
              <a:defRPr/>
            </a:lvl1pPr>
          </a:lstStyle>
          <a:p>
            <a:pPr>
              <a:defRPr/>
            </a:pPr>
            <a:fld id="{259A5428-97BD-43B9-A692-9BC6E19DA42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422583328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CB08E15-1A06-48AD-8E70-FD484590D502}" type="datetime1">
              <a:rPr lang="en-US" smtClean="0">
                <a:solidFill>
                  <a:srgbClr val="0075BD"/>
                </a:solidFill>
              </a:rPr>
              <a:pPr>
                <a:defRPr/>
              </a:pPr>
              <a:t>6/2/2017</a:t>
            </a:fld>
            <a:endParaRPr lang="en-US">
              <a:solidFill>
                <a:srgbClr val="0075BD"/>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4" name="Rectangle 6"/>
          <p:cNvSpPr>
            <a:spLocks noGrp="1" noChangeArrowheads="1"/>
          </p:cNvSpPr>
          <p:nvPr>
            <p:ph type="sldNum" sz="quarter" idx="12"/>
          </p:nvPr>
        </p:nvSpPr>
        <p:spPr>
          <a:ln/>
        </p:spPr>
        <p:txBody>
          <a:bodyPr/>
          <a:lstStyle>
            <a:lvl1pPr>
              <a:defRPr/>
            </a:lvl1pPr>
          </a:lstStyle>
          <a:p>
            <a:pPr>
              <a:defRPr/>
            </a:pPr>
            <a:fld id="{D34B410E-D594-4964-9E4D-98C462C30E21}"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97672225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4990"/>
            <a:ext cx="4011084" cy="40011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A41F0EC-40CA-4531-9587-24BB3A2C2E05}"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7" name="Rectangle 6"/>
          <p:cNvSpPr>
            <a:spLocks noGrp="1" noChangeArrowheads="1"/>
          </p:cNvSpPr>
          <p:nvPr>
            <p:ph type="sldNum" sz="quarter" idx="12"/>
          </p:nvPr>
        </p:nvSpPr>
        <p:spPr>
          <a:ln/>
        </p:spPr>
        <p:txBody>
          <a:bodyPr/>
          <a:lstStyle>
            <a:lvl1pPr>
              <a:defRPr/>
            </a:lvl1pPr>
          </a:lstStyle>
          <a:p>
            <a:pPr>
              <a:defRPr/>
            </a:pPr>
            <a:fld id="{74EC7713-CF80-4994-80F5-BBB84E03A8E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382566838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DB3A3-EF4F-4E70-8AEA-1FD37BCE50A1}"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3102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E54078-82EE-4BC6-99FA-8D4DA190B040}"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7" name="Rectangle 6"/>
          <p:cNvSpPr>
            <a:spLocks noGrp="1" noChangeArrowheads="1"/>
          </p:cNvSpPr>
          <p:nvPr>
            <p:ph type="sldNum" sz="quarter" idx="12"/>
          </p:nvPr>
        </p:nvSpPr>
        <p:spPr>
          <a:ln/>
        </p:spPr>
        <p:txBody>
          <a:bodyPr/>
          <a:lstStyle>
            <a:lvl1pPr>
              <a:defRPr/>
            </a:lvl1pPr>
          </a:lstStyle>
          <a:p>
            <a:pPr>
              <a:defRPr/>
            </a:pPr>
            <a:fld id="{64A74ED3-9CE9-490E-943C-79F5838B8CA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2237958992"/>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E6DE70C-F696-49D9-8757-F966B7050221}"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6" name="Rectangle 6"/>
          <p:cNvSpPr>
            <a:spLocks noGrp="1" noChangeArrowheads="1"/>
          </p:cNvSpPr>
          <p:nvPr>
            <p:ph type="sldNum" sz="quarter" idx="12"/>
          </p:nvPr>
        </p:nvSpPr>
        <p:spPr>
          <a:ln/>
        </p:spPr>
        <p:txBody>
          <a:bodyPr/>
          <a:lstStyle>
            <a:lvl1pPr>
              <a:defRPr/>
            </a:lvl1pPr>
          </a:lstStyle>
          <a:p>
            <a:pPr>
              <a:defRPr/>
            </a:pPr>
            <a:fld id="{668987DF-9498-42B1-9F95-DC5561793518}"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3173026050"/>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9738" y="1676400"/>
            <a:ext cx="1292662" cy="441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1676400"/>
            <a:ext cx="802640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DD3780AE-AA93-472F-BF62-6B9ABFBD2C68}"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6" name="Rectangle 6"/>
          <p:cNvSpPr>
            <a:spLocks noGrp="1" noChangeArrowheads="1"/>
          </p:cNvSpPr>
          <p:nvPr>
            <p:ph type="sldNum" sz="quarter" idx="12"/>
          </p:nvPr>
        </p:nvSpPr>
        <p:spPr>
          <a:ln/>
        </p:spPr>
        <p:txBody>
          <a:bodyPr/>
          <a:lstStyle>
            <a:lvl1pPr>
              <a:defRPr/>
            </a:lvl1pPr>
          </a:lstStyle>
          <a:p>
            <a:pPr>
              <a:defRPr/>
            </a:pPr>
            <a:fld id="{50BA7CE5-6D90-4AE0-BA42-5811F912A465}"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468271795"/>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4" descr="C:\Documents and Settings\phillipsm\My Documents\New Projects\_New Branding Package - in works\_Design Templates\Powerpoint\assets\dynamicSky_3rd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914400" y="3810001"/>
            <a:ext cx="10363200" cy="854075"/>
          </a:xfrm>
        </p:spPr>
        <p:txBody>
          <a:bodyPr/>
          <a:lstStyle>
            <a:lvl1pPr algn="ctr">
              <a:defRPr sz="5000"/>
            </a:lvl1pPr>
          </a:lstStyle>
          <a:p>
            <a:pPr lvl="0"/>
            <a:r>
              <a:rPr lang="en-US" noProof="0" smtClean="0"/>
              <a:t>Click to edit Master title style</a:t>
            </a:r>
            <a:endParaRPr lang="en-CA" noProof="0" smtClean="0"/>
          </a:p>
        </p:txBody>
      </p:sp>
      <p:sp>
        <p:nvSpPr>
          <p:cNvPr id="12291" name="Rectangle 1027"/>
          <p:cNvSpPr>
            <a:spLocks noGrp="1" noChangeArrowheads="1"/>
          </p:cNvSpPr>
          <p:nvPr>
            <p:ph type="subTitle" idx="1"/>
          </p:nvPr>
        </p:nvSpPr>
        <p:spPr>
          <a:xfrm>
            <a:off x="914400" y="4876800"/>
            <a:ext cx="10363200" cy="1295400"/>
          </a:xfrm>
        </p:spPr>
        <p:txBody>
          <a:bodyPr/>
          <a:lstStyle>
            <a:lvl1pPr marL="0" indent="0" algn="ctr">
              <a:buFont typeface="Wingdings" pitchFamily="2" charset="2"/>
              <a:buNone/>
              <a:defRPr sz="3200"/>
            </a:lvl1pPr>
          </a:lstStyle>
          <a:p>
            <a:pPr lvl="0"/>
            <a:r>
              <a:rPr lang="en-US" noProof="0" smtClean="0"/>
              <a:t>Click to edit Master subtitle style</a:t>
            </a:r>
            <a:endParaRPr lang="en-CA" noProof="0" smtClean="0"/>
          </a:p>
        </p:txBody>
      </p:sp>
    </p:spTree>
    <p:extLst>
      <p:ext uri="{BB962C8B-B14F-4D97-AF65-F5344CB8AC3E}">
        <p14:creationId xmlns:p14="http://schemas.microsoft.com/office/powerpoint/2010/main" val="3047449670"/>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BCE21ABC-9E15-4EC9-8E0D-F0EA4EFBD2EE}" type="datetime1">
              <a:rPr lang="en-US" smtClean="0">
                <a:solidFill>
                  <a:srgbClr val="0075BD"/>
                </a:solidFill>
              </a:rPr>
              <a:pPr>
                <a:defRPr/>
              </a:pPr>
              <a:t>6/2/2017</a:t>
            </a:fld>
            <a:endParaRPr lang="en-US" dirty="0">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solidFill>
                  <a:srgbClr val="0075BD"/>
                </a:solidFill>
                <a:latin typeface="Arial" pitchFamily="34" charset="0"/>
              </a:rPr>
              <a:t>Wildlife Strike Hazard Reduction Symposium</a:t>
            </a:r>
            <a:endParaRPr lang="en-US" altLang="en-US" dirty="0">
              <a:solidFill>
                <a:srgbClr val="0075BD"/>
              </a:solidFill>
              <a:latin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CFB81B-7BD1-4544-9343-D2520A4C2E71}"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4096703220"/>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707886"/>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6A24479-BE66-4625-AA6E-FBDD47848D7A}"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6" name="Rectangle 6"/>
          <p:cNvSpPr>
            <a:spLocks noGrp="1" noChangeArrowheads="1"/>
          </p:cNvSpPr>
          <p:nvPr>
            <p:ph type="sldNum" sz="quarter" idx="12"/>
          </p:nvPr>
        </p:nvSpPr>
        <p:spPr>
          <a:ln/>
        </p:spPr>
        <p:txBody>
          <a:bodyPr/>
          <a:lstStyle>
            <a:lvl1pPr>
              <a:defRPr/>
            </a:lvl1pPr>
          </a:lstStyle>
          <a:p>
            <a:pPr>
              <a:defRPr/>
            </a:pPr>
            <a:fld id="{256D4755-F56B-466C-8F37-37223B94CFF5}"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1095882383"/>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24384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24384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067AED3D-4C7E-404C-873D-F32E8EE61FDE}"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7" name="Rectangle 6"/>
          <p:cNvSpPr>
            <a:spLocks noGrp="1" noChangeArrowheads="1"/>
          </p:cNvSpPr>
          <p:nvPr>
            <p:ph type="sldNum" sz="quarter" idx="12"/>
          </p:nvPr>
        </p:nvSpPr>
        <p:spPr>
          <a:ln/>
        </p:spPr>
        <p:txBody>
          <a:bodyPr/>
          <a:lstStyle>
            <a:lvl1pPr>
              <a:defRPr/>
            </a:lvl1pPr>
          </a:lstStyle>
          <a:p>
            <a:pPr>
              <a:defRPr/>
            </a:pPr>
            <a:fld id="{77AC8E62-B0F8-40E4-9BB1-04D070935CFC}"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982215416"/>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46331"/>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79F2E3A2-536C-4951-9330-D094A6D9D0FC}" type="datetime1">
              <a:rPr lang="en-US" smtClean="0">
                <a:solidFill>
                  <a:srgbClr val="0075BD"/>
                </a:solidFill>
              </a:rPr>
              <a:pPr>
                <a:defRPr/>
              </a:pPr>
              <a:t>6/2/2017</a:t>
            </a:fld>
            <a:endParaRPr lang="en-US">
              <a:solidFill>
                <a:srgbClr val="0075BD"/>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9" name="Rectangle 6"/>
          <p:cNvSpPr>
            <a:spLocks noGrp="1" noChangeArrowheads="1"/>
          </p:cNvSpPr>
          <p:nvPr>
            <p:ph type="sldNum" sz="quarter" idx="12"/>
          </p:nvPr>
        </p:nvSpPr>
        <p:spPr>
          <a:ln/>
        </p:spPr>
        <p:txBody>
          <a:bodyPr/>
          <a:lstStyle>
            <a:lvl1pPr>
              <a:defRPr/>
            </a:lvl1pPr>
          </a:lstStyle>
          <a:p>
            <a:pPr>
              <a:defRPr/>
            </a:pPr>
            <a:fld id="{1A869313-6930-4FD8-A737-A6696984DA9B}"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3842534022"/>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DFAFEF5B-B8BE-41D6-8466-594C3680E873}" type="datetime1">
              <a:rPr lang="en-US" smtClean="0">
                <a:solidFill>
                  <a:srgbClr val="0075BD"/>
                </a:solidFill>
              </a:rPr>
              <a:pPr>
                <a:defRPr/>
              </a:pPr>
              <a:t>6/2/2017</a:t>
            </a:fld>
            <a:endParaRPr lang="en-US">
              <a:solidFill>
                <a:srgbClr val="0075BD"/>
              </a:solidFill>
            </a:endParaRPr>
          </a:p>
        </p:txBody>
      </p:sp>
      <p:sp>
        <p:nvSpPr>
          <p:cNvPr id="4"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5" name="Rectangle 6"/>
          <p:cNvSpPr>
            <a:spLocks noGrp="1" noChangeArrowheads="1"/>
          </p:cNvSpPr>
          <p:nvPr>
            <p:ph type="sldNum" sz="quarter" idx="12"/>
          </p:nvPr>
        </p:nvSpPr>
        <p:spPr>
          <a:ln/>
        </p:spPr>
        <p:txBody>
          <a:bodyPr/>
          <a:lstStyle>
            <a:lvl1pPr>
              <a:defRPr/>
            </a:lvl1pPr>
          </a:lstStyle>
          <a:p>
            <a:pPr>
              <a:defRPr/>
            </a:pPr>
            <a:fld id="{259A5428-97BD-43B9-A692-9BC6E19DA42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912952427"/>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CB08E15-1A06-48AD-8E70-FD484590D502}" type="datetime1">
              <a:rPr lang="en-US" smtClean="0">
                <a:solidFill>
                  <a:srgbClr val="0075BD"/>
                </a:solidFill>
              </a:rPr>
              <a:pPr>
                <a:defRPr/>
              </a:pPr>
              <a:t>6/2/2017</a:t>
            </a:fld>
            <a:endParaRPr lang="en-US">
              <a:solidFill>
                <a:srgbClr val="0075BD"/>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4" name="Rectangle 6"/>
          <p:cNvSpPr>
            <a:spLocks noGrp="1" noChangeArrowheads="1"/>
          </p:cNvSpPr>
          <p:nvPr>
            <p:ph type="sldNum" sz="quarter" idx="12"/>
          </p:nvPr>
        </p:nvSpPr>
        <p:spPr>
          <a:ln/>
        </p:spPr>
        <p:txBody>
          <a:bodyPr/>
          <a:lstStyle>
            <a:lvl1pPr>
              <a:defRPr/>
            </a:lvl1pPr>
          </a:lstStyle>
          <a:p>
            <a:pPr>
              <a:defRPr/>
            </a:pPr>
            <a:fld id="{D34B410E-D594-4964-9E4D-98C462C30E21}"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57280590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DB3A3-EF4F-4E70-8AEA-1FD37BCE50A1}"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1186317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4990"/>
            <a:ext cx="4011084" cy="40011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A41F0EC-40CA-4531-9587-24BB3A2C2E05}"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7" name="Rectangle 6"/>
          <p:cNvSpPr>
            <a:spLocks noGrp="1" noChangeArrowheads="1"/>
          </p:cNvSpPr>
          <p:nvPr>
            <p:ph type="sldNum" sz="quarter" idx="12"/>
          </p:nvPr>
        </p:nvSpPr>
        <p:spPr>
          <a:ln/>
        </p:spPr>
        <p:txBody>
          <a:bodyPr/>
          <a:lstStyle>
            <a:lvl1pPr>
              <a:defRPr/>
            </a:lvl1pPr>
          </a:lstStyle>
          <a:p>
            <a:pPr>
              <a:defRPr/>
            </a:pPr>
            <a:fld id="{74EC7713-CF80-4994-80F5-BBB84E03A8E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629116761"/>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E54078-82EE-4BC6-99FA-8D4DA190B040}"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7" name="Rectangle 6"/>
          <p:cNvSpPr>
            <a:spLocks noGrp="1" noChangeArrowheads="1"/>
          </p:cNvSpPr>
          <p:nvPr>
            <p:ph type="sldNum" sz="quarter" idx="12"/>
          </p:nvPr>
        </p:nvSpPr>
        <p:spPr>
          <a:ln/>
        </p:spPr>
        <p:txBody>
          <a:bodyPr/>
          <a:lstStyle>
            <a:lvl1pPr>
              <a:defRPr/>
            </a:lvl1pPr>
          </a:lstStyle>
          <a:p>
            <a:pPr>
              <a:defRPr/>
            </a:pPr>
            <a:fld id="{64A74ED3-9CE9-490E-943C-79F5838B8CA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1865437137"/>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E6DE70C-F696-49D9-8757-F966B7050221}"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6" name="Rectangle 6"/>
          <p:cNvSpPr>
            <a:spLocks noGrp="1" noChangeArrowheads="1"/>
          </p:cNvSpPr>
          <p:nvPr>
            <p:ph type="sldNum" sz="quarter" idx="12"/>
          </p:nvPr>
        </p:nvSpPr>
        <p:spPr>
          <a:ln/>
        </p:spPr>
        <p:txBody>
          <a:bodyPr/>
          <a:lstStyle>
            <a:lvl1pPr>
              <a:defRPr/>
            </a:lvl1pPr>
          </a:lstStyle>
          <a:p>
            <a:pPr>
              <a:defRPr/>
            </a:pPr>
            <a:fld id="{668987DF-9498-42B1-9F95-DC5561793518}"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971914505"/>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9738" y="1676400"/>
            <a:ext cx="1292662" cy="441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1676400"/>
            <a:ext cx="802640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DD3780AE-AA93-472F-BF62-6B9ABFBD2C68}"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6" name="Rectangle 6"/>
          <p:cNvSpPr>
            <a:spLocks noGrp="1" noChangeArrowheads="1"/>
          </p:cNvSpPr>
          <p:nvPr>
            <p:ph type="sldNum" sz="quarter" idx="12"/>
          </p:nvPr>
        </p:nvSpPr>
        <p:spPr>
          <a:ln/>
        </p:spPr>
        <p:txBody>
          <a:bodyPr/>
          <a:lstStyle>
            <a:lvl1pPr>
              <a:defRPr/>
            </a:lvl1pPr>
          </a:lstStyle>
          <a:p>
            <a:pPr>
              <a:defRPr/>
            </a:pPr>
            <a:fld id="{50BA7CE5-6D90-4AE0-BA42-5811F912A465}"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850388865"/>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4" descr="C:\Documents and Settings\phillipsm\My Documents\New Projects\_New Branding Package - in works\_Design Templates\Powerpoint\assets\dynamicSky_3rd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914400" y="3810001"/>
            <a:ext cx="10363200" cy="854075"/>
          </a:xfrm>
        </p:spPr>
        <p:txBody>
          <a:bodyPr/>
          <a:lstStyle>
            <a:lvl1pPr algn="ctr">
              <a:defRPr sz="5000"/>
            </a:lvl1pPr>
          </a:lstStyle>
          <a:p>
            <a:pPr lvl="0"/>
            <a:r>
              <a:rPr lang="en-US" noProof="0" smtClean="0"/>
              <a:t>Click to edit Master title style</a:t>
            </a:r>
            <a:endParaRPr lang="en-CA" noProof="0" smtClean="0"/>
          </a:p>
        </p:txBody>
      </p:sp>
      <p:sp>
        <p:nvSpPr>
          <p:cNvPr id="12291" name="Rectangle 1027"/>
          <p:cNvSpPr>
            <a:spLocks noGrp="1" noChangeArrowheads="1"/>
          </p:cNvSpPr>
          <p:nvPr>
            <p:ph type="subTitle" idx="1"/>
          </p:nvPr>
        </p:nvSpPr>
        <p:spPr>
          <a:xfrm>
            <a:off x="914400" y="4876800"/>
            <a:ext cx="10363200" cy="1295400"/>
          </a:xfrm>
        </p:spPr>
        <p:txBody>
          <a:bodyPr/>
          <a:lstStyle>
            <a:lvl1pPr marL="0" indent="0" algn="ctr">
              <a:buFont typeface="Wingdings" pitchFamily="2" charset="2"/>
              <a:buNone/>
              <a:defRPr sz="3200"/>
            </a:lvl1pPr>
          </a:lstStyle>
          <a:p>
            <a:pPr lvl="0"/>
            <a:r>
              <a:rPr lang="en-US" noProof="0" smtClean="0"/>
              <a:t>Click to edit Master subtitle style</a:t>
            </a:r>
            <a:endParaRPr lang="en-CA" noProof="0" smtClean="0"/>
          </a:p>
        </p:txBody>
      </p:sp>
    </p:spTree>
    <p:extLst>
      <p:ext uri="{BB962C8B-B14F-4D97-AF65-F5344CB8AC3E}">
        <p14:creationId xmlns:p14="http://schemas.microsoft.com/office/powerpoint/2010/main" val="4111641738"/>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BCE21ABC-9E15-4EC9-8E0D-F0EA4EFBD2EE}" type="datetime1">
              <a:rPr lang="en-US" smtClean="0">
                <a:solidFill>
                  <a:srgbClr val="0075BD"/>
                </a:solidFill>
              </a:rPr>
              <a:pPr>
                <a:defRPr/>
              </a:pPr>
              <a:t>6/2/2017</a:t>
            </a:fld>
            <a:endParaRPr lang="en-US" dirty="0">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solidFill>
                  <a:srgbClr val="0075BD"/>
                </a:solidFill>
                <a:latin typeface="Arial" pitchFamily="34" charset="0"/>
              </a:rPr>
              <a:t>Wildlife Strike Hazard Reduction Symposium</a:t>
            </a:r>
            <a:endParaRPr lang="en-US" altLang="en-US" dirty="0">
              <a:solidFill>
                <a:srgbClr val="0075BD"/>
              </a:solidFill>
              <a:latin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CFB81B-7BD1-4544-9343-D2520A4C2E71}"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973156466"/>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707886"/>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6A24479-BE66-4625-AA6E-FBDD47848D7A}"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6" name="Rectangle 6"/>
          <p:cNvSpPr>
            <a:spLocks noGrp="1" noChangeArrowheads="1"/>
          </p:cNvSpPr>
          <p:nvPr>
            <p:ph type="sldNum" sz="quarter" idx="12"/>
          </p:nvPr>
        </p:nvSpPr>
        <p:spPr>
          <a:ln/>
        </p:spPr>
        <p:txBody>
          <a:bodyPr/>
          <a:lstStyle>
            <a:lvl1pPr>
              <a:defRPr/>
            </a:lvl1pPr>
          </a:lstStyle>
          <a:p>
            <a:pPr>
              <a:defRPr/>
            </a:pPr>
            <a:fld id="{256D4755-F56B-466C-8F37-37223B94CFF5}"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1092270956"/>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24384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24384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067AED3D-4C7E-404C-873D-F32E8EE61FDE}"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7" name="Rectangle 6"/>
          <p:cNvSpPr>
            <a:spLocks noGrp="1" noChangeArrowheads="1"/>
          </p:cNvSpPr>
          <p:nvPr>
            <p:ph type="sldNum" sz="quarter" idx="12"/>
          </p:nvPr>
        </p:nvSpPr>
        <p:spPr>
          <a:ln/>
        </p:spPr>
        <p:txBody>
          <a:bodyPr/>
          <a:lstStyle>
            <a:lvl1pPr>
              <a:defRPr/>
            </a:lvl1pPr>
          </a:lstStyle>
          <a:p>
            <a:pPr>
              <a:defRPr/>
            </a:pPr>
            <a:fld id="{77AC8E62-B0F8-40E4-9BB1-04D070935CFC}"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224696961"/>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46331"/>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79F2E3A2-536C-4951-9330-D094A6D9D0FC}" type="datetime1">
              <a:rPr lang="en-US" smtClean="0">
                <a:solidFill>
                  <a:srgbClr val="0075BD"/>
                </a:solidFill>
              </a:rPr>
              <a:pPr>
                <a:defRPr/>
              </a:pPr>
              <a:t>6/2/2017</a:t>
            </a:fld>
            <a:endParaRPr lang="en-US">
              <a:solidFill>
                <a:srgbClr val="0075BD"/>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9" name="Rectangle 6"/>
          <p:cNvSpPr>
            <a:spLocks noGrp="1" noChangeArrowheads="1"/>
          </p:cNvSpPr>
          <p:nvPr>
            <p:ph type="sldNum" sz="quarter" idx="12"/>
          </p:nvPr>
        </p:nvSpPr>
        <p:spPr>
          <a:ln/>
        </p:spPr>
        <p:txBody>
          <a:bodyPr/>
          <a:lstStyle>
            <a:lvl1pPr>
              <a:defRPr/>
            </a:lvl1pPr>
          </a:lstStyle>
          <a:p>
            <a:pPr>
              <a:defRPr/>
            </a:pPr>
            <a:fld id="{1A869313-6930-4FD8-A737-A6696984DA9B}"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221767985"/>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DFAFEF5B-B8BE-41D6-8466-594C3680E873}" type="datetime1">
              <a:rPr lang="en-US" smtClean="0">
                <a:solidFill>
                  <a:srgbClr val="0075BD"/>
                </a:solidFill>
              </a:rPr>
              <a:pPr>
                <a:defRPr/>
              </a:pPr>
              <a:t>6/2/2017</a:t>
            </a:fld>
            <a:endParaRPr lang="en-US">
              <a:solidFill>
                <a:srgbClr val="0075BD"/>
              </a:solidFill>
            </a:endParaRPr>
          </a:p>
        </p:txBody>
      </p:sp>
      <p:sp>
        <p:nvSpPr>
          <p:cNvPr id="4"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5" name="Rectangle 6"/>
          <p:cNvSpPr>
            <a:spLocks noGrp="1" noChangeArrowheads="1"/>
          </p:cNvSpPr>
          <p:nvPr>
            <p:ph type="sldNum" sz="quarter" idx="12"/>
          </p:nvPr>
        </p:nvSpPr>
        <p:spPr>
          <a:ln/>
        </p:spPr>
        <p:txBody>
          <a:bodyPr/>
          <a:lstStyle>
            <a:lvl1pPr>
              <a:defRPr/>
            </a:lvl1pPr>
          </a:lstStyle>
          <a:p>
            <a:pPr>
              <a:defRPr/>
            </a:pPr>
            <a:fld id="{259A5428-97BD-43B9-A692-9BC6E19DA42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318915889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DB3A3-EF4F-4E70-8AEA-1FD37BCE50A1}"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12913734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CB08E15-1A06-48AD-8E70-FD484590D502}" type="datetime1">
              <a:rPr lang="en-US" smtClean="0">
                <a:solidFill>
                  <a:srgbClr val="0075BD"/>
                </a:solidFill>
              </a:rPr>
              <a:pPr>
                <a:defRPr/>
              </a:pPr>
              <a:t>6/2/2017</a:t>
            </a:fld>
            <a:endParaRPr lang="en-US">
              <a:solidFill>
                <a:srgbClr val="0075BD"/>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4" name="Rectangle 6"/>
          <p:cNvSpPr>
            <a:spLocks noGrp="1" noChangeArrowheads="1"/>
          </p:cNvSpPr>
          <p:nvPr>
            <p:ph type="sldNum" sz="quarter" idx="12"/>
          </p:nvPr>
        </p:nvSpPr>
        <p:spPr>
          <a:ln/>
        </p:spPr>
        <p:txBody>
          <a:bodyPr/>
          <a:lstStyle>
            <a:lvl1pPr>
              <a:defRPr/>
            </a:lvl1pPr>
          </a:lstStyle>
          <a:p>
            <a:pPr>
              <a:defRPr/>
            </a:pPr>
            <a:fld id="{D34B410E-D594-4964-9E4D-98C462C30E21}"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1504960878"/>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4990"/>
            <a:ext cx="4011084" cy="40011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A41F0EC-40CA-4531-9587-24BB3A2C2E05}"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7" name="Rectangle 6"/>
          <p:cNvSpPr>
            <a:spLocks noGrp="1" noChangeArrowheads="1"/>
          </p:cNvSpPr>
          <p:nvPr>
            <p:ph type="sldNum" sz="quarter" idx="12"/>
          </p:nvPr>
        </p:nvSpPr>
        <p:spPr>
          <a:ln/>
        </p:spPr>
        <p:txBody>
          <a:bodyPr/>
          <a:lstStyle>
            <a:lvl1pPr>
              <a:defRPr/>
            </a:lvl1pPr>
          </a:lstStyle>
          <a:p>
            <a:pPr>
              <a:defRPr/>
            </a:pPr>
            <a:fld id="{74EC7713-CF80-4994-80F5-BBB84E03A8E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3064223687"/>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E54078-82EE-4BC6-99FA-8D4DA190B040}"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7" name="Rectangle 6"/>
          <p:cNvSpPr>
            <a:spLocks noGrp="1" noChangeArrowheads="1"/>
          </p:cNvSpPr>
          <p:nvPr>
            <p:ph type="sldNum" sz="quarter" idx="12"/>
          </p:nvPr>
        </p:nvSpPr>
        <p:spPr>
          <a:ln/>
        </p:spPr>
        <p:txBody>
          <a:bodyPr/>
          <a:lstStyle>
            <a:lvl1pPr>
              <a:defRPr/>
            </a:lvl1pPr>
          </a:lstStyle>
          <a:p>
            <a:pPr>
              <a:defRPr/>
            </a:pPr>
            <a:fld id="{64A74ED3-9CE9-490E-943C-79F5838B8CA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1262424558"/>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E6DE70C-F696-49D9-8757-F966B7050221}"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6" name="Rectangle 6"/>
          <p:cNvSpPr>
            <a:spLocks noGrp="1" noChangeArrowheads="1"/>
          </p:cNvSpPr>
          <p:nvPr>
            <p:ph type="sldNum" sz="quarter" idx="12"/>
          </p:nvPr>
        </p:nvSpPr>
        <p:spPr>
          <a:ln/>
        </p:spPr>
        <p:txBody>
          <a:bodyPr/>
          <a:lstStyle>
            <a:lvl1pPr>
              <a:defRPr/>
            </a:lvl1pPr>
          </a:lstStyle>
          <a:p>
            <a:pPr>
              <a:defRPr/>
            </a:pPr>
            <a:fld id="{668987DF-9498-42B1-9F95-DC5561793518}"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242347699"/>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9738" y="1676400"/>
            <a:ext cx="1292662" cy="441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1676400"/>
            <a:ext cx="802640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DD3780AE-AA93-472F-BF62-6B9ABFBD2C68}"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6" name="Rectangle 6"/>
          <p:cNvSpPr>
            <a:spLocks noGrp="1" noChangeArrowheads="1"/>
          </p:cNvSpPr>
          <p:nvPr>
            <p:ph type="sldNum" sz="quarter" idx="12"/>
          </p:nvPr>
        </p:nvSpPr>
        <p:spPr>
          <a:ln/>
        </p:spPr>
        <p:txBody>
          <a:bodyPr/>
          <a:lstStyle>
            <a:lvl1pPr>
              <a:defRPr/>
            </a:lvl1pPr>
          </a:lstStyle>
          <a:p>
            <a:pPr>
              <a:defRPr/>
            </a:pPr>
            <a:fld id="{50BA7CE5-6D90-4AE0-BA42-5811F912A465}"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3278938261"/>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4" descr="C:\Documents and Settings\phillipsm\My Documents\New Projects\_New Branding Package - in works\_Design Templates\Powerpoint\assets\dynamicSky_3rd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914400" y="3810001"/>
            <a:ext cx="10363200" cy="854075"/>
          </a:xfrm>
        </p:spPr>
        <p:txBody>
          <a:bodyPr/>
          <a:lstStyle>
            <a:lvl1pPr algn="ctr">
              <a:defRPr sz="5000"/>
            </a:lvl1pPr>
          </a:lstStyle>
          <a:p>
            <a:pPr lvl="0"/>
            <a:r>
              <a:rPr lang="en-US" noProof="0" smtClean="0"/>
              <a:t>Click to edit Master title style</a:t>
            </a:r>
            <a:endParaRPr lang="en-CA" noProof="0" smtClean="0"/>
          </a:p>
        </p:txBody>
      </p:sp>
      <p:sp>
        <p:nvSpPr>
          <p:cNvPr id="12291" name="Rectangle 1027"/>
          <p:cNvSpPr>
            <a:spLocks noGrp="1" noChangeArrowheads="1"/>
          </p:cNvSpPr>
          <p:nvPr>
            <p:ph type="subTitle" idx="1"/>
          </p:nvPr>
        </p:nvSpPr>
        <p:spPr>
          <a:xfrm>
            <a:off x="914400" y="4876800"/>
            <a:ext cx="10363200" cy="1295400"/>
          </a:xfrm>
        </p:spPr>
        <p:txBody>
          <a:bodyPr/>
          <a:lstStyle>
            <a:lvl1pPr marL="0" indent="0" algn="ctr">
              <a:buFont typeface="Wingdings" pitchFamily="2" charset="2"/>
              <a:buNone/>
              <a:defRPr sz="3200"/>
            </a:lvl1pPr>
          </a:lstStyle>
          <a:p>
            <a:pPr lvl="0"/>
            <a:r>
              <a:rPr lang="en-US" noProof="0" smtClean="0"/>
              <a:t>Click to edit Master subtitle style</a:t>
            </a:r>
            <a:endParaRPr lang="en-CA" noProof="0" smtClean="0"/>
          </a:p>
        </p:txBody>
      </p:sp>
    </p:spTree>
    <p:extLst>
      <p:ext uri="{BB962C8B-B14F-4D97-AF65-F5344CB8AC3E}">
        <p14:creationId xmlns:p14="http://schemas.microsoft.com/office/powerpoint/2010/main" val="3716108685"/>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BCE21ABC-9E15-4EC9-8E0D-F0EA4EFBD2EE}" type="datetime1">
              <a:rPr lang="en-US" smtClean="0">
                <a:solidFill>
                  <a:srgbClr val="0075BD"/>
                </a:solidFill>
              </a:rPr>
              <a:pPr>
                <a:defRPr/>
              </a:pPr>
              <a:t>6/2/2017</a:t>
            </a:fld>
            <a:endParaRPr lang="en-US" dirty="0">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solidFill>
                  <a:srgbClr val="0075BD"/>
                </a:solidFill>
                <a:latin typeface="Arial" pitchFamily="34" charset="0"/>
              </a:rPr>
              <a:t>Wildlife Strike Hazard Reduction Symposium</a:t>
            </a:r>
            <a:endParaRPr lang="en-US" altLang="en-US" dirty="0">
              <a:solidFill>
                <a:srgbClr val="0075BD"/>
              </a:solidFill>
              <a:latin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CFB81B-7BD1-4544-9343-D2520A4C2E71}"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2118668099"/>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707886"/>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6A24479-BE66-4625-AA6E-FBDD47848D7A}"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6" name="Rectangle 6"/>
          <p:cNvSpPr>
            <a:spLocks noGrp="1" noChangeArrowheads="1"/>
          </p:cNvSpPr>
          <p:nvPr>
            <p:ph type="sldNum" sz="quarter" idx="12"/>
          </p:nvPr>
        </p:nvSpPr>
        <p:spPr>
          <a:ln/>
        </p:spPr>
        <p:txBody>
          <a:bodyPr/>
          <a:lstStyle>
            <a:lvl1pPr>
              <a:defRPr/>
            </a:lvl1pPr>
          </a:lstStyle>
          <a:p>
            <a:pPr>
              <a:defRPr/>
            </a:pPr>
            <a:fld id="{256D4755-F56B-466C-8F37-37223B94CFF5}"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2179591112"/>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24384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2438400"/>
            <a:ext cx="5384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067AED3D-4C7E-404C-873D-F32E8EE61FDE}"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7" name="Rectangle 6"/>
          <p:cNvSpPr>
            <a:spLocks noGrp="1" noChangeArrowheads="1"/>
          </p:cNvSpPr>
          <p:nvPr>
            <p:ph type="sldNum" sz="quarter" idx="12"/>
          </p:nvPr>
        </p:nvSpPr>
        <p:spPr>
          <a:ln/>
        </p:spPr>
        <p:txBody>
          <a:bodyPr/>
          <a:lstStyle>
            <a:lvl1pPr>
              <a:defRPr/>
            </a:lvl1pPr>
          </a:lstStyle>
          <a:p>
            <a:pPr>
              <a:defRPr/>
            </a:pPr>
            <a:fld id="{77AC8E62-B0F8-40E4-9BB1-04D070935CFC}"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2100109536"/>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46331"/>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79F2E3A2-536C-4951-9330-D094A6D9D0FC}" type="datetime1">
              <a:rPr lang="en-US" smtClean="0">
                <a:solidFill>
                  <a:srgbClr val="0075BD"/>
                </a:solidFill>
              </a:rPr>
              <a:pPr>
                <a:defRPr/>
              </a:pPr>
              <a:t>6/2/2017</a:t>
            </a:fld>
            <a:endParaRPr lang="en-US">
              <a:solidFill>
                <a:srgbClr val="0075BD"/>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9" name="Rectangle 6"/>
          <p:cNvSpPr>
            <a:spLocks noGrp="1" noChangeArrowheads="1"/>
          </p:cNvSpPr>
          <p:nvPr>
            <p:ph type="sldNum" sz="quarter" idx="12"/>
          </p:nvPr>
        </p:nvSpPr>
        <p:spPr>
          <a:ln/>
        </p:spPr>
        <p:txBody>
          <a:bodyPr/>
          <a:lstStyle>
            <a:lvl1pPr>
              <a:defRPr/>
            </a:lvl1pPr>
          </a:lstStyle>
          <a:p>
            <a:pPr>
              <a:defRPr/>
            </a:pPr>
            <a:fld id="{1A869313-6930-4FD8-A737-A6696984DA9B}"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296401834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3DB3A3-EF4F-4E70-8AEA-1FD37BCE50A1}" type="datetimeFigureOut">
              <a:rPr lang="en-US" smtClean="0"/>
              <a:t>6/2/2017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2231416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DFAFEF5B-B8BE-41D6-8466-594C3680E873}" type="datetime1">
              <a:rPr lang="en-US" smtClean="0">
                <a:solidFill>
                  <a:srgbClr val="0075BD"/>
                </a:solidFill>
              </a:rPr>
              <a:pPr>
                <a:defRPr/>
              </a:pPr>
              <a:t>6/2/2017</a:t>
            </a:fld>
            <a:endParaRPr lang="en-US">
              <a:solidFill>
                <a:srgbClr val="0075BD"/>
              </a:solidFill>
            </a:endParaRPr>
          </a:p>
        </p:txBody>
      </p:sp>
      <p:sp>
        <p:nvSpPr>
          <p:cNvPr id="4" name="Rectangle 5"/>
          <p:cNvSpPr>
            <a:spLocks noGrp="1" noChangeArrowheads="1"/>
          </p:cNvSpPr>
          <p:nvPr>
            <p:ph type="ftr" sz="quarter" idx="11"/>
          </p:nvPr>
        </p:nvSpPr>
        <p:spPr>
          <a:ln/>
        </p:spPr>
        <p:txBody>
          <a:bodyPr/>
          <a:lstStyle>
            <a:lvl1pPr>
              <a:defRPr lang="en-US" altLang="en-US" smtClean="0">
                <a:solidFill>
                  <a:srgbClr val="0075BD"/>
                </a:solidFill>
                <a:latin typeface="Arial" pitchFamily="34" charset="0"/>
              </a:defRPr>
            </a:lvl1pPr>
          </a:lstStyle>
          <a:p>
            <a:pPr>
              <a:defRPr/>
            </a:pPr>
            <a:r>
              <a:rPr dirty="0"/>
              <a:t>Wildlife Strike Hazard Reduction Symposium</a:t>
            </a:r>
          </a:p>
        </p:txBody>
      </p:sp>
      <p:sp>
        <p:nvSpPr>
          <p:cNvPr id="5" name="Rectangle 6"/>
          <p:cNvSpPr>
            <a:spLocks noGrp="1" noChangeArrowheads="1"/>
          </p:cNvSpPr>
          <p:nvPr>
            <p:ph type="sldNum" sz="quarter" idx="12"/>
          </p:nvPr>
        </p:nvSpPr>
        <p:spPr>
          <a:ln/>
        </p:spPr>
        <p:txBody>
          <a:bodyPr/>
          <a:lstStyle>
            <a:lvl1pPr>
              <a:defRPr/>
            </a:lvl1pPr>
          </a:lstStyle>
          <a:p>
            <a:pPr>
              <a:defRPr/>
            </a:pPr>
            <a:fld id="{259A5428-97BD-43B9-A692-9BC6E19DA42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3864304800"/>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CB08E15-1A06-48AD-8E70-FD484590D502}" type="datetime1">
              <a:rPr lang="en-US" smtClean="0">
                <a:solidFill>
                  <a:srgbClr val="0075BD"/>
                </a:solidFill>
              </a:rPr>
              <a:pPr>
                <a:defRPr/>
              </a:pPr>
              <a:t>6/2/2017</a:t>
            </a:fld>
            <a:endParaRPr lang="en-US">
              <a:solidFill>
                <a:srgbClr val="0075BD"/>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4" name="Rectangle 6"/>
          <p:cNvSpPr>
            <a:spLocks noGrp="1" noChangeArrowheads="1"/>
          </p:cNvSpPr>
          <p:nvPr>
            <p:ph type="sldNum" sz="quarter" idx="12"/>
          </p:nvPr>
        </p:nvSpPr>
        <p:spPr>
          <a:ln/>
        </p:spPr>
        <p:txBody>
          <a:bodyPr/>
          <a:lstStyle>
            <a:lvl1pPr>
              <a:defRPr/>
            </a:lvl1pPr>
          </a:lstStyle>
          <a:p>
            <a:pPr>
              <a:defRPr/>
            </a:pPr>
            <a:fld id="{D34B410E-D594-4964-9E4D-98C462C30E21}"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1943333237"/>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4990"/>
            <a:ext cx="4011084" cy="40011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A41F0EC-40CA-4531-9587-24BB3A2C2E05}"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7" name="Rectangle 6"/>
          <p:cNvSpPr>
            <a:spLocks noGrp="1" noChangeArrowheads="1"/>
          </p:cNvSpPr>
          <p:nvPr>
            <p:ph type="sldNum" sz="quarter" idx="12"/>
          </p:nvPr>
        </p:nvSpPr>
        <p:spPr>
          <a:ln/>
        </p:spPr>
        <p:txBody>
          <a:bodyPr/>
          <a:lstStyle>
            <a:lvl1pPr>
              <a:defRPr/>
            </a:lvl1pPr>
          </a:lstStyle>
          <a:p>
            <a:pPr>
              <a:defRPr/>
            </a:pPr>
            <a:fld id="{74EC7713-CF80-4994-80F5-BBB84E03A8E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1084778774"/>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3E54078-82EE-4BC6-99FA-8D4DA190B040}" type="datetime1">
              <a:rPr lang="en-US" smtClean="0">
                <a:solidFill>
                  <a:srgbClr val="0075BD"/>
                </a:solidFill>
              </a:rPr>
              <a:pPr>
                <a:defRPr/>
              </a:pPr>
              <a:t>6/2/2017</a:t>
            </a:fld>
            <a:endParaRPr lang="en-US">
              <a:solidFill>
                <a:srgbClr val="0075B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7" name="Rectangle 6"/>
          <p:cNvSpPr>
            <a:spLocks noGrp="1" noChangeArrowheads="1"/>
          </p:cNvSpPr>
          <p:nvPr>
            <p:ph type="sldNum" sz="quarter" idx="12"/>
          </p:nvPr>
        </p:nvSpPr>
        <p:spPr>
          <a:ln/>
        </p:spPr>
        <p:txBody>
          <a:bodyPr/>
          <a:lstStyle>
            <a:lvl1pPr>
              <a:defRPr/>
            </a:lvl1pPr>
          </a:lstStyle>
          <a:p>
            <a:pPr>
              <a:defRPr/>
            </a:pPr>
            <a:fld id="{64A74ED3-9CE9-490E-943C-79F5838B8CA4}"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1428798887"/>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E6DE70C-F696-49D9-8757-F966B7050221}"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6" name="Rectangle 6"/>
          <p:cNvSpPr>
            <a:spLocks noGrp="1" noChangeArrowheads="1"/>
          </p:cNvSpPr>
          <p:nvPr>
            <p:ph type="sldNum" sz="quarter" idx="12"/>
          </p:nvPr>
        </p:nvSpPr>
        <p:spPr>
          <a:ln/>
        </p:spPr>
        <p:txBody>
          <a:bodyPr/>
          <a:lstStyle>
            <a:lvl1pPr>
              <a:defRPr/>
            </a:lvl1pPr>
          </a:lstStyle>
          <a:p>
            <a:pPr>
              <a:defRPr/>
            </a:pPr>
            <a:fld id="{668987DF-9498-42B1-9F95-DC5561793518}"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785229488"/>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9738" y="1676400"/>
            <a:ext cx="1292662" cy="4419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1676400"/>
            <a:ext cx="8026400"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DD3780AE-AA93-472F-BF62-6B9ABFBD2C68}" type="datetime1">
              <a:rPr lang="en-US" smtClean="0">
                <a:solidFill>
                  <a:srgbClr val="0075BD"/>
                </a:solidFill>
              </a:rPr>
              <a:pPr>
                <a:defRPr/>
              </a:pPr>
              <a:t>6/2/2017</a:t>
            </a:fld>
            <a:endParaRPr lang="en-US">
              <a:solidFill>
                <a:srgbClr val="0075B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75BD"/>
                </a:solidFill>
              </a:rPr>
              <a:t>Name of Project</a:t>
            </a:r>
          </a:p>
        </p:txBody>
      </p:sp>
      <p:sp>
        <p:nvSpPr>
          <p:cNvPr id="6" name="Rectangle 6"/>
          <p:cNvSpPr>
            <a:spLocks noGrp="1" noChangeArrowheads="1"/>
          </p:cNvSpPr>
          <p:nvPr>
            <p:ph type="sldNum" sz="quarter" idx="12"/>
          </p:nvPr>
        </p:nvSpPr>
        <p:spPr>
          <a:ln/>
        </p:spPr>
        <p:txBody>
          <a:bodyPr/>
          <a:lstStyle>
            <a:lvl1pPr>
              <a:defRPr/>
            </a:lvl1pPr>
          </a:lstStyle>
          <a:p>
            <a:pPr>
              <a:defRPr/>
            </a:pPr>
            <a:fld id="{50BA7CE5-6D90-4AE0-BA42-5811F912A465}" type="slidenum">
              <a:rPr lang="en-US">
                <a:solidFill>
                  <a:srgbClr val="0075BD"/>
                </a:solidFill>
              </a:rPr>
              <a:pPr>
                <a:defRPr/>
              </a:pPr>
              <a:t>‹#›</a:t>
            </a:fld>
            <a:endParaRPr lang="en-US">
              <a:solidFill>
                <a:srgbClr val="0075BD"/>
              </a:solidFill>
            </a:endParaRPr>
          </a:p>
        </p:txBody>
      </p:sp>
    </p:spTree>
    <p:extLst>
      <p:ext uri="{BB962C8B-B14F-4D97-AF65-F5344CB8AC3E}">
        <p14:creationId xmlns:p14="http://schemas.microsoft.com/office/powerpoint/2010/main" val="5628410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DB3A3-EF4F-4E70-8AEA-1FD37BCE50A1}" type="datetimeFigureOut">
              <a:rPr lang="en-US" smtClean="0"/>
              <a:t>6/2/2017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211781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DB3A3-EF4F-4E70-8AEA-1FD37BCE50A1}" type="datetimeFigureOut">
              <a:rPr lang="en-US" smtClean="0"/>
              <a:t>6/2/2017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400228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DB3A3-EF4F-4E70-8AEA-1FD37BCE50A1}"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69723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DB3A3-EF4F-4E70-8AEA-1FD37BCE50A1}"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8DD37-3422-4057-B5BA-EDED799F921A}" type="slidenum">
              <a:rPr lang="en-US" smtClean="0"/>
              <a:t>‹#›</a:t>
            </a:fld>
            <a:endParaRPr lang="en-US"/>
          </a:p>
        </p:txBody>
      </p:sp>
    </p:spTree>
    <p:extLst>
      <p:ext uri="{BB962C8B-B14F-4D97-AF65-F5344CB8AC3E}">
        <p14:creationId xmlns:p14="http://schemas.microsoft.com/office/powerpoint/2010/main" val="65154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DB3A3-EF4F-4E70-8AEA-1FD37BCE50A1}" type="datetimeFigureOut">
              <a:rPr lang="en-US" smtClean="0"/>
              <a:t>6/2/2017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8DD37-3422-4057-B5BA-EDED799F921A}" type="slidenum">
              <a:rPr lang="en-US" smtClean="0"/>
              <a:t>‹#›</a:t>
            </a:fld>
            <a:endParaRPr lang="en-US"/>
          </a:p>
        </p:txBody>
      </p:sp>
    </p:spTree>
    <p:extLst>
      <p:ext uri="{BB962C8B-B14F-4D97-AF65-F5344CB8AC3E}">
        <p14:creationId xmlns:p14="http://schemas.microsoft.com/office/powerpoint/2010/main" val="1131698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676400"/>
            <a:ext cx="1097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24384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823200" y="6477000"/>
            <a:ext cx="40640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b="1">
                <a:solidFill>
                  <a:schemeClr val="tx2"/>
                </a:solidFill>
                <a:latin typeface="Arial" pitchFamily="34" charset="0"/>
              </a:defRPr>
            </a:lvl1pPr>
          </a:lstStyle>
          <a:p>
            <a:pPr fontAlgn="base">
              <a:spcBef>
                <a:spcPct val="0"/>
              </a:spcBef>
              <a:spcAft>
                <a:spcPct val="0"/>
              </a:spcAft>
              <a:defRPr/>
            </a:pPr>
            <a:fld id="{74983FD0-AC53-411A-8F31-64B2655D4E48}" type="datetime1">
              <a:rPr lang="en-US" smtClean="0">
                <a:solidFill>
                  <a:srgbClr val="0075BD"/>
                </a:solidFill>
                <a:ea typeface="MS PGothic" pitchFamily="34" charset="-128"/>
              </a:rPr>
              <a:pPr fontAlgn="base">
                <a:spcBef>
                  <a:spcPct val="0"/>
                </a:spcBef>
                <a:spcAft>
                  <a:spcPct val="0"/>
                </a:spcAft>
                <a:defRPr/>
              </a:pPr>
              <a:t>6/2/2017</a:t>
            </a:fld>
            <a:endParaRPr lang="en-US">
              <a:solidFill>
                <a:srgbClr val="0075BD"/>
              </a:solidFill>
              <a:ea typeface="MS PGothic" pitchFamily="34" charset="-128"/>
            </a:endParaRPr>
          </a:p>
        </p:txBody>
      </p:sp>
      <p:sp>
        <p:nvSpPr>
          <p:cNvPr id="1029" name="Rectangle 5"/>
          <p:cNvSpPr>
            <a:spLocks noGrp="1" noChangeArrowheads="1"/>
          </p:cNvSpPr>
          <p:nvPr>
            <p:ph type="ftr" sz="quarter" idx="3"/>
          </p:nvPr>
        </p:nvSpPr>
        <p:spPr bwMode="auto">
          <a:xfrm>
            <a:off x="203200" y="6477000"/>
            <a:ext cx="416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b="1">
                <a:solidFill>
                  <a:schemeClr val="tx2"/>
                </a:solidFill>
                <a:latin typeface="Arial" charset="0"/>
                <a:ea typeface="ＭＳ Ｐゴシック" charset="-128"/>
              </a:defRPr>
            </a:lvl1pPr>
          </a:lstStyle>
          <a:p>
            <a:pPr fontAlgn="base">
              <a:spcBef>
                <a:spcPct val="0"/>
              </a:spcBef>
              <a:spcAft>
                <a:spcPct val="0"/>
              </a:spcAft>
              <a:defRPr/>
            </a:pPr>
            <a:r>
              <a:rPr lang="en-US" dirty="0" smtClean="0">
                <a:solidFill>
                  <a:srgbClr val="0075BD"/>
                </a:solidFill>
              </a:rPr>
              <a:t>Wildlife Strike Hazard Reduction Symposium</a:t>
            </a:r>
            <a:endParaRPr lang="en-US" dirty="0">
              <a:solidFill>
                <a:srgbClr val="0075BD"/>
              </a:solidFill>
            </a:endParaRPr>
          </a:p>
        </p:txBody>
      </p:sp>
      <p:sp>
        <p:nvSpPr>
          <p:cNvPr id="1030" name="Rectangle 6"/>
          <p:cNvSpPr>
            <a:spLocks noGrp="1" noChangeArrowheads="1"/>
          </p:cNvSpPr>
          <p:nvPr>
            <p:ph type="sldNum" sz="quarter" idx="4"/>
          </p:nvPr>
        </p:nvSpPr>
        <p:spPr bwMode="auto">
          <a:xfrm>
            <a:off x="5283200" y="6477000"/>
            <a:ext cx="162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b="1">
                <a:solidFill>
                  <a:schemeClr val="tx2"/>
                </a:solidFill>
                <a:latin typeface="Arial" pitchFamily="34" charset="0"/>
              </a:defRPr>
            </a:lvl1pPr>
          </a:lstStyle>
          <a:p>
            <a:pPr fontAlgn="base">
              <a:spcBef>
                <a:spcPct val="0"/>
              </a:spcBef>
              <a:spcAft>
                <a:spcPct val="0"/>
              </a:spcAft>
              <a:defRPr/>
            </a:pPr>
            <a:fld id="{7DCE9E45-EAD2-447B-8DA5-84D8F8357031}" type="slidenum">
              <a:rPr lang="en-US">
                <a:solidFill>
                  <a:srgbClr val="0075BD"/>
                </a:solidFill>
                <a:ea typeface="MS PGothic" pitchFamily="34" charset="-128"/>
              </a:rPr>
              <a:pPr fontAlgn="base">
                <a:spcBef>
                  <a:spcPct val="0"/>
                </a:spcBef>
                <a:spcAft>
                  <a:spcPct val="0"/>
                </a:spcAft>
                <a:defRPr/>
              </a:pPr>
              <a:t>‹#›</a:t>
            </a:fld>
            <a:endParaRPr lang="en-US">
              <a:solidFill>
                <a:srgbClr val="0075BD"/>
              </a:solidFill>
              <a:ea typeface="MS PGothic" pitchFamily="34" charset="-128"/>
            </a:endParaRPr>
          </a:p>
        </p:txBody>
      </p:sp>
      <p:pic>
        <p:nvPicPr>
          <p:cNvPr id="1031" name="Picture 8" descr="C:\Documents and Settings\phillipsm\My Documents\New Projects\_New Branding Package - in works\_Design Templates\Powerpoint\assets\dynamicSky_5thPa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
            <a:ext cx="12192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9"/>
          <p:cNvSpPr>
            <a:spLocks noChangeShapeType="1"/>
          </p:cNvSpPr>
          <p:nvPr/>
        </p:nvSpPr>
        <p:spPr bwMode="auto">
          <a:xfrm>
            <a:off x="0" y="6400800"/>
            <a:ext cx="12192000" cy="0"/>
          </a:xfrm>
          <a:prstGeom prst="line">
            <a:avLst/>
          </a:prstGeom>
          <a:noFill/>
          <a:ln w="19050">
            <a:solidFill>
              <a:srgbClr val="0075BD"/>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A4279"/>
              </a:solidFill>
              <a:latin typeface="Times New Roman" pitchFamily="18" charset="0"/>
              <a:ea typeface="MS PGothic" pitchFamily="34" charset="-128"/>
            </a:endParaRPr>
          </a:p>
        </p:txBody>
      </p:sp>
    </p:spTree>
    <p:extLst>
      <p:ext uri="{BB962C8B-B14F-4D97-AF65-F5344CB8AC3E}">
        <p14:creationId xmlns:p14="http://schemas.microsoft.com/office/powerpoint/2010/main" val="364953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hdr="0" ftr="0" dt="0"/>
  <p:txStyles>
    <p:titleStyle>
      <a:lvl1pPr algn="l" rtl="0" eaLnBrk="0" fontAlgn="base" hangingPunct="0">
        <a:spcBef>
          <a:spcPct val="0"/>
        </a:spcBef>
        <a:spcAft>
          <a:spcPct val="0"/>
        </a:spcAft>
        <a:defRPr sz="3600">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85000"/>
        <a:buFont typeface="Wingdings" pitchFamily="2" charset="2"/>
        <a:buChar char="ä"/>
        <a:defRPr sz="2400">
          <a:solidFill>
            <a:schemeClr val="tx2"/>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2pPr>
      <a:lvl3pPr marL="11430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4pPr>
      <a:lvl5pPr marL="20574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5pPr>
      <a:lvl6pPr marL="25146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676400"/>
            <a:ext cx="1097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24384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823200" y="6477000"/>
            <a:ext cx="40640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b="1">
                <a:solidFill>
                  <a:schemeClr val="tx2"/>
                </a:solidFill>
                <a:latin typeface="Arial" pitchFamily="34" charset="0"/>
              </a:defRPr>
            </a:lvl1pPr>
          </a:lstStyle>
          <a:p>
            <a:pPr fontAlgn="base">
              <a:spcBef>
                <a:spcPct val="0"/>
              </a:spcBef>
              <a:spcAft>
                <a:spcPct val="0"/>
              </a:spcAft>
              <a:defRPr/>
            </a:pPr>
            <a:fld id="{74983FD0-AC53-411A-8F31-64B2655D4E48}" type="datetime1">
              <a:rPr lang="en-US" smtClean="0">
                <a:solidFill>
                  <a:srgbClr val="0075BD"/>
                </a:solidFill>
                <a:ea typeface="MS PGothic" pitchFamily="34" charset="-128"/>
              </a:rPr>
              <a:pPr fontAlgn="base">
                <a:spcBef>
                  <a:spcPct val="0"/>
                </a:spcBef>
                <a:spcAft>
                  <a:spcPct val="0"/>
                </a:spcAft>
                <a:defRPr/>
              </a:pPr>
              <a:t>6/2/2017</a:t>
            </a:fld>
            <a:endParaRPr lang="en-US">
              <a:solidFill>
                <a:srgbClr val="0075BD"/>
              </a:solidFill>
              <a:ea typeface="MS PGothic" pitchFamily="34" charset="-128"/>
            </a:endParaRPr>
          </a:p>
        </p:txBody>
      </p:sp>
      <p:sp>
        <p:nvSpPr>
          <p:cNvPr id="1029" name="Rectangle 5"/>
          <p:cNvSpPr>
            <a:spLocks noGrp="1" noChangeArrowheads="1"/>
          </p:cNvSpPr>
          <p:nvPr>
            <p:ph type="ftr" sz="quarter" idx="3"/>
          </p:nvPr>
        </p:nvSpPr>
        <p:spPr bwMode="auto">
          <a:xfrm>
            <a:off x="203200" y="6477000"/>
            <a:ext cx="416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b="1">
                <a:solidFill>
                  <a:schemeClr val="tx2"/>
                </a:solidFill>
                <a:latin typeface="Arial" charset="0"/>
                <a:ea typeface="ＭＳ Ｐゴシック" charset="-128"/>
              </a:defRPr>
            </a:lvl1pPr>
          </a:lstStyle>
          <a:p>
            <a:pPr fontAlgn="base">
              <a:spcBef>
                <a:spcPct val="0"/>
              </a:spcBef>
              <a:spcAft>
                <a:spcPct val="0"/>
              </a:spcAft>
              <a:defRPr/>
            </a:pPr>
            <a:r>
              <a:rPr lang="en-US" dirty="0" smtClean="0">
                <a:solidFill>
                  <a:srgbClr val="0075BD"/>
                </a:solidFill>
              </a:rPr>
              <a:t>Wildlife Strike Hazard Reduction Symposium</a:t>
            </a:r>
            <a:endParaRPr lang="en-US" dirty="0">
              <a:solidFill>
                <a:srgbClr val="0075BD"/>
              </a:solidFill>
            </a:endParaRPr>
          </a:p>
        </p:txBody>
      </p:sp>
      <p:sp>
        <p:nvSpPr>
          <p:cNvPr id="1030" name="Rectangle 6"/>
          <p:cNvSpPr>
            <a:spLocks noGrp="1" noChangeArrowheads="1"/>
          </p:cNvSpPr>
          <p:nvPr>
            <p:ph type="sldNum" sz="quarter" idx="4"/>
          </p:nvPr>
        </p:nvSpPr>
        <p:spPr bwMode="auto">
          <a:xfrm>
            <a:off x="5283200" y="6477000"/>
            <a:ext cx="162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b="1">
                <a:solidFill>
                  <a:schemeClr val="tx2"/>
                </a:solidFill>
                <a:latin typeface="Arial" pitchFamily="34" charset="0"/>
              </a:defRPr>
            </a:lvl1pPr>
          </a:lstStyle>
          <a:p>
            <a:pPr fontAlgn="base">
              <a:spcBef>
                <a:spcPct val="0"/>
              </a:spcBef>
              <a:spcAft>
                <a:spcPct val="0"/>
              </a:spcAft>
              <a:defRPr/>
            </a:pPr>
            <a:fld id="{7DCE9E45-EAD2-447B-8DA5-84D8F8357031}" type="slidenum">
              <a:rPr lang="en-US">
                <a:solidFill>
                  <a:srgbClr val="0075BD"/>
                </a:solidFill>
                <a:ea typeface="MS PGothic" pitchFamily="34" charset="-128"/>
              </a:rPr>
              <a:pPr fontAlgn="base">
                <a:spcBef>
                  <a:spcPct val="0"/>
                </a:spcBef>
                <a:spcAft>
                  <a:spcPct val="0"/>
                </a:spcAft>
                <a:defRPr/>
              </a:pPr>
              <a:t>‹#›</a:t>
            </a:fld>
            <a:endParaRPr lang="en-US">
              <a:solidFill>
                <a:srgbClr val="0075BD"/>
              </a:solidFill>
              <a:ea typeface="MS PGothic" pitchFamily="34" charset="-128"/>
            </a:endParaRPr>
          </a:p>
        </p:txBody>
      </p:sp>
      <p:pic>
        <p:nvPicPr>
          <p:cNvPr id="1031" name="Picture 8" descr="C:\Documents and Settings\phillipsm\My Documents\New Projects\_New Branding Package - in works\_Design Templates\Powerpoint\assets\dynamicSky_5thPa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
            <a:ext cx="12192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9"/>
          <p:cNvSpPr>
            <a:spLocks noChangeShapeType="1"/>
          </p:cNvSpPr>
          <p:nvPr/>
        </p:nvSpPr>
        <p:spPr bwMode="auto">
          <a:xfrm>
            <a:off x="0" y="6400800"/>
            <a:ext cx="12192000" cy="0"/>
          </a:xfrm>
          <a:prstGeom prst="line">
            <a:avLst/>
          </a:prstGeom>
          <a:noFill/>
          <a:ln w="19050">
            <a:solidFill>
              <a:srgbClr val="0075BD"/>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A4279"/>
              </a:solidFill>
              <a:latin typeface="Times New Roman" pitchFamily="18" charset="0"/>
              <a:ea typeface="MS PGothic" pitchFamily="34" charset="-128"/>
            </a:endParaRPr>
          </a:p>
        </p:txBody>
      </p:sp>
    </p:spTree>
    <p:extLst>
      <p:ext uri="{BB962C8B-B14F-4D97-AF65-F5344CB8AC3E}">
        <p14:creationId xmlns:p14="http://schemas.microsoft.com/office/powerpoint/2010/main" val="2642685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hf hdr="0" ftr="0" dt="0"/>
  <p:txStyles>
    <p:titleStyle>
      <a:lvl1pPr algn="l" rtl="0" eaLnBrk="0" fontAlgn="base" hangingPunct="0">
        <a:spcBef>
          <a:spcPct val="0"/>
        </a:spcBef>
        <a:spcAft>
          <a:spcPct val="0"/>
        </a:spcAft>
        <a:defRPr sz="3600">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85000"/>
        <a:buFont typeface="Wingdings" pitchFamily="2" charset="2"/>
        <a:buChar char="ä"/>
        <a:defRPr sz="2400">
          <a:solidFill>
            <a:schemeClr val="tx2"/>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2pPr>
      <a:lvl3pPr marL="11430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4pPr>
      <a:lvl5pPr marL="20574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5pPr>
      <a:lvl6pPr marL="25146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676400"/>
            <a:ext cx="1097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24384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823200" y="6477000"/>
            <a:ext cx="40640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b="1">
                <a:solidFill>
                  <a:schemeClr val="tx2"/>
                </a:solidFill>
                <a:latin typeface="Arial" pitchFamily="34" charset="0"/>
              </a:defRPr>
            </a:lvl1pPr>
          </a:lstStyle>
          <a:p>
            <a:pPr fontAlgn="base">
              <a:spcBef>
                <a:spcPct val="0"/>
              </a:spcBef>
              <a:spcAft>
                <a:spcPct val="0"/>
              </a:spcAft>
              <a:defRPr/>
            </a:pPr>
            <a:fld id="{74983FD0-AC53-411A-8F31-64B2655D4E48}" type="datetime1">
              <a:rPr lang="en-US" smtClean="0">
                <a:solidFill>
                  <a:srgbClr val="0075BD"/>
                </a:solidFill>
                <a:ea typeface="MS PGothic" pitchFamily="34" charset="-128"/>
              </a:rPr>
              <a:pPr fontAlgn="base">
                <a:spcBef>
                  <a:spcPct val="0"/>
                </a:spcBef>
                <a:spcAft>
                  <a:spcPct val="0"/>
                </a:spcAft>
                <a:defRPr/>
              </a:pPr>
              <a:t>6/2/2017</a:t>
            </a:fld>
            <a:endParaRPr lang="en-US">
              <a:solidFill>
                <a:srgbClr val="0075BD"/>
              </a:solidFill>
              <a:ea typeface="MS PGothic" pitchFamily="34" charset="-128"/>
            </a:endParaRPr>
          </a:p>
        </p:txBody>
      </p:sp>
      <p:sp>
        <p:nvSpPr>
          <p:cNvPr id="1029" name="Rectangle 5"/>
          <p:cNvSpPr>
            <a:spLocks noGrp="1" noChangeArrowheads="1"/>
          </p:cNvSpPr>
          <p:nvPr>
            <p:ph type="ftr" sz="quarter" idx="3"/>
          </p:nvPr>
        </p:nvSpPr>
        <p:spPr bwMode="auto">
          <a:xfrm>
            <a:off x="203200" y="6477000"/>
            <a:ext cx="416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b="1">
                <a:solidFill>
                  <a:schemeClr val="tx2"/>
                </a:solidFill>
                <a:latin typeface="Arial" charset="0"/>
                <a:ea typeface="ＭＳ Ｐゴシック" charset="-128"/>
              </a:defRPr>
            </a:lvl1pPr>
          </a:lstStyle>
          <a:p>
            <a:pPr fontAlgn="base">
              <a:spcBef>
                <a:spcPct val="0"/>
              </a:spcBef>
              <a:spcAft>
                <a:spcPct val="0"/>
              </a:spcAft>
              <a:defRPr/>
            </a:pPr>
            <a:r>
              <a:rPr lang="en-US" dirty="0" smtClean="0">
                <a:solidFill>
                  <a:srgbClr val="0075BD"/>
                </a:solidFill>
              </a:rPr>
              <a:t>Wildlife Strike Hazard Reduction Symposium</a:t>
            </a:r>
            <a:endParaRPr lang="en-US" dirty="0">
              <a:solidFill>
                <a:srgbClr val="0075BD"/>
              </a:solidFill>
            </a:endParaRPr>
          </a:p>
        </p:txBody>
      </p:sp>
      <p:sp>
        <p:nvSpPr>
          <p:cNvPr id="1030" name="Rectangle 6"/>
          <p:cNvSpPr>
            <a:spLocks noGrp="1" noChangeArrowheads="1"/>
          </p:cNvSpPr>
          <p:nvPr>
            <p:ph type="sldNum" sz="quarter" idx="4"/>
          </p:nvPr>
        </p:nvSpPr>
        <p:spPr bwMode="auto">
          <a:xfrm>
            <a:off x="5283200" y="6477000"/>
            <a:ext cx="162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b="1">
                <a:solidFill>
                  <a:schemeClr val="tx2"/>
                </a:solidFill>
                <a:latin typeface="Arial" pitchFamily="34" charset="0"/>
              </a:defRPr>
            </a:lvl1pPr>
          </a:lstStyle>
          <a:p>
            <a:pPr fontAlgn="base">
              <a:spcBef>
                <a:spcPct val="0"/>
              </a:spcBef>
              <a:spcAft>
                <a:spcPct val="0"/>
              </a:spcAft>
              <a:defRPr/>
            </a:pPr>
            <a:fld id="{7DCE9E45-EAD2-447B-8DA5-84D8F8357031}" type="slidenum">
              <a:rPr lang="en-US">
                <a:solidFill>
                  <a:srgbClr val="0075BD"/>
                </a:solidFill>
                <a:ea typeface="MS PGothic" pitchFamily="34" charset="-128"/>
              </a:rPr>
              <a:pPr fontAlgn="base">
                <a:spcBef>
                  <a:spcPct val="0"/>
                </a:spcBef>
                <a:spcAft>
                  <a:spcPct val="0"/>
                </a:spcAft>
                <a:defRPr/>
              </a:pPr>
              <a:t>‹#›</a:t>
            </a:fld>
            <a:endParaRPr lang="en-US">
              <a:solidFill>
                <a:srgbClr val="0075BD"/>
              </a:solidFill>
              <a:ea typeface="MS PGothic" pitchFamily="34" charset="-128"/>
            </a:endParaRPr>
          </a:p>
        </p:txBody>
      </p:sp>
      <p:pic>
        <p:nvPicPr>
          <p:cNvPr id="1031" name="Picture 8" descr="C:\Documents and Settings\phillipsm\My Documents\New Projects\_New Branding Package - in works\_Design Templates\Powerpoint\assets\dynamicSky_5thPa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
            <a:ext cx="12192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9"/>
          <p:cNvSpPr>
            <a:spLocks noChangeShapeType="1"/>
          </p:cNvSpPr>
          <p:nvPr/>
        </p:nvSpPr>
        <p:spPr bwMode="auto">
          <a:xfrm>
            <a:off x="0" y="6400800"/>
            <a:ext cx="12192000" cy="0"/>
          </a:xfrm>
          <a:prstGeom prst="line">
            <a:avLst/>
          </a:prstGeom>
          <a:noFill/>
          <a:ln w="19050">
            <a:solidFill>
              <a:srgbClr val="0075BD"/>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A4279"/>
              </a:solidFill>
              <a:latin typeface="Times New Roman" pitchFamily="18" charset="0"/>
              <a:ea typeface="MS PGothic" pitchFamily="34" charset="-128"/>
            </a:endParaRPr>
          </a:p>
        </p:txBody>
      </p:sp>
    </p:spTree>
    <p:extLst>
      <p:ext uri="{BB962C8B-B14F-4D97-AF65-F5344CB8AC3E}">
        <p14:creationId xmlns:p14="http://schemas.microsoft.com/office/powerpoint/2010/main" val="19890816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hf hdr="0" ftr="0" dt="0"/>
  <p:txStyles>
    <p:titleStyle>
      <a:lvl1pPr algn="l" rtl="0" eaLnBrk="0" fontAlgn="base" hangingPunct="0">
        <a:spcBef>
          <a:spcPct val="0"/>
        </a:spcBef>
        <a:spcAft>
          <a:spcPct val="0"/>
        </a:spcAft>
        <a:defRPr sz="3600">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85000"/>
        <a:buFont typeface="Wingdings" pitchFamily="2" charset="2"/>
        <a:buChar char="ä"/>
        <a:defRPr sz="2400">
          <a:solidFill>
            <a:schemeClr val="tx2"/>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2pPr>
      <a:lvl3pPr marL="11430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4pPr>
      <a:lvl5pPr marL="20574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5pPr>
      <a:lvl6pPr marL="25146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676400"/>
            <a:ext cx="1097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2438400"/>
            <a:ext cx="1097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823200" y="6477000"/>
            <a:ext cx="40640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b="1">
                <a:solidFill>
                  <a:schemeClr val="tx2"/>
                </a:solidFill>
                <a:latin typeface="Arial" pitchFamily="34" charset="0"/>
              </a:defRPr>
            </a:lvl1pPr>
          </a:lstStyle>
          <a:p>
            <a:pPr fontAlgn="base">
              <a:spcBef>
                <a:spcPct val="0"/>
              </a:spcBef>
              <a:spcAft>
                <a:spcPct val="0"/>
              </a:spcAft>
              <a:defRPr/>
            </a:pPr>
            <a:fld id="{74983FD0-AC53-411A-8F31-64B2655D4E48}" type="datetime1">
              <a:rPr lang="en-US" smtClean="0">
                <a:solidFill>
                  <a:srgbClr val="0075BD"/>
                </a:solidFill>
                <a:ea typeface="MS PGothic" pitchFamily="34" charset="-128"/>
              </a:rPr>
              <a:pPr fontAlgn="base">
                <a:spcBef>
                  <a:spcPct val="0"/>
                </a:spcBef>
                <a:spcAft>
                  <a:spcPct val="0"/>
                </a:spcAft>
                <a:defRPr/>
              </a:pPr>
              <a:t>6/2/2017</a:t>
            </a:fld>
            <a:endParaRPr lang="en-US">
              <a:solidFill>
                <a:srgbClr val="0075BD"/>
              </a:solidFill>
              <a:ea typeface="MS PGothic" pitchFamily="34" charset="-128"/>
            </a:endParaRPr>
          </a:p>
        </p:txBody>
      </p:sp>
      <p:sp>
        <p:nvSpPr>
          <p:cNvPr id="1029" name="Rectangle 5"/>
          <p:cNvSpPr>
            <a:spLocks noGrp="1" noChangeArrowheads="1"/>
          </p:cNvSpPr>
          <p:nvPr>
            <p:ph type="ftr" sz="quarter" idx="3"/>
          </p:nvPr>
        </p:nvSpPr>
        <p:spPr bwMode="auto">
          <a:xfrm>
            <a:off x="203200" y="6477000"/>
            <a:ext cx="416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b="1">
                <a:solidFill>
                  <a:schemeClr val="tx2"/>
                </a:solidFill>
                <a:latin typeface="Arial" charset="0"/>
                <a:ea typeface="ＭＳ Ｐゴシック" charset="-128"/>
              </a:defRPr>
            </a:lvl1pPr>
          </a:lstStyle>
          <a:p>
            <a:pPr fontAlgn="base">
              <a:spcBef>
                <a:spcPct val="0"/>
              </a:spcBef>
              <a:spcAft>
                <a:spcPct val="0"/>
              </a:spcAft>
              <a:defRPr/>
            </a:pPr>
            <a:r>
              <a:rPr lang="en-US" dirty="0" smtClean="0">
                <a:solidFill>
                  <a:srgbClr val="0075BD"/>
                </a:solidFill>
              </a:rPr>
              <a:t>Wildlife Strike Hazard Reduction Symposium</a:t>
            </a:r>
            <a:endParaRPr lang="en-US" dirty="0">
              <a:solidFill>
                <a:srgbClr val="0075BD"/>
              </a:solidFill>
            </a:endParaRPr>
          </a:p>
        </p:txBody>
      </p:sp>
      <p:sp>
        <p:nvSpPr>
          <p:cNvPr id="1030" name="Rectangle 6"/>
          <p:cNvSpPr>
            <a:spLocks noGrp="1" noChangeArrowheads="1"/>
          </p:cNvSpPr>
          <p:nvPr>
            <p:ph type="sldNum" sz="quarter" idx="4"/>
          </p:nvPr>
        </p:nvSpPr>
        <p:spPr bwMode="auto">
          <a:xfrm>
            <a:off x="5283200" y="6477000"/>
            <a:ext cx="1625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b="1">
                <a:solidFill>
                  <a:schemeClr val="tx2"/>
                </a:solidFill>
                <a:latin typeface="Arial" pitchFamily="34" charset="0"/>
              </a:defRPr>
            </a:lvl1pPr>
          </a:lstStyle>
          <a:p>
            <a:pPr fontAlgn="base">
              <a:spcBef>
                <a:spcPct val="0"/>
              </a:spcBef>
              <a:spcAft>
                <a:spcPct val="0"/>
              </a:spcAft>
              <a:defRPr/>
            </a:pPr>
            <a:fld id="{7DCE9E45-EAD2-447B-8DA5-84D8F8357031}" type="slidenum">
              <a:rPr lang="en-US">
                <a:solidFill>
                  <a:srgbClr val="0075BD"/>
                </a:solidFill>
                <a:ea typeface="MS PGothic" pitchFamily="34" charset="-128"/>
              </a:rPr>
              <a:pPr fontAlgn="base">
                <a:spcBef>
                  <a:spcPct val="0"/>
                </a:spcBef>
                <a:spcAft>
                  <a:spcPct val="0"/>
                </a:spcAft>
                <a:defRPr/>
              </a:pPr>
              <a:t>‹#›</a:t>
            </a:fld>
            <a:endParaRPr lang="en-US">
              <a:solidFill>
                <a:srgbClr val="0075BD"/>
              </a:solidFill>
              <a:ea typeface="MS PGothic" pitchFamily="34" charset="-128"/>
            </a:endParaRPr>
          </a:p>
        </p:txBody>
      </p:sp>
      <p:pic>
        <p:nvPicPr>
          <p:cNvPr id="1031" name="Picture 8" descr="C:\Documents and Settings\phillipsm\My Documents\New Projects\_New Branding Package - in works\_Design Templates\Powerpoint\assets\dynamicSky_5thPa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
            <a:ext cx="12192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9"/>
          <p:cNvSpPr>
            <a:spLocks noChangeShapeType="1"/>
          </p:cNvSpPr>
          <p:nvPr/>
        </p:nvSpPr>
        <p:spPr bwMode="auto">
          <a:xfrm>
            <a:off x="0" y="6400800"/>
            <a:ext cx="12192000" cy="0"/>
          </a:xfrm>
          <a:prstGeom prst="line">
            <a:avLst/>
          </a:prstGeom>
          <a:noFill/>
          <a:ln w="19050">
            <a:solidFill>
              <a:srgbClr val="0075BD"/>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smtClean="0">
              <a:solidFill>
                <a:srgbClr val="0A4279"/>
              </a:solidFill>
              <a:latin typeface="Times New Roman" pitchFamily="18" charset="0"/>
              <a:ea typeface="MS PGothic" pitchFamily="34" charset="-128"/>
            </a:endParaRPr>
          </a:p>
        </p:txBody>
      </p:sp>
    </p:spTree>
    <p:extLst>
      <p:ext uri="{BB962C8B-B14F-4D97-AF65-F5344CB8AC3E}">
        <p14:creationId xmlns:p14="http://schemas.microsoft.com/office/powerpoint/2010/main" val="30626382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hf hdr="0" ftr="0" dt="0"/>
  <p:txStyles>
    <p:titleStyle>
      <a:lvl1pPr algn="l" rtl="0" eaLnBrk="0" fontAlgn="base" hangingPunct="0">
        <a:spcBef>
          <a:spcPct val="0"/>
        </a:spcBef>
        <a:spcAft>
          <a:spcPct val="0"/>
        </a:spcAft>
        <a:defRPr sz="3600">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85000"/>
        <a:buFont typeface="Wingdings" pitchFamily="2" charset="2"/>
        <a:buChar char="ä"/>
        <a:defRPr sz="2400">
          <a:solidFill>
            <a:schemeClr val="tx2"/>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2pPr>
      <a:lvl3pPr marL="11430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4pPr>
      <a:lvl5pPr marL="2057400" indent="-228600" algn="l" rtl="0" eaLnBrk="0" fontAlgn="base" hangingPunct="0">
        <a:spcBef>
          <a:spcPct val="20000"/>
        </a:spcBef>
        <a:spcAft>
          <a:spcPct val="0"/>
        </a:spcAft>
        <a:buClr>
          <a:schemeClr val="tx1"/>
        </a:buClr>
        <a:buSzPct val="65000"/>
        <a:buFont typeface="Wingdings" pitchFamily="2" charset="2"/>
        <a:buChar char="ä"/>
        <a:defRPr sz="2000">
          <a:solidFill>
            <a:schemeClr val="tx2"/>
          </a:solidFill>
          <a:latin typeface="+mn-lt"/>
          <a:ea typeface="MS PGothic" pitchFamily="34" charset="-128"/>
        </a:defRPr>
      </a:lvl5pPr>
      <a:lvl6pPr marL="25146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STEADES@iata.org" TargetMode="Externa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02978"/>
            <a:ext cx="9144000" cy="2387600"/>
          </a:xfrm>
        </p:spPr>
        <p:txBody>
          <a:bodyPr>
            <a:normAutofit fontScale="90000"/>
          </a:bodyPr>
          <a:lstStyle/>
          <a:p>
            <a:r>
              <a:rPr lang="en-US" dirty="0" smtClean="0"/>
              <a:t>Working Together</a:t>
            </a:r>
            <a:br>
              <a:rPr lang="en-US" dirty="0" smtClean="0"/>
            </a:br>
            <a:r>
              <a:rPr lang="en-US" b="1" dirty="0" smtClean="0"/>
              <a:t>Preventing Runway Incursions </a:t>
            </a:r>
            <a:r>
              <a:rPr lang="en-US" dirty="0" smtClean="0"/>
              <a:t>(an integrated approach) </a:t>
            </a:r>
            <a:endParaRPr lang="en-US" dirty="0"/>
          </a:p>
        </p:txBody>
      </p:sp>
      <p:sp>
        <p:nvSpPr>
          <p:cNvPr id="3" name="Subtitle 2"/>
          <p:cNvSpPr>
            <a:spLocks noGrp="1"/>
          </p:cNvSpPr>
          <p:nvPr>
            <p:ph type="subTitle" idx="1"/>
          </p:nvPr>
        </p:nvSpPr>
        <p:spPr>
          <a:xfrm>
            <a:off x="1524000" y="4950662"/>
            <a:ext cx="9144000" cy="1655762"/>
          </a:xfrm>
        </p:spPr>
        <p:txBody>
          <a:bodyPr/>
          <a:lstStyle/>
          <a:p>
            <a:r>
              <a:rPr lang="en-US" dirty="0" smtClean="0"/>
              <a:t>Conor Nolan – Aer Lingus</a:t>
            </a:r>
          </a:p>
          <a:p>
            <a:r>
              <a:rPr lang="en-US" dirty="0" smtClean="0"/>
              <a:t>Dragos Munteanu - IATA</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6973" y="52194"/>
            <a:ext cx="2088661" cy="1583205"/>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52194"/>
            <a:ext cx="2209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a:xfrm>
            <a:off x="4657725" y="6241299"/>
            <a:ext cx="2743200" cy="365125"/>
          </a:xfrm>
        </p:spPr>
        <p:txBody>
          <a:bodyPr/>
          <a:lstStyle/>
          <a:p>
            <a:pPr algn="ctr"/>
            <a:fld id="{0648DD37-3422-4057-B5BA-EDED799F921A}" type="slidenum">
              <a:rPr lang="en-US" smtClean="0"/>
              <a:pPr algn="ctr"/>
              <a:t>1</a:t>
            </a:fld>
            <a:endParaRPr lang="en-US" dirty="0"/>
          </a:p>
        </p:txBody>
      </p:sp>
    </p:spTree>
    <p:extLst>
      <p:ext uri="{BB962C8B-B14F-4D97-AF65-F5344CB8AC3E}">
        <p14:creationId xmlns:p14="http://schemas.microsoft.com/office/powerpoint/2010/main" val="2852900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52194"/>
            <a:ext cx="2209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56862" y="1120911"/>
            <a:ext cx="10515600" cy="1325563"/>
          </a:xfrm>
        </p:spPr>
        <p:txBody>
          <a:bodyPr>
            <a:normAutofit/>
          </a:bodyPr>
          <a:lstStyle/>
          <a:p>
            <a:pPr algn="ctr"/>
            <a:r>
              <a:rPr lang="en-US" sz="3600" b="1" dirty="0" smtClean="0"/>
              <a:t>Runway incursions </a:t>
            </a:r>
            <a:r>
              <a:rPr lang="en-US" sz="3600" dirty="0" smtClean="0"/>
              <a:t>– still a “hot” topic?</a:t>
            </a:r>
            <a:endParaRPr lang="en-US" sz="3600" dirty="0"/>
          </a:p>
        </p:txBody>
      </p:sp>
      <p:sp>
        <p:nvSpPr>
          <p:cNvPr id="3" name="Content Placeholder 2"/>
          <p:cNvSpPr>
            <a:spLocks noGrp="1"/>
          </p:cNvSpPr>
          <p:nvPr>
            <p:ph idx="1"/>
          </p:nvPr>
        </p:nvSpPr>
        <p:spPr>
          <a:xfrm>
            <a:off x="838200" y="2329479"/>
            <a:ext cx="10515600" cy="4351338"/>
          </a:xfrm>
        </p:spPr>
        <p:txBody>
          <a:bodyPr>
            <a:normAutofit fontScale="92500" lnSpcReduction="10000"/>
          </a:bodyPr>
          <a:lstStyle/>
          <a:p>
            <a:r>
              <a:rPr lang="en-US" dirty="0" smtClean="0"/>
              <a:t>Is past performance a guarantee for the future?</a:t>
            </a:r>
          </a:p>
          <a:p>
            <a:r>
              <a:rPr lang="en-US" dirty="0" smtClean="0"/>
              <a:t>Constant update and improvement of all involved actor’s Safety Management Systems is necessary with the aim of </a:t>
            </a:r>
            <a:r>
              <a:rPr lang="en-US" b="1" dirty="0" smtClean="0"/>
              <a:t>identifying</a:t>
            </a:r>
            <a:r>
              <a:rPr lang="en-US" dirty="0" smtClean="0"/>
              <a:t> conditions leading to potential runway incursions. </a:t>
            </a:r>
          </a:p>
          <a:p>
            <a:r>
              <a:rPr lang="en-US" dirty="0" smtClean="0"/>
              <a:t>The actors must </a:t>
            </a:r>
            <a:r>
              <a:rPr lang="en-US" b="1" dirty="0" smtClean="0"/>
              <a:t>collaborate</a:t>
            </a:r>
            <a:r>
              <a:rPr lang="en-US" dirty="0" smtClean="0"/>
              <a:t> to </a:t>
            </a:r>
            <a:r>
              <a:rPr lang="en-US" b="1" dirty="0" smtClean="0"/>
              <a:t>integrate</a:t>
            </a:r>
            <a:r>
              <a:rPr lang="en-US" dirty="0" smtClean="0"/>
              <a:t> their safety systems and activities relating to the runway environment considering the high number of parties involved: Aircrew, ATC, Ground vehicles of different types.</a:t>
            </a:r>
          </a:p>
          <a:p>
            <a:r>
              <a:rPr lang="en-US" b="1" dirty="0" smtClean="0"/>
              <a:t>Sharing</a:t>
            </a:r>
            <a:r>
              <a:rPr lang="en-US" dirty="0" smtClean="0"/>
              <a:t> of safety information is vital in order to identify and react to safety concerns.</a:t>
            </a:r>
          </a:p>
          <a:p>
            <a:r>
              <a:rPr lang="en-US" b="1" dirty="0" smtClean="0"/>
              <a:t>Harmonization</a:t>
            </a:r>
            <a:r>
              <a:rPr lang="en-US" dirty="0" smtClean="0"/>
              <a:t> of procedures and practices at the global level is a necessity to ensure safe runway operations </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6973" y="52194"/>
            <a:ext cx="2088661" cy="1583205"/>
          </a:xfrm>
          <a:prstGeom prst="rect">
            <a:avLst/>
          </a:prstGeom>
        </p:spPr>
      </p:pic>
      <p:sp>
        <p:nvSpPr>
          <p:cNvPr id="6" name="Slide Number Placeholder 5"/>
          <p:cNvSpPr>
            <a:spLocks noGrp="1"/>
          </p:cNvSpPr>
          <p:nvPr>
            <p:ph type="sldNum" sz="quarter" idx="12"/>
          </p:nvPr>
        </p:nvSpPr>
        <p:spPr>
          <a:xfrm>
            <a:off x="4743062" y="6315692"/>
            <a:ext cx="2743200" cy="365125"/>
          </a:xfrm>
        </p:spPr>
        <p:txBody>
          <a:bodyPr/>
          <a:lstStyle/>
          <a:p>
            <a:pPr algn="ctr"/>
            <a:fld id="{0648DD37-3422-4057-B5BA-EDED799F921A}" type="slidenum">
              <a:rPr lang="en-US" smtClean="0"/>
              <a:pPr algn="ctr"/>
              <a:t>10</a:t>
            </a:fld>
            <a:endParaRPr lang="en-US" dirty="0"/>
          </a:p>
        </p:txBody>
      </p:sp>
    </p:spTree>
    <p:extLst>
      <p:ext uri="{BB962C8B-B14F-4D97-AF65-F5344CB8AC3E}">
        <p14:creationId xmlns:p14="http://schemas.microsoft.com/office/powerpoint/2010/main" val="342295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36163"/>
            <a:ext cx="10515600" cy="4351338"/>
          </a:xfrm>
        </p:spPr>
        <p:txBody>
          <a:bodyPr>
            <a:noAutofit/>
          </a:bodyPr>
          <a:lstStyle/>
          <a:p>
            <a:r>
              <a:rPr lang="en-US" sz="2600" b="1" dirty="0" smtClean="0"/>
              <a:t>Hazard Identification and Risk Analysis</a:t>
            </a:r>
          </a:p>
          <a:p>
            <a:pPr lvl="1"/>
            <a:r>
              <a:rPr lang="en-US" dirty="0" smtClean="0"/>
              <a:t>Landing and vacating</a:t>
            </a:r>
          </a:p>
          <a:p>
            <a:pPr lvl="1"/>
            <a:r>
              <a:rPr lang="en-US" dirty="0" smtClean="0"/>
              <a:t>Taxi in – crossing runways</a:t>
            </a:r>
          </a:p>
          <a:p>
            <a:pPr lvl="1"/>
            <a:r>
              <a:rPr lang="en-US" dirty="0" smtClean="0"/>
              <a:t>Taxi-out – crossing runways</a:t>
            </a:r>
          </a:p>
          <a:p>
            <a:pPr lvl="1"/>
            <a:r>
              <a:rPr lang="en-US" dirty="0" smtClean="0"/>
              <a:t>Use of runways as taxiways</a:t>
            </a:r>
          </a:p>
          <a:p>
            <a:pPr lvl="1"/>
            <a:r>
              <a:rPr lang="en-US" dirty="0" smtClean="0"/>
              <a:t>Red-stop bar protocols</a:t>
            </a:r>
          </a:p>
          <a:p>
            <a:pPr lvl="1"/>
            <a:r>
              <a:rPr lang="en-US" dirty="0" smtClean="0"/>
              <a:t>Low </a:t>
            </a:r>
            <a:r>
              <a:rPr lang="en-US" dirty="0" err="1" smtClean="0"/>
              <a:t>vis</a:t>
            </a:r>
            <a:r>
              <a:rPr lang="en-US" dirty="0" smtClean="0"/>
              <a:t> Procedures</a:t>
            </a:r>
          </a:p>
          <a:p>
            <a:pPr lvl="1"/>
            <a:r>
              <a:rPr lang="en-US" dirty="0" smtClean="0"/>
              <a:t>Runway vehicle ops, construction</a:t>
            </a:r>
          </a:p>
          <a:p>
            <a:pPr lvl="1"/>
            <a:r>
              <a:rPr lang="en-US" dirty="0" smtClean="0"/>
              <a:t>Airport specific – hot-spots, language, non-standard markings/signs</a:t>
            </a:r>
          </a:p>
          <a:p>
            <a:r>
              <a:rPr lang="en-US" sz="2600" dirty="0" smtClean="0"/>
              <a:t>SOPs – Effectiveness, Best Practice</a:t>
            </a:r>
          </a:p>
          <a:p>
            <a:r>
              <a:rPr lang="en-US" sz="2600" dirty="0" smtClean="0"/>
              <a:t>Local Runway Safety Teams – Risk Knowledge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52194"/>
            <a:ext cx="2209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8200" y="1214210"/>
            <a:ext cx="10515600" cy="1325563"/>
          </a:xfrm>
        </p:spPr>
        <p:txBody>
          <a:bodyPr>
            <a:normAutofit/>
          </a:bodyPr>
          <a:lstStyle/>
          <a:p>
            <a:pPr algn="ctr"/>
            <a:r>
              <a:rPr lang="en-US" sz="3600" b="1" dirty="0" smtClean="0"/>
              <a:t>Identification</a:t>
            </a:r>
            <a:r>
              <a:rPr lang="en-US" sz="3600" dirty="0" smtClean="0"/>
              <a:t> - Preventing </a:t>
            </a:r>
            <a:r>
              <a:rPr lang="en-US" sz="3600" dirty="0"/>
              <a:t>R</a:t>
            </a:r>
            <a:r>
              <a:rPr lang="en-US" sz="3600" dirty="0" smtClean="0"/>
              <a:t>unway </a:t>
            </a:r>
            <a:r>
              <a:rPr lang="en-US" sz="3600" dirty="0"/>
              <a:t>I</a:t>
            </a:r>
            <a:r>
              <a:rPr lang="en-US" sz="3600" dirty="0" smtClean="0"/>
              <a:t>ncursions?</a:t>
            </a:r>
            <a:endParaRPr lang="en-US" sz="3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978" y="2797415"/>
            <a:ext cx="3097727" cy="232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973" y="52194"/>
            <a:ext cx="2088661" cy="1583205"/>
          </a:xfrm>
          <a:prstGeom prst="rect">
            <a:avLst/>
          </a:prstGeom>
        </p:spPr>
      </p:pic>
    </p:spTree>
    <p:extLst>
      <p:ext uri="{BB962C8B-B14F-4D97-AF65-F5344CB8AC3E}">
        <p14:creationId xmlns:p14="http://schemas.microsoft.com/office/powerpoint/2010/main" val="2986327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956827"/>
            <a:ext cx="11590750" cy="4636921"/>
          </a:xfrm>
        </p:spPr>
        <p:txBody>
          <a:bodyPr>
            <a:normAutofit fontScale="92500" lnSpcReduction="10000"/>
          </a:bodyPr>
          <a:lstStyle/>
          <a:p>
            <a:r>
              <a:rPr lang="en-US" dirty="0" smtClean="0"/>
              <a:t>Low Frequency but High Severity – High Risk</a:t>
            </a:r>
          </a:p>
          <a:p>
            <a:r>
              <a:rPr lang="en-US" dirty="0" smtClean="0"/>
              <a:t>Most Credible Outcome – Catastrophic</a:t>
            </a:r>
          </a:p>
          <a:p>
            <a:r>
              <a:rPr lang="en-US" dirty="0" smtClean="0"/>
              <a:t>Effectiveness of Barriers - ?</a:t>
            </a:r>
          </a:p>
          <a:p>
            <a:r>
              <a:rPr lang="en-US" dirty="0" smtClean="0"/>
              <a:t>Low number of accidents compared to other accident types – Data poor</a:t>
            </a:r>
          </a:p>
          <a:p>
            <a:r>
              <a:rPr lang="en-US" dirty="0" smtClean="0"/>
              <a:t>Collaborative approach to further reduce the frequency of runway incursions</a:t>
            </a:r>
          </a:p>
          <a:p>
            <a:pPr lvl="1"/>
            <a:r>
              <a:rPr lang="en-US" dirty="0"/>
              <a:t>Involve all stakeholders</a:t>
            </a:r>
          </a:p>
          <a:p>
            <a:pPr lvl="1"/>
            <a:r>
              <a:rPr lang="en-US" dirty="0" smtClean="0"/>
              <a:t>Identify hazards</a:t>
            </a:r>
          </a:p>
          <a:p>
            <a:pPr lvl="1"/>
            <a:r>
              <a:rPr lang="en-US" dirty="0" smtClean="0"/>
              <a:t>Document mitigations</a:t>
            </a:r>
          </a:p>
          <a:p>
            <a:pPr lvl="1"/>
            <a:r>
              <a:rPr lang="en-US" dirty="0" smtClean="0"/>
              <a:t>Promote best practice – IOSA Standards</a:t>
            </a:r>
          </a:p>
          <a:p>
            <a:pPr lvl="1"/>
            <a:r>
              <a:rPr lang="en-US" dirty="0" smtClean="0"/>
              <a:t>Share information and experience</a:t>
            </a:r>
          </a:p>
          <a:p>
            <a:pPr lvl="1"/>
            <a:r>
              <a:rPr lang="en-US" dirty="0" smtClean="0"/>
              <a:t>Ensure message is heard</a:t>
            </a:r>
          </a:p>
          <a:p>
            <a:pPr lvl="1"/>
            <a:r>
              <a:rPr lang="en-US" dirty="0" smtClean="0"/>
              <a:t>Monitor effectiveness</a:t>
            </a:r>
          </a:p>
          <a:p>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762" y="4099454"/>
            <a:ext cx="3864227" cy="260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52194"/>
            <a:ext cx="2209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20137" y="947544"/>
            <a:ext cx="10515600" cy="1325563"/>
          </a:xfrm>
        </p:spPr>
        <p:txBody>
          <a:bodyPr>
            <a:normAutofit/>
          </a:bodyPr>
          <a:lstStyle/>
          <a:p>
            <a:pPr algn="ctr"/>
            <a:r>
              <a:rPr lang="en-US" sz="3600" b="1" dirty="0" smtClean="0"/>
              <a:t>Collaboration</a:t>
            </a:r>
            <a:r>
              <a:rPr lang="en-US" sz="3600" dirty="0" smtClean="0"/>
              <a:t> - Reducing RI risk</a:t>
            </a:r>
            <a:endParaRPr lang="en-US" sz="36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973" y="52194"/>
            <a:ext cx="2088661" cy="1583205"/>
          </a:xfrm>
          <a:prstGeom prst="rect">
            <a:avLst/>
          </a:prstGeom>
        </p:spPr>
      </p:pic>
      <p:sp>
        <p:nvSpPr>
          <p:cNvPr id="4" name="Slide Number Placeholder 3"/>
          <p:cNvSpPr>
            <a:spLocks noGrp="1"/>
          </p:cNvSpPr>
          <p:nvPr>
            <p:ph type="sldNum" sz="quarter" idx="12"/>
          </p:nvPr>
        </p:nvSpPr>
        <p:spPr>
          <a:xfrm>
            <a:off x="4806337" y="6342556"/>
            <a:ext cx="2743200" cy="365125"/>
          </a:xfrm>
        </p:spPr>
        <p:txBody>
          <a:bodyPr/>
          <a:lstStyle/>
          <a:p>
            <a:pPr algn="ctr"/>
            <a:fld id="{0648DD37-3422-4057-B5BA-EDED799F921A}" type="slidenum">
              <a:rPr lang="en-US" smtClean="0"/>
              <a:pPr algn="ctr"/>
              <a:t>12</a:t>
            </a:fld>
            <a:endParaRPr lang="en-US" dirty="0"/>
          </a:p>
        </p:txBody>
      </p:sp>
    </p:spTree>
    <p:extLst>
      <p:ext uri="{BB962C8B-B14F-4D97-AF65-F5344CB8AC3E}">
        <p14:creationId xmlns:p14="http://schemas.microsoft.com/office/powerpoint/2010/main" val="3753781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625"/>
            <a:ext cx="10515600" cy="1325563"/>
          </a:xfrm>
        </p:spPr>
        <p:txBody>
          <a:bodyPr>
            <a:normAutofit/>
          </a:bodyPr>
          <a:lstStyle/>
          <a:p>
            <a:pPr algn="ctr"/>
            <a:r>
              <a:rPr lang="en-IE" sz="3600" b="1" dirty="0" smtClean="0"/>
              <a:t>Integration</a:t>
            </a:r>
            <a:r>
              <a:rPr lang="en-IE" sz="3600" dirty="0" smtClean="0"/>
              <a:t> – LRST Best Practice</a:t>
            </a:r>
            <a:endParaRPr lang="en-IE" sz="3600" dirty="0"/>
          </a:p>
        </p:txBody>
      </p:sp>
      <p:sp>
        <p:nvSpPr>
          <p:cNvPr id="3" name="Content Placeholder 2"/>
          <p:cNvSpPr>
            <a:spLocks noGrp="1"/>
          </p:cNvSpPr>
          <p:nvPr>
            <p:ph idx="1"/>
          </p:nvPr>
        </p:nvSpPr>
        <p:spPr>
          <a:xfrm>
            <a:off x="838200" y="2404125"/>
            <a:ext cx="10515600" cy="4351338"/>
          </a:xfrm>
        </p:spPr>
        <p:txBody>
          <a:bodyPr>
            <a:normAutofit/>
          </a:bodyPr>
          <a:lstStyle/>
          <a:p>
            <a:r>
              <a:rPr lang="en-IE" sz="2600" dirty="0" smtClean="0"/>
              <a:t>NAA Sponsored</a:t>
            </a:r>
          </a:p>
          <a:p>
            <a:r>
              <a:rPr lang="en-IE" sz="2600" dirty="0" smtClean="0"/>
              <a:t>Airport Authority Coordination</a:t>
            </a:r>
          </a:p>
          <a:p>
            <a:r>
              <a:rPr lang="en-IE" sz="2600" dirty="0" smtClean="0"/>
              <a:t>Aircraft Operator Support</a:t>
            </a:r>
          </a:p>
          <a:p>
            <a:r>
              <a:rPr lang="en-IE" sz="2600" dirty="0" smtClean="0"/>
              <a:t>Airport User Participate</a:t>
            </a:r>
          </a:p>
          <a:p>
            <a:r>
              <a:rPr lang="en-IE" sz="2600" dirty="0" smtClean="0"/>
              <a:t>Safety Information Exchange</a:t>
            </a:r>
          </a:p>
          <a:p>
            <a:r>
              <a:rPr lang="en-IE" sz="2600" dirty="0" smtClean="0"/>
              <a:t>Shared Definitions, Metrics</a:t>
            </a:r>
          </a:p>
          <a:p>
            <a:r>
              <a:rPr lang="en-IE" sz="2600" dirty="0" smtClean="0"/>
              <a:t>Action Plans</a:t>
            </a:r>
            <a:endParaRPr lang="en-IE" sz="2600" dirty="0"/>
          </a:p>
        </p:txBody>
      </p:sp>
      <p:pic>
        <p:nvPicPr>
          <p:cNvPr id="4098" name="Picture 2" descr="Image result for runway sign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550" y="3343248"/>
            <a:ext cx="5319713" cy="29956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6973" y="52194"/>
            <a:ext cx="2088661" cy="1583205"/>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52194"/>
            <a:ext cx="2209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xfrm>
            <a:off x="4724400" y="6460499"/>
            <a:ext cx="2743200" cy="365125"/>
          </a:xfrm>
        </p:spPr>
        <p:txBody>
          <a:bodyPr/>
          <a:lstStyle/>
          <a:p>
            <a:pPr algn="ctr"/>
            <a:fld id="{0648DD37-3422-4057-B5BA-EDED799F921A}" type="slidenum">
              <a:rPr lang="en-US" smtClean="0"/>
              <a:pPr algn="ctr"/>
              <a:t>13</a:t>
            </a:fld>
            <a:endParaRPr lang="en-US" dirty="0"/>
          </a:p>
        </p:txBody>
      </p:sp>
    </p:spTree>
    <p:extLst>
      <p:ext uri="{BB962C8B-B14F-4D97-AF65-F5344CB8AC3E}">
        <p14:creationId xmlns:p14="http://schemas.microsoft.com/office/powerpoint/2010/main" val="93228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52194"/>
            <a:ext cx="2209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03517" y="1270199"/>
            <a:ext cx="10489161" cy="1230408"/>
          </a:xfrm>
        </p:spPr>
        <p:txBody>
          <a:bodyPr>
            <a:normAutofit/>
          </a:bodyPr>
          <a:lstStyle/>
          <a:p>
            <a:pPr algn="ctr"/>
            <a:r>
              <a:rPr lang="en-US" sz="3600" b="1" dirty="0" smtClean="0"/>
              <a:t>Harmonization</a:t>
            </a:r>
            <a:r>
              <a:rPr lang="en-US" sz="3600" dirty="0" smtClean="0"/>
              <a:t> - Promoting Best Practice (EAPPRI)</a:t>
            </a:r>
            <a:endParaRPr lang="en-US" sz="3600" dirty="0"/>
          </a:p>
        </p:txBody>
      </p:sp>
      <p:sp>
        <p:nvSpPr>
          <p:cNvPr id="3" name="Content Placeholder 2"/>
          <p:cNvSpPr>
            <a:spLocks noGrp="1"/>
          </p:cNvSpPr>
          <p:nvPr>
            <p:ph sz="half" idx="1"/>
          </p:nvPr>
        </p:nvSpPr>
        <p:spPr>
          <a:xfrm>
            <a:off x="158620" y="2338814"/>
            <a:ext cx="5362962" cy="4038979"/>
          </a:xfrm>
        </p:spPr>
        <p:txBody>
          <a:bodyPr>
            <a:normAutofit/>
          </a:bodyPr>
          <a:lstStyle/>
          <a:p>
            <a:r>
              <a:rPr lang="en-US" sz="2400" dirty="0" smtClean="0"/>
              <a:t>Pre-flight briefing</a:t>
            </a:r>
          </a:p>
          <a:p>
            <a:pPr lvl="1"/>
            <a:r>
              <a:rPr lang="en-US" sz="1800" dirty="0" smtClean="0">
                <a:solidFill>
                  <a:srgbClr val="FF0000"/>
                </a:solidFill>
              </a:rPr>
              <a:t>Airport knowledge</a:t>
            </a:r>
            <a:r>
              <a:rPr lang="en-US" sz="1800" dirty="0" smtClean="0"/>
              <a:t>, normal parking, normal taxi-route, </a:t>
            </a:r>
            <a:r>
              <a:rPr lang="en-US" sz="1800" dirty="0" smtClean="0">
                <a:solidFill>
                  <a:srgbClr val="FF0000"/>
                </a:solidFill>
              </a:rPr>
              <a:t>hot-spots</a:t>
            </a:r>
          </a:p>
          <a:p>
            <a:pPr lvl="1"/>
            <a:r>
              <a:rPr lang="en-US" sz="1800" dirty="0" smtClean="0">
                <a:solidFill>
                  <a:srgbClr val="FF0000"/>
                </a:solidFill>
              </a:rPr>
              <a:t>PA complete prior to push back</a:t>
            </a:r>
          </a:p>
          <a:p>
            <a:r>
              <a:rPr lang="en-US" sz="2400" dirty="0" smtClean="0"/>
              <a:t>Taxi clearance</a:t>
            </a:r>
          </a:p>
          <a:p>
            <a:pPr lvl="1"/>
            <a:r>
              <a:rPr lang="en-US" sz="1800" dirty="0" smtClean="0"/>
              <a:t>Shared plan, clear route understanding</a:t>
            </a:r>
          </a:p>
          <a:p>
            <a:pPr lvl="1"/>
            <a:r>
              <a:rPr lang="en-US" sz="1800" dirty="0" smtClean="0"/>
              <a:t>Task sharing, heads in/out</a:t>
            </a:r>
          </a:p>
          <a:p>
            <a:pPr lvl="1"/>
            <a:r>
              <a:rPr lang="en-US" sz="1800" dirty="0" smtClean="0"/>
              <a:t>No PA, minimal cabin </a:t>
            </a:r>
            <a:r>
              <a:rPr lang="en-US" sz="1800" dirty="0" err="1" smtClean="0"/>
              <a:t>comms</a:t>
            </a:r>
            <a:r>
              <a:rPr lang="en-US" sz="1800" dirty="0" smtClean="0"/>
              <a:t> (use of ECAM Cabin Ready)</a:t>
            </a:r>
          </a:p>
          <a:p>
            <a:pPr lvl="1"/>
            <a:r>
              <a:rPr lang="en-US" sz="1800" dirty="0" smtClean="0"/>
              <a:t>Use of lights as aide-memoir</a:t>
            </a:r>
          </a:p>
        </p:txBody>
      </p:sp>
      <p:sp>
        <p:nvSpPr>
          <p:cNvPr id="4" name="Content Placeholder 3"/>
          <p:cNvSpPr>
            <a:spLocks noGrp="1"/>
          </p:cNvSpPr>
          <p:nvPr>
            <p:ph sz="half" idx="2"/>
          </p:nvPr>
        </p:nvSpPr>
        <p:spPr>
          <a:xfrm>
            <a:off x="5645021" y="2338814"/>
            <a:ext cx="6492554" cy="4038979"/>
          </a:xfrm>
        </p:spPr>
        <p:txBody>
          <a:bodyPr>
            <a:noAutofit/>
          </a:bodyPr>
          <a:lstStyle/>
          <a:p>
            <a:r>
              <a:rPr lang="en-US" sz="2400" dirty="0"/>
              <a:t>Taxi-phase</a:t>
            </a:r>
          </a:p>
          <a:p>
            <a:pPr lvl="1"/>
            <a:r>
              <a:rPr lang="en-US" sz="1800" dirty="0"/>
              <a:t>Progressive confirmation, next turn, agreed between crew, use of charts</a:t>
            </a:r>
          </a:p>
          <a:p>
            <a:pPr lvl="1"/>
            <a:r>
              <a:rPr lang="en-US" sz="1800" dirty="0"/>
              <a:t>Healthy doubt, appropriate clarification</a:t>
            </a:r>
          </a:p>
          <a:p>
            <a:pPr lvl="1"/>
            <a:r>
              <a:rPr lang="en-US" sz="1800" dirty="0"/>
              <a:t>See and avoid, trust no-one</a:t>
            </a:r>
          </a:p>
          <a:p>
            <a:r>
              <a:rPr lang="en-US" sz="2400" dirty="0"/>
              <a:t>Approaching any runway</a:t>
            </a:r>
          </a:p>
          <a:p>
            <a:pPr lvl="1"/>
            <a:r>
              <a:rPr lang="en-US" sz="1800" dirty="0"/>
              <a:t>Intersection confirmation</a:t>
            </a:r>
          </a:p>
          <a:p>
            <a:pPr lvl="1"/>
            <a:r>
              <a:rPr lang="en-US" sz="1800" dirty="0">
                <a:solidFill>
                  <a:srgbClr val="FF0000"/>
                </a:solidFill>
              </a:rPr>
              <a:t>Red stop bar protocol</a:t>
            </a:r>
          </a:p>
          <a:p>
            <a:pPr lvl="1"/>
            <a:r>
              <a:rPr lang="en-US" sz="1800" dirty="0">
                <a:solidFill>
                  <a:srgbClr val="FF0000"/>
                </a:solidFill>
              </a:rPr>
              <a:t>Use of lights, strobes, TCAS</a:t>
            </a:r>
          </a:p>
          <a:p>
            <a:pPr lvl="1"/>
            <a:r>
              <a:rPr lang="en-US" sz="1800" dirty="0"/>
              <a:t>Clearance heard, confirmed (both pilots) and </a:t>
            </a:r>
            <a:r>
              <a:rPr lang="en-US" sz="1800" dirty="0" err="1"/>
              <a:t>readback</a:t>
            </a:r>
            <a:endParaRPr lang="en-US" sz="1800" dirty="0"/>
          </a:p>
          <a:p>
            <a:pPr lvl="1"/>
            <a:r>
              <a:rPr lang="en-US" sz="1800" dirty="0"/>
              <a:t>Visual check</a:t>
            </a:r>
          </a:p>
          <a:p>
            <a:pPr lvl="1"/>
            <a:r>
              <a:rPr lang="en-US" sz="1800" dirty="0"/>
              <a:t>Runway identification, alignment, cross wind, crossing traffic</a:t>
            </a:r>
          </a:p>
          <a:p>
            <a:endParaRPr lang="en-US" sz="2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6973" y="52194"/>
            <a:ext cx="2088661" cy="1583205"/>
          </a:xfrm>
          <a:prstGeom prst="rect">
            <a:avLst/>
          </a:prstGeom>
        </p:spPr>
      </p:pic>
      <p:pic>
        <p:nvPicPr>
          <p:cNvPr id="8" name="Picture 2" descr="Image result for eapp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2242" y="3204022"/>
            <a:ext cx="1393392" cy="196003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4776497" y="6364311"/>
            <a:ext cx="2743200" cy="365125"/>
          </a:xfrm>
        </p:spPr>
        <p:txBody>
          <a:bodyPr/>
          <a:lstStyle/>
          <a:p>
            <a:pPr algn="ctr"/>
            <a:fld id="{0648DD37-3422-4057-B5BA-EDED799F921A}" type="slidenum">
              <a:rPr lang="en-US" smtClean="0"/>
              <a:pPr algn="ctr"/>
              <a:t>14</a:t>
            </a:fld>
            <a:endParaRPr lang="en-US" dirty="0"/>
          </a:p>
        </p:txBody>
      </p:sp>
    </p:spTree>
    <p:extLst>
      <p:ext uri="{BB962C8B-B14F-4D97-AF65-F5344CB8AC3E}">
        <p14:creationId xmlns:p14="http://schemas.microsoft.com/office/powerpoint/2010/main" val="197760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2244"/>
            <a:ext cx="10515600" cy="1325563"/>
          </a:xfrm>
        </p:spPr>
        <p:txBody>
          <a:bodyPr>
            <a:normAutofit/>
          </a:bodyPr>
          <a:lstStyle/>
          <a:p>
            <a:pPr algn="ctr"/>
            <a:r>
              <a:rPr lang="en-US" sz="3600" dirty="0" smtClean="0"/>
              <a:t>Conclusions</a:t>
            </a:r>
            <a:endParaRPr lang="en-US" sz="3600" dirty="0"/>
          </a:p>
        </p:txBody>
      </p:sp>
      <p:sp>
        <p:nvSpPr>
          <p:cNvPr id="3" name="Content Placeholder 2"/>
          <p:cNvSpPr>
            <a:spLocks noGrp="1"/>
          </p:cNvSpPr>
          <p:nvPr>
            <p:ph idx="1"/>
          </p:nvPr>
        </p:nvSpPr>
        <p:spPr>
          <a:xfrm>
            <a:off x="838200" y="2562744"/>
            <a:ext cx="10515600" cy="3679436"/>
          </a:xfrm>
        </p:spPr>
        <p:txBody>
          <a:bodyPr>
            <a:normAutofit/>
          </a:bodyPr>
          <a:lstStyle/>
          <a:p>
            <a:r>
              <a:rPr lang="en-US" sz="2600" dirty="0" smtClean="0"/>
              <a:t>Sharing of data is vital – </a:t>
            </a:r>
            <a:r>
              <a:rPr lang="en-US" sz="2600" dirty="0" err="1" smtClean="0"/>
              <a:t>MoRs</a:t>
            </a:r>
            <a:r>
              <a:rPr lang="en-US" sz="2600" dirty="0" smtClean="0"/>
              <a:t>, Eurocontrol, ICAO, IATA (STEADES, HITF) etc.</a:t>
            </a:r>
          </a:p>
          <a:p>
            <a:r>
              <a:rPr lang="en-US" sz="2600" dirty="0" smtClean="0"/>
              <a:t>Working together with all the affected stakeholders – Runway Safety Teams, integration of SMSs</a:t>
            </a:r>
          </a:p>
          <a:p>
            <a:r>
              <a:rPr lang="en-US" sz="2600" dirty="0" smtClean="0"/>
              <a:t>Adoption and usage of international best practices</a:t>
            </a:r>
          </a:p>
          <a:p>
            <a:r>
              <a:rPr lang="en-US" sz="2600" dirty="0" smtClean="0"/>
              <a:t>Training and awareness</a:t>
            </a:r>
            <a:endParaRPr lang="en-US"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6973" y="52194"/>
            <a:ext cx="2088661" cy="1583205"/>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52194"/>
            <a:ext cx="2209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a:xfrm>
            <a:off x="4724400" y="6377117"/>
            <a:ext cx="2743200" cy="365125"/>
          </a:xfrm>
        </p:spPr>
        <p:txBody>
          <a:bodyPr/>
          <a:lstStyle/>
          <a:p>
            <a:pPr algn="ctr"/>
            <a:fld id="{0648DD37-3422-4057-B5BA-EDED799F921A}" type="slidenum">
              <a:rPr lang="en-US" smtClean="0"/>
              <a:pPr algn="ctr"/>
              <a:t>15</a:t>
            </a:fld>
            <a:endParaRPr lang="en-US" dirty="0"/>
          </a:p>
        </p:txBody>
      </p:sp>
    </p:spTree>
    <p:extLst>
      <p:ext uri="{BB962C8B-B14F-4D97-AF65-F5344CB8AC3E}">
        <p14:creationId xmlns:p14="http://schemas.microsoft.com/office/powerpoint/2010/main" val="318351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a:xfrm>
            <a:off x="1447800" y="3228393"/>
            <a:ext cx="6648813" cy="907973"/>
          </a:xfrm>
        </p:spPr>
        <p:txBody>
          <a:bodyPr>
            <a:normAutofit/>
          </a:bodyPr>
          <a:lstStyle/>
          <a:p>
            <a:pPr>
              <a:lnSpc>
                <a:spcPct val="80000"/>
              </a:lnSpc>
              <a:defRPr/>
            </a:pPr>
            <a:r>
              <a:rPr lang="en-US" altLang="en-US" sz="1800" dirty="0"/>
              <a:t>For information on this or any other GADM analysis products, please e-mail us at:</a:t>
            </a:r>
          </a:p>
          <a:p>
            <a:pPr>
              <a:lnSpc>
                <a:spcPct val="80000"/>
              </a:lnSpc>
              <a:defRPr/>
            </a:pPr>
            <a:r>
              <a:rPr lang="en-US" altLang="en-US" sz="1800" dirty="0">
                <a:solidFill>
                  <a:srgbClr val="EF2C71"/>
                </a:solidFill>
                <a:hlinkClick r:id="rId2"/>
              </a:rPr>
              <a:t>gadm@iata.org</a:t>
            </a:r>
            <a:endParaRPr lang="en-US" altLang="en-US" sz="1800" dirty="0">
              <a:solidFill>
                <a:srgbClr val="EF2C71"/>
              </a:solidFill>
            </a:endParaRPr>
          </a:p>
        </p:txBody>
      </p:sp>
      <p:pic>
        <p:nvPicPr>
          <p:cNvPr id="52227" name="Picture 5" descr="n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68443"/>
            <a:ext cx="8767665" cy="68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8" name="Group 6"/>
          <p:cNvGrpSpPr>
            <a:grpSpLocks/>
          </p:cNvGrpSpPr>
          <p:nvPr/>
        </p:nvGrpSpPr>
        <p:grpSpPr bwMode="auto">
          <a:xfrm>
            <a:off x="8153400" y="3228393"/>
            <a:ext cx="2411108" cy="1976177"/>
            <a:chOff x="3888" y="2160"/>
            <a:chExt cx="1872" cy="2160"/>
          </a:xfrm>
        </p:grpSpPr>
        <p:pic>
          <p:nvPicPr>
            <p:cNvPr id="52230" name="Picture 7" descr="planeface"/>
            <p:cNvPicPr>
              <a:picLocks noChangeAspect="1" noChangeArrowheads="1"/>
            </p:cNvPicPr>
            <p:nvPr/>
          </p:nvPicPr>
          <p:blipFill>
            <a:blip r:embed="rId4">
              <a:extLst>
                <a:ext uri="{28A0092B-C50C-407E-A947-70E740481C1C}">
                  <a14:useLocalDpi xmlns:a14="http://schemas.microsoft.com/office/drawing/2010/main" val="0"/>
                </a:ext>
              </a:extLst>
            </a:blip>
            <a:srcRect l="55469" t="21875" r="3308" b="13419"/>
            <a:stretch>
              <a:fillRect/>
            </a:stretch>
          </p:blipFill>
          <p:spPr bwMode="auto">
            <a:xfrm>
              <a:off x="3966" y="2208"/>
              <a:ext cx="1794"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8" descr="micrmanagement"/>
            <p:cNvPicPr>
              <a:picLocks noChangeAspect="1" noChangeArrowheads="1"/>
            </p:cNvPicPr>
            <p:nvPr/>
          </p:nvPicPr>
          <p:blipFill>
            <a:blip r:embed="rId5" cstate="print">
              <a:extLst>
                <a:ext uri="{28A0092B-C50C-407E-A947-70E740481C1C}">
                  <a14:useLocalDpi xmlns:a14="http://schemas.microsoft.com/office/drawing/2010/main" val="0"/>
                </a:ext>
              </a:extLst>
            </a:blip>
            <a:srcRect l="53125" t="30208" r="15625" b="48959"/>
            <a:stretch>
              <a:fillRect/>
            </a:stretch>
          </p:blipFill>
          <p:spPr bwMode="auto">
            <a:xfrm>
              <a:off x="3888" y="2160"/>
              <a:ext cx="62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29"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27993"/>
            <a:ext cx="8767665" cy="286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38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8" y="2145273"/>
            <a:ext cx="11620181" cy="43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6973" y="52194"/>
            <a:ext cx="2088661" cy="1583205"/>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52194"/>
            <a:ext cx="2209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16581" y="1318281"/>
            <a:ext cx="10515600" cy="833953"/>
          </a:xfrm>
        </p:spPr>
        <p:txBody>
          <a:bodyPr>
            <a:normAutofit/>
          </a:bodyPr>
          <a:lstStyle/>
          <a:p>
            <a:pPr algn="ctr"/>
            <a:r>
              <a:rPr lang="en-IE" sz="3600" b="1" dirty="0" smtClean="0"/>
              <a:t>Runway Safety </a:t>
            </a:r>
            <a:r>
              <a:rPr lang="en-IE" sz="3600" dirty="0" smtClean="0"/>
              <a:t>– A Common Approach?</a:t>
            </a:r>
            <a:endParaRPr lang="en-IE" sz="3600" dirty="0"/>
          </a:p>
        </p:txBody>
      </p:sp>
      <p:sp>
        <p:nvSpPr>
          <p:cNvPr id="3" name="Slide Number Placeholder 2"/>
          <p:cNvSpPr>
            <a:spLocks noGrp="1"/>
          </p:cNvSpPr>
          <p:nvPr>
            <p:ph type="sldNum" sz="quarter" idx="12"/>
          </p:nvPr>
        </p:nvSpPr>
        <p:spPr>
          <a:xfrm>
            <a:off x="4705508" y="6420728"/>
            <a:ext cx="2743200" cy="365125"/>
          </a:xfrm>
        </p:spPr>
        <p:txBody>
          <a:bodyPr/>
          <a:lstStyle/>
          <a:p>
            <a:pPr algn="ctr"/>
            <a:fld id="{0648DD37-3422-4057-B5BA-EDED799F921A}" type="slidenum">
              <a:rPr lang="en-US" smtClean="0"/>
              <a:pPr algn="ctr"/>
              <a:t>2</a:t>
            </a:fld>
            <a:endParaRPr lang="en-US" dirty="0"/>
          </a:p>
        </p:txBody>
      </p:sp>
    </p:spTree>
    <p:extLst>
      <p:ext uri="{BB962C8B-B14F-4D97-AF65-F5344CB8AC3E}">
        <p14:creationId xmlns:p14="http://schemas.microsoft.com/office/powerpoint/2010/main" val="2714793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25044" y="1487804"/>
            <a:ext cx="8043364" cy="646331"/>
          </a:xfrm>
        </p:spPr>
        <p:txBody>
          <a:bodyPr/>
          <a:lstStyle/>
          <a:p>
            <a:pPr>
              <a:defRPr/>
            </a:pPr>
            <a:r>
              <a:rPr lang="en-US" altLang="en-US" dirty="0" smtClean="0"/>
              <a:t>Runway incursion: </a:t>
            </a:r>
            <a:r>
              <a:rPr lang="en-US" altLang="en-US" sz="3200" dirty="0">
                <a:solidFill>
                  <a:schemeClr val="tx2"/>
                </a:solidFill>
              </a:rPr>
              <a:t>5 Years Rate</a:t>
            </a:r>
            <a:endParaRPr lang="en-US" altLang="en-US" sz="2400" dirty="0">
              <a:solidFill>
                <a:schemeClr val="tx2"/>
              </a:solidFill>
            </a:endParaRPr>
          </a:p>
        </p:txBody>
      </p:sp>
      <p:sp>
        <p:nvSpPr>
          <p:cNvPr id="7" name="Slide Number Placeholder 6"/>
          <p:cNvSpPr>
            <a:spLocks noGrp="1"/>
          </p:cNvSpPr>
          <p:nvPr>
            <p:ph type="sldNum" sz="quarter" idx="12"/>
          </p:nvPr>
        </p:nvSpPr>
        <p:spPr/>
        <p:txBody>
          <a:bodyPr/>
          <a:lstStyle/>
          <a:p>
            <a:pPr>
              <a:defRPr/>
            </a:pPr>
            <a:fld id="{F17178CE-A45B-475E-9BDF-D98C11129F46}" type="slidenum">
              <a:rPr lang="en-US" altLang="en-US">
                <a:solidFill>
                  <a:srgbClr val="0075BD"/>
                </a:solidFill>
                <a:latin typeface="Arial" charset="0"/>
              </a:rPr>
              <a:pPr>
                <a:defRPr/>
              </a:pPr>
              <a:t>3</a:t>
            </a:fld>
            <a:endParaRPr lang="en-US" altLang="en-US" dirty="0">
              <a:solidFill>
                <a:srgbClr val="0075BD"/>
              </a:solidFill>
              <a:latin typeface="Arial" charset="0"/>
            </a:endParaRPr>
          </a:p>
        </p:txBody>
      </p:sp>
      <p:graphicFrame>
        <p:nvGraphicFramePr>
          <p:cNvPr id="9" name="Group 62"/>
          <p:cNvGraphicFramePr>
            <a:graphicFrameLocks noGrp="1"/>
          </p:cNvGraphicFramePr>
          <p:nvPr>
            <p:ph idx="1"/>
            <p:extLst>
              <p:ext uri="{D42A27DB-BD31-4B8C-83A1-F6EECF244321}">
                <p14:modId xmlns:p14="http://schemas.microsoft.com/office/powerpoint/2010/main" val="4040869661"/>
              </p:ext>
            </p:extLst>
          </p:nvPr>
        </p:nvGraphicFramePr>
        <p:xfrm>
          <a:off x="217714" y="2360022"/>
          <a:ext cx="6487886" cy="3480469"/>
        </p:xfrm>
        <a:graphic>
          <a:graphicData uri="http://schemas.openxmlformats.org/drawingml/2006/table">
            <a:tbl>
              <a:tblPr/>
              <a:tblGrid>
                <a:gridCol w="1453827"/>
                <a:gridCol w="2695402"/>
                <a:gridCol w="2338657"/>
              </a:tblGrid>
              <a:tr h="1081312">
                <a:tc>
                  <a:txBody>
                    <a:bodyPr/>
                    <a:lstStyle>
                      <a:lvl1pPr>
                        <a:spcBef>
                          <a:spcPct val="20000"/>
                        </a:spcBef>
                        <a:buClr>
                          <a:schemeClr val="tx1"/>
                        </a:buClr>
                        <a:buSzPct val="85000"/>
                        <a:buFont typeface="Wingdings" charset="2"/>
                        <a:defRPr sz="1600">
                          <a:solidFill>
                            <a:schemeClr val="tx2"/>
                          </a:solidFill>
                          <a:latin typeface="Arial" charset="0"/>
                        </a:defRPr>
                      </a:lvl1pPr>
                      <a:lvl2pPr marL="742950" indent="-285750">
                        <a:spcBef>
                          <a:spcPct val="20000"/>
                        </a:spcBef>
                        <a:buClr>
                          <a:schemeClr val="tx1"/>
                        </a:buClr>
                        <a:buSzPct val="65000"/>
                        <a:buFont typeface="Wingdings" charset="2"/>
                        <a:defRPr sz="1300">
                          <a:solidFill>
                            <a:schemeClr val="tx2"/>
                          </a:solidFill>
                          <a:latin typeface="Arial" charset="0"/>
                        </a:defRPr>
                      </a:lvl2pPr>
                      <a:lvl3pPr marL="1143000" indent="-228600">
                        <a:spcBef>
                          <a:spcPct val="20000"/>
                        </a:spcBef>
                        <a:buClr>
                          <a:schemeClr val="tx1"/>
                        </a:buClr>
                        <a:buSzPct val="65000"/>
                        <a:buFont typeface="Wingdings" charset="2"/>
                        <a:defRPr sz="1300">
                          <a:solidFill>
                            <a:schemeClr val="tx2"/>
                          </a:solidFill>
                          <a:latin typeface="Arial" charset="0"/>
                        </a:defRPr>
                      </a:lvl3pPr>
                      <a:lvl4pPr marL="1600200" indent="-228600">
                        <a:spcBef>
                          <a:spcPct val="20000"/>
                        </a:spcBef>
                        <a:buClr>
                          <a:schemeClr val="tx1"/>
                        </a:buClr>
                        <a:buSzPct val="65000"/>
                        <a:buFont typeface="Wingdings" charset="2"/>
                        <a:defRPr sz="1300">
                          <a:solidFill>
                            <a:schemeClr val="tx2"/>
                          </a:solidFill>
                          <a:latin typeface="Arial" charset="0"/>
                        </a:defRPr>
                      </a:lvl4pPr>
                      <a:lvl5pPr marL="2057400" indent="-228600">
                        <a:spcBef>
                          <a:spcPct val="20000"/>
                        </a:spcBef>
                        <a:buClr>
                          <a:schemeClr val="tx1"/>
                        </a:buClr>
                        <a:buSzPct val="65000"/>
                        <a:buFont typeface="Wingdings" charset="2"/>
                        <a:defRPr sz="1300">
                          <a:solidFill>
                            <a:schemeClr val="tx2"/>
                          </a:solidFill>
                          <a:latin typeface="Arial" charset="0"/>
                        </a:defRPr>
                      </a:lvl5pPr>
                      <a:lvl6pPr marL="25146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6pPr>
                      <a:lvl7pPr marL="29718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7pPr>
                      <a:lvl8pPr marL="34290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8pPr>
                      <a:lvl9pPr marL="38862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endParaRPr kumimoji="0" lang="en-US" altLang="en-US" sz="1400" b="0" i="0" u="none" strike="noStrike" cap="none" normalizeH="0" baseline="0" dirty="0">
                        <a:ln>
                          <a:noFill/>
                        </a:ln>
                        <a:solidFill>
                          <a:schemeClr val="tx2"/>
                        </a:solidFill>
                        <a:effectLst/>
                        <a:latin typeface="Arial" charset="0"/>
                      </a:endParaRP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A6D7F5"/>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1" i="0" u="none" strike="noStrike" kern="1200" cap="none" normalizeH="0" baseline="0" dirty="0" smtClean="0">
                          <a:ln>
                            <a:noFill/>
                          </a:ln>
                          <a:solidFill>
                            <a:schemeClr val="tx1"/>
                          </a:solidFill>
                          <a:effectLst/>
                          <a:latin typeface="Arial" charset="0"/>
                          <a:ea typeface="+mn-ea"/>
                          <a:cs typeface="+mn-cs"/>
                        </a:rPr>
                        <a:t>Total STEADES Database-RWY Incursion</a:t>
                      </a:r>
                    </a:p>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1" i="0" u="none" strike="noStrike" kern="1200" cap="none" normalizeH="0" baseline="0" dirty="0" smtClean="0">
                          <a:ln>
                            <a:noFill/>
                          </a:ln>
                          <a:solidFill>
                            <a:schemeClr val="tx1"/>
                          </a:solidFill>
                          <a:effectLst/>
                          <a:latin typeface="Arial" charset="0"/>
                          <a:ea typeface="+mn-ea"/>
                          <a:cs typeface="+mn-cs"/>
                        </a:rPr>
                        <a:t> (Q1 2012-Q4 2016)</a:t>
                      </a:r>
                      <a:endParaRPr kumimoji="0" lang="en-US" altLang="en-US" sz="1400" b="1" i="0" u="none" strike="noStrike" kern="1200" cap="none" normalizeH="0" baseline="0" dirty="0">
                        <a:ln>
                          <a:noFill/>
                        </a:ln>
                        <a:solidFill>
                          <a:schemeClr val="tx1"/>
                        </a:solidFill>
                        <a:effectLst/>
                        <a:latin typeface="Arial" charset="0"/>
                        <a:ea typeface="+mn-ea"/>
                        <a:cs typeface="+mn-cs"/>
                      </a:endParaRP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solidFill>
                      <a:srgbClr val="A6D7F5"/>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1" i="0" u="none" strike="noStrike" kern="1200" cap="none" normalizeH="0" baseline="0" dirty="0" smtClean="0">
                          <a:ln>
                            <a:noFill/>
                          </a:ln>
                          <a:solidFill>
                            <a:schemeClr val="tx1"/>
                          </a:solidFill>
                          <a:effectLst/>
                          <a:latin typeface="Arial" charset="0"/>
                          <a:ea typeface="+mn-ea"/>
                          <a:cs typeface="+mn-cs"/>
                        </a:rPr>
                        <a:t>Total STEADES Database</a:t>
                      </a:r>
                    </a:p>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1" i="0" u="none" strike="noStrike" kern="1200" cap="none" normalizeH="0" baseline="0" dirty="0" smtClean="0">
                          <a:ln>
                            <a:noFill/>
                          </a:ln>
                          <a:solidFill>
                            <a:schemeClr val="tx1"/>
                          </a:solidFill>
                          <a:effectLst/>
                          <a:latin typeface="Arial" charset="0"/>
                          <a:ea typeface="+mn-ea"/>
                          <a:cs typeface="+mn-cs"/>
                        </a:rPr>
                        <a:t> (Q1 2012-Q4 2016)</a:t>
                      </a:r>
                    </a:p>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endParaRPr kumimoji="0" lang="en-US" altLang="en-US" sz="1400" b="1" i="0" u="none" strike="noStrike" kern="1200" cap="none" normalizeH="0" baseline="0" dirty="0">
                        <a:ln>
                          <a:noFill/>
                        </a:ln>
                        <a:solidFill>
                          <a:schemeClr val="tx1"/>
                        </a:solidFill>
                        <a:effectLst/>
                        <a:latin typeface="Arial" charset="0"/>
                        <a:ea typeface="+mn-ea"/>
                        <a:cs typeface="+mn-cs"/>
                      </a:endParaRP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solidFill>
                      <a:srgbClr val="A6D7F5"/>
                    </a:solidFill>
                  </a:tcPr>
                </a:tc>
              </a:tr>
              <a:tr h="834525">
                <a:tc>
                  <a:txBody>
                    <a:bodyPr/>
                    <a:lstStyle>
                      <a:lvl1pPr>
                        <a:spcBef>
                          <a:spcPct val="20000"/>
                        </a:spcBef>
                        <a:buClr>
                          <a:schemeClr val="tx1"/>
                        </a:buClr>
                        <a:buSzPct val="85000"/>
                        <a:buFont typeface="Wingdings" charset="2"/>
                        <a:defRPr sz="1600">
                          <a:solidFill>
                            <a:schemeClr val="tx2"/>
                          </a:solidFill>
                          <a:latin typeface="Arial" charset="0"/>
                        </a:defRPr>
                      </a:lvl1pPr>
                      <a:lvl2pPr marL="742950" indent="-285750">
                        <a:spcBef>
                          <a:spcPct val="20000"/>
                        </a:spcBef>
                        <a:buClr>
                          <a:schemeClr val="tx1"/>
                        </a:buClr>
                        <a:buSzPct val="65000"/>
                        <a:buFont typeface="Wingdings" charset="2"/>
                        <a:defRPr sz="1300">
                          <a:solidFill>
                            <a:schemeClr val="tx2"/>
                          </a:solidFill>
                          <a:latin typeface="Arial" charset="0"/>
                        </a:defRPr>
                      </a:lvl2pPr>
                      <a:lvl3pPr marL="1143000" indent="-228600">
                        <a:spcBef>
                          <a:spcPct val="20000"/>
                        </a:spcBef>
                        <a:buClr>
                          <a:schemeClr val="tx1"/>
                        </a:buClr>
                        <a:buSzPct val="65000"/>
                        <a:buFont typeface="Wingdings" charset="2"/>
                        <a:defRPr sz="1300">
                          <a:solidFill>
                            <a:schemeClr val="tx2"/>
                          </a:solidFill>
                          <a:latin typeface="Arial" charset="0"/>
                        </a:defRPr>
                      </a:lvl3pPr>
                      <a:lvl4pPr marL="1600200" indent="-228600">
                        <a:spcBef>
                          <a:spcPct val="20000"/>
                        </a:spcBef>
                        <a:buClr>
                          <a:schemeClr val="tx1"/>
                        </a:buClr>
                        <a:buSzPct val="65000"/>
                        <a:buFont typeface="Wingdings" charset="2"/>
                        <a:defRPr sz="1300">
                          <a:solidFill>
                            <a:schemeClr val="tx2"/>
                          </a:solidFill>
                          <a:latin typeface="Arial" charset="0"/>
                        </a:defRPr>
                      </a:lvl4pPr>
                      <a:lvl5pPr marL="2057400" indent="-228600">
                        <a:spcBef>
                          <a:spcPct val="20000"/>
                        </a:spcBef>
                        <a:buClr>
                          <a:schemeClr val="tx1"/>
                        </a:buClr>
                        <a:buSzPct val="65000"/>
                        <a:buFont typeface="Wingdings" charset="2"/>
                        <a:defRPr sz="1300">
                          <a:solidFill>
                            <a:schemeClr val="tx2"/>
                          </a:solidFill>
                          <a:latin typeface="Arial" charset="0"/>
                        </a:defRPr>
                      </a:lvl5pPr>
                      <a:lvl6pPr marL="25146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6pPr>
                      <a:lvl7pPr marL="29718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7pPr>
                      <a:lvl8pPr marL="34290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8pPr>
                      <a:lvl9pPr marL="38862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1" i="0" u="none" strike="noStrike" cap="none" normalizeH="0" baseline="0" dirty="0">
                          <a:ln>
                            <a:noFill/>
                          </a:ln>
                          <a:solidFill>
                            <a:schemeClr val="tx1"/>
                          </a:solidFill>
                          <a:effectLst/>
                          <a:latin typeface="Arial" charset="0"/>
                        </a:rPr>
                        <a:t>Number of </a:t>
                      </a:r>
                      <a:r>
                        <a:rPr kumimoji="0" lang="en-US" altLang="en-US" sz="1400" b="1" i="0" u="none" strike="noStrike" cap="none" normalizeH="0" baseline="0" dirty="0" smtClean="0">
                          <a:ln>
                            <a:noFill/>
                          </a:ln>
                          <a:solidFill>
                            <a:schemeClr val="tx1"/>
                          </a:solidFill>
                          <a:effectLst/>
                          <a:latin typeface="Arial" charset="0"/>
                        </a:rPr>
                        <a:t>reports</a:t>
                      </a:r>
                      <a:endParaRPr kumimoji="0" lang="en-US" altLang="en-US" sz="1400" b="1" i="0" u="none" strike="noStrike" cap="none" normalizeH="0" baseline="0" dirty="0">
                        <a:ln>
                          <a:noFill/>
                        </a:ln>
                        <a:solidFill>
                          <a:schemeClr val="tx2"/>
                        </a:solidFill>
                        <a:effectLst/>
                        <a:latin typeface="Arial" charset="0"/>
                      </a:endParaRP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solidFill>
                      <a:srgbClr val="A6D7F5"/>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1,971 reports</a:t>
                      </a:r>
                      <a:endParaRPr kumimoji="0" lang="en-US" altLang="en-US" sz="1400" b="0" i="0" u="none" strike="noStrike" kern="1200" cap="none" normalizeH="0" baseline="0" dirty="0">
                        <a:ln>
                          <a:noFill/>
                        </a:ln>
                        <a:solidFill>
                          <a:schemeClr val="tx1"/>
                        </a:solidFill>
                        <a:effectLst/>
                        <a:latin typeface="Arial" charset="0"/>
                        <a:ea typeface="+mn-ea"/>
                        <a:cs typeface="+mn-cs"/>
                      </a:endParaRP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952,031 reports</a:t>
                      </a:r>
                      <a:endParaRPr kumimoji="0" lang="en-US" altLang="en-US" sz="1400" b="0" i="0" u="none" strike="noStrike" kern="1200" cap="none" normalizeH="0" baseline="0" dirty="0">
                        <a:ln>
                          <a:noFill/>
                        </a:ln>
                        <a:solidFill>
                          <a:schemeClr val="tx1"/>
                        </a:solidFill>
                        <a:effectLst/>
                        <a:latin typeface="Arial" charset="0"/>
                        <a:ea typeface="+mn-ea"/>
                        <a:cs typeface="+mn-cs"/>
                      </a:endParaRP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noFill/>
                  </a:tcPr>
                </a:tc>
              </a:tr>
              <a:tr h="782316">
                <a:tc>
                  <a:txBody>
                    <a:bodyPr/>
                    <a:lstStyle>
                      <a:lvl1pPr>
                        <a:spcBef>
                          <a:spcPct val="20000"/>
                        </a:spcBef>
                        <a:buClr>
                          <a:schemeClr val="tx1"/>
                        </a:buClr>
                        <a:buSzPct val="85000"/>
                        <a:buFont typeface="Wingdings" charset="2"/>
                        <a:defRPr sz="1600">
                          <a:solidFill>
                            <a:schemeClr val="tx2"/>
                          </a:solidFill>
                          <a:latin typeface="Arial" charset="0"/>
                        </a:defRPr>
                      </a:lvl1pPr>
                      <a:lvl2pPr marL="742950" indent="-285750">
                        <a:spcBef>
                          <a:spcPct val="20000"/>
                        </a:spcBef>
                        <a:buClr>
                          <a:schemeClr val="tx1"/>
                        </a:buClr>
                        <a:buSzPct val="65000"/>
                        <a:buFont typeface="Wingdings" charset="2"/>
                        <a:defRPr sz="1300">
                          <a:solidFill>
                            <a:schemeClr val="tx2"/>
                          </a:solidFill>
                          <a:latin typeface="Arial" charset="0"/>
                        </a:defRPr>
                      </a:lvl2pPr>
                      <a:lvl3pPr marL="1143000" indent="-228600">
                        <a:spcBef>
                          <a:spcPct val="20000"/>
                        </a:spcBef>
                        <a:buClr>
                          <a:schemeClr val="tx1"/>
                        </a:buClr>
                        <a:buSzPct val="65000"/>
                        <a:buFont typeface="Wingdings" charset="2"/>
                        <a:defRPr sz="1300">
                          <a:solidFill>
                            <a:schemeClr val="tx2"/>
                          </a:solidFill>
                          <a:latin typeface="Arial" charset="0"/>
                        </a:defRPr>
                      </a:lvl3pPr>
                      <a:lvl4pPr marL="1600200" indent="-228600">
                        <a:spcBef>
                          <a:spcPct val="20000"/>
                        </a:spcBef>
                        <a:buClr>
                          <a:schemeClr val="tx1"/>
                        </a:buClr>
                        <a:buSzPct val="65000"/>
                        <a:buFont typeface="Wingdings" charset="2"/>
                        <a:defRPr sz="1300">
                          <a:solidFill>
                            <a:schemeClr val="tx2"/>
                          </a:solidFill>
                          <a:latin typeface="Arial" charset="0"/>
                        </a:defRPr>
                      </a:lvl4pPr>
                      <a:lvl5pPr marL="2057400" indent="-228600">
                        <a:spcBef>
                          <a:spcPct val="20000"/>
                        </a:spcBef>
                        <a:buClr>
                          <a:schemeClr val="tx1"/>
                        </a:buClr>
                        <a:buSzPct val="65000"/>
                        <a:buFont typeface="Wingdings" charset="2"/>
                        <a:defRPr sz="1300">
                          <a:solidFill>
                            <a:schemeClr val="tx2"/>
                          </a:solidFill>
                          <a:latin typeface="Arial" charset="0"/>
                        </a:defRPr>
                      </a:lvl5pPr>
                      <a:lvl6pPr marL="25146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6pPr>
                      <a:lvl7pPr marL="29718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7pPr>
                      <a:lvl8pPr marL="34290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8pPr>
                      <a:lvl9pPr marL="38862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GB" altLang="en-US" sz="1400" b="1" i="0" u="none" strike="noStrike" cap="none" normalizeH="0" baseline="0" dirty="0" smtClean="0">
                          <a:ln>
                            <a:noFill/>
                          </a:ln>
                          <a:solidFill>
                            <a:schemeClr val="tx1"/>
                          </a:solidFill>
                          <a:effectLst/>
                          <a:latin typeface="Arial" charset="0"/>
                        </a:rPr>
                        <a:t>Rate*</a:t>
                      </a:r>
                      <a:endParaRPr kumimoji="0" lang="en-GB" altLang="en-US" sz="1400" b="1" i="0" u="none" strike="noStrike" cap="none" normalizeH="0" baseline="0" dirty="0">
                        <a:ln>
                          <a:noFill/>
                        </a:ln>
                        <a:solidFill>
                          <a:schemeClr val="tx1"/>
                        </a:solidFill>
                        <a:effectLst/>
                        <a:latin typeface="Arial" charset="0"/>
                      </a:endParaRP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solidFill>
                      <a:srgbClr val="A6D7F5"/>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defRPr/>
                      </a:pPr>
                      <a:r>
                        <a:rPr kumimoji="0" lang="en-US" altLang="en-US" sz="1400" b="0" i="0" u="none" strike="noStrike" kern="1200" cap="none" normalizeH="0" baseline="0" dirty="0" smtClean="0">
                          <a:ln>
                            <a:noFill/>
                          </a:ln>
                          <a:solidFill>
                            <a:schemeClr val="tx1"/>
                          </a:solidFill>
                          <a:effectLst/>
                          <a:latin typeface="Arial" charset="0"/>
                          <a:ea typeface="+mn-ea"/>
                          <a:cs typeface="+mn-cs"/>
                        </a:rPr>
                        <a:t>0.038</a:t>
                      </a:r>
                      <a:r>
                        <a:rPr kumimoji="0" lang="en-US" altLang="en-US" sz="1400" b="0" i="0" u="none" strike="noStrike" cap="none" normalizeH="0" baseline="0" dirty="0" smtClean="0">
                          <a:ln>
                            <a:noFill/>
                          </a:ln>
                          <a:solidFill>
                            <a:schemeClr val="tx1"/>
                          </a:solidFill>
                          <a:effectLst/>
                          <a:latin typeface="Arial" charset="0"/>
                        </a:rPr>
                        <a:t> reports per 1,000 flights</a:t>
                      </a: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defRPr/>
                      </a:pPr>
                      <a:r>
                        <a:rPr kumimoji="0" lang="en-US" altLang="en-US" sz="1400" b="0" i="0" u="none" strike="noStrike" kern="1200" cap="none" normalizeH="0" baseline="0" dirty="0" smtClean="0">
                          <a:ln>
                            <a:noFill/>
                          </a:ln>
                          <a:solidFill>
                            <a:schemeClr val="tx1"/>
                          </a:solidFill>
                          <a:effectLst/>
                          <a:latin typeface="Arial" charset="0"/>
                          <a:ea typeface="+mn-ea"/>
                          <a:cs typeface="+mn-cs"/>
                        </a:rPr>
                        <a:t>18</a:t>
                      </a:r>
                      <a:r>
                        <a:rPr kumimoji="0" lang="en-US" altLang="en-US" sz="1400" b="0" i="0" u="none" strike="noStrike" cap="none" normalizeH="0" baseline="0" dirty="0" smtClean="0">
                          <a:ln>
                            <a:noFill/>
                          </a:ln>
                          <a:solidFill>
                            <a:schemeClr val="tx1"/>
                          </a:solidFill>
                          <a:effectLst/>
                          <a:latin typeface="Arial" charset="0"/>
                        </a:rPr>
                        <a:t> reports per 1,000 flights</a:t>
                      </a: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noFill/>
                  </a:tcPr>
                </a:tc>
              </a:tr>
              <a:tr h="782316">
                <a:tc>
                  <a:txBody>
                    <a:bodyPr/>
                    <a:lstStyle>
                      <a:lvl1pPr>
                        <a:spcBef>
                          <a:spcPct val="20000"/>
                        </a:spcBef>
                        <a:buClr>
                          <a:schemeClr val="tx1"/>
                        </a:buClr>
                        <a:buSzPct val="85000"/>
                        <a:buFont typeface="Wingdings" charset="2"/>
                        <a:defRPr sz="1600">
                          <a:solidFill>
                            <a:schemeClr val="tx2"/>
                          </a:solidFill>
                          <a:latin typeface="Arial" charset="0"/>
                        </a:defRPr>
                      </a:lvl1pPr>
                      <a:lvl2pPr marL="742950" indent="-285750">
                        <a:spcBef>
                          <a:spcPct val="20000"/>
                        </a:spcBef>
                        <a:buClr>
                          <a:schemeClr val="tx1"/>
                        </a:buClr>
                        <a:buSzPct val="65000"/>
                        <a:buFont typeface="Wingdings" charset="2"/>
                        <a:defRPr sz="1300">
                          <a:solidFill>
                            <a:schemeClr val="tx2"/>
                          </a:solidFill>
                          <a:latin typeface="Arial" charset="0"/>
                        </a:defRPr>
                      </a:lvl2pPr>
                      <a:lvl3pPr marL="1143000" indent="-228600">
                        <a:spcBef>
                          <a:spcPct val="20000"/>
                        </a:spcBef>
                        <a:buClr>
                          <a:schemeClr val="tx1"/>
                        </a:buClr>
                        <a:buSzPct val="65000"/>
                        <a:buFont typeface="Wingdings" charset="2"/>
                        <a:defRPr sz="1300">
                          <a:solidFill>
                            <a:schemeClr val="tx2"/>
                          </a:solidFill>
                          <a:latin typeface="Arial" charset="0"/>
                        </a:defRPr>
                      </a:lvl3pPr>
                      <a:lvl4pPr marL="1600200" indent="-228600">
                        <a:spcBef>
                          <a:spcPct val="20000"/>
                        </a:spcBef>
                        <a:buClr>
                          <a:schemeClr val="tx1"/>
                        </a:buClr>
                        <a:buSzPct val="65000"/>
                        <a:buFont typeface="Wingdings" charset="2"/>
                        <a:defRPr sz="1300">
                          <a:solidFill>
                            <a:schemeClr val="tx2"/>
                          </a:solidFill>
                          <a:latin typeface="Arial" charset="0"/>
                        </a:defRPr>
                      </a:lvl4pPr>
                      <a:lvl5pPr marL="2057400" indent="-228600">
                        <a:spcBef>
                          <a:spcPct val="20000"/>
                        </a:spcBef>
                        <a:buClr>
                          <a:schemeClr val="tx1"/>
                        </a:buClr>
                        <a:buSzPct val="65000"/>
                        <a:buFont typeface="Wingdings" charset="2"/>
                        <a:defRPr sz="1300">
                          <a:solidFill>
                            <a:schemeClr val="tx2"/>
                          </a:solidFill>
                          <a:latin typeface="Arial" charset="0"/>
                        </a:defRPr>
                      </a:lvl5pPr>
                      <a:lvl6pPr marL="25146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6pPr>
                      <a:lvl7pPr marL="29718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7pPr>
                      <a:lvl8pPr marL="34290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8pPr>
                      <a:lvl9pPr marL="3886200" indent="-228600" eaLnBrk="0" fontAlgn="base" hangingPunct="0">
                        <a:spcBef>
                          <a:spcPct val="20000"/>
                        </a:spcBef>
                        <a:spcAft>
                          <a:spcPct val="0"/>
                        </a:spcAft>
                        <a:buClr>
                          <a:schemeClr val="tx1"/>
                        </a:buClr>
                        <a:buSzPct val="65000"/>
                        <a:buFont typeface="Wingdings" charset="2"/>
                        <a:defRPr sz="1300">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GB" altLang="en-US" sz="1400" b="1" i="0" u="none" strike="noStrike" cap="none" normalizeH="0" baseline="0" dirty="0">
                          <a:ln>
                            <a:noFill/>
                          </a:ln>
                          <a:solidFill>
                            <a:schemeClr val="tx1"/>
                          </a:solidFill>
                          <a:effectLst/>
                          <a:latin typeface="Arial" charset="0"/>
                        </a:rPr>
                        <a:t>Frequency </a:t>
                      </a: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solidFill>
                      <a:srgbClr val="A6D7F5"/>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0" i="0" u="none" strike="noStrike" cap="none" normalizeH="0" baseline="0" dirty="0" smtClean="0">
                          <a:ln>
                            <a:noFill/>
                          </a:ln>
                          <a:solidFill>
                            <a:schemeClr val="tx1"/>
                          </a:solidFill>
                          <a:effectLst/>
                          <a:latin typeface="Arial" charset="0"/>
                        </a:rPr>
                        <a:t>1 reports per </a:t>
                      </a:r>
                      <a:r>
                        <a:rPr kumimoji="0" lang="en-US" altLang="en-US" sz="1400" b="0" i="0" u="none" strike="noStrike" kern="1200" cap="none" normalizeH="0" baseline="0" dirty="0" smtClean="0">
                          <a:ln>
                            <a:noFill/>
                          </a:ln>
                          <a:solidFill>
                            <a:schemeClr val="tx1"/>
                          </a:solidFill>
                          <a:effectLst/>
                          <a:latin typeface="Arial" charset="0"/>
                          <a:ea typeface="+mn-ea"/>
                          <a:cs typeface="+mn-cs"/>
                        </a:rPr>
                        <a:t>26,507 f</a:t>
                      </a:r>
                      <a:r>
                        <a:rPr kumimoji="0" lang="en-US" altLang="en-US" sz="1400" b="0" i="0" u="none" strike="noStrike" cap="none" normalizeH="0" baseline="0" dirty="0" smtClean="0">
                          <a:ln>
                            <a:noFill/>
                          </a:ln>
                          <a:solidFill>
                            <a:schemeClr val="tx1"/>
                          </a:solidFill>
                          <a:effectLst/>
                          <a:latin typeface="Arial" charset="0"/>
                        </a:rPr>
                        <a:t>lights</a:t>
                      </a:r>
                    </a:p>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1 reports </a:t>
                      </a:r>
                      <a:r>
                        <a:rPr kumimoji="0" lang="en-US" altLang="en-US" sz="1400" b="0" i="0" u="none" strike="noStrike" cap="none" normalizeH="0" baseline="0" dirty="0" smtClean="0">
                          <a:ln>
                            <a:noFill/>
                          </a:ln>
                          <a:solidFill>
                            <a:schemeClr val="tx1"/>
                          </a:solidFill>
                          <a:effectLst/>
                          <a:latin typeface="Arial" charset="0"/>
                        </a:rPr>
                        <a:t>per day</a:t>
                      </a:r>
                      <a:r>
                        <a:rPr kumimoji="0" lang="en-US" altLang="en-US" sz="1400" b="0" i="0" u="none" strike="noStrike" cap="none" normalizeH="0" baseline="0" dirty="0" smtClean="0">
                          <a:ln>
                            <a:noFill/>
                          </a:ln>
                          <a:solidFill>
                            <a:srgbClr val="FF0000"/>
                          </a:solidFill>
                          <a:effectLst/>
                          <a:latin typeface="Arial" charset="0"/>
                        </a:rPr>
                        <a:t> </a:t>
                      </a: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0" i="0" u="none" strike="noStrike" cap="none" normalizeH="0" baseline="0" dirty="0" smtClean="0">
                          <a:ln>
                            <a:noFill/>
                          </a:ln>
                          <a:solidFill>
                            <a:schemeClr val="tx1"/>
                          </a:solidFill>
                          <a:effectLst/>
                          <a:latin typeface="Arial" charset="0"/>
                        </a:rPr>
                        <a:t>1 reports per </a:t>
                      </a:r>
                      <a:r>
                        <a:rPr kumimoji="0" lang="en-US" altLang="en-US" sz="1400" b="0" i="0" u="none" strike="noStrike" kern="1200" cap="none" normalizeH="0" baseline="0" dirty="0" smtClean="0">
                          <a:ln>
                            <a:noFill/>
                          </a:ln>
                          <a:solidFill>
                            <a:schemeClr val="tx1"/>
                          </a:solidFill>
                          <a:effectLst/>
                          <a:latin typeface="Arial" charset="0"/>
                          <a:ea typeface="+mn-ea"/>
                          <a:cs typeface="+mn-cs"/>
                        </a:rPr>
                        <a:t>55 f</a:t>
                      </a:r>
                      <a:r>
                        <a:rPr kumimoji="0" lang="en-US" altLang="en-US" sz="1400" b="0" i="0" u="none" strike="noStrike" cap="none" normalizeH="0" baseline="0" dirty="0" smtClean="0">
                          <a:ln>
                            <a:noFill/>
                          </a:ln>
                          <a:solidFill>
                            <a:schemeClr val="tx1"/>
                          </a:solidFill>
                          <a:effectLst/>
                          <a:latin typeface="Arial" charset="0"/>
                        </a:rPr>
                        <a:t>lights</a:t>
                      </a:r>
                    </a:p>
                    <a:p>
                      <a:pPr marL="0" marR="0" lvl="0" indent="0" algn="ctr" defTabSz="914400" rtl="0" eaLnBrk="1" fontAlgn="base" latinLnBrk="0" hangingPunct="1">
                        <a:lnSpc>
                          <a:spcPct val="100000"/>
                        </a:lnSpc>
                        <a:spcBef>
                          <a:spcPct val="20000"/>
                        </a:spcBef>
                        <a:spcAft>
                          <a:spcPct val="0"/>
                        </a:spcAft>
                        <a:buClr>
                          <a:schemeClr val="tx1"/>
                        </a:buClr>
                        <a:buSzPct val="85000"/>
                        <a:buFont typeface="Wingdings" charset="2"/>
                        <a:buNone/>
                        <a:tabLst/>
                      </a:pPr>
                      <a:r>
                        <a:rPr kumimoji="0" lang="en-US" altLang="en-US" sz="1400" b="0" i="0" u="none" strike="noStrike" kern="1200" cap="none" normalizeH="0" baseline="0" dirty="0" smtClean="0">
                          <a:ln>
                            <a:noFill/>
                          </a:ln>
                          <a:solidFill>
                            <a:schemeClr val="tx1"/>
                          </a:solidFill>
                          <a:effectLst/>
                          <a:latin typeface="Arial" charset="0"/>
                          <a:ea typeface="+mn-ea"/>
                          <a:cs typeface="+mn-cs"/>
                        </a:rPr>
                        <a:t>522 reports </a:t>
                      </a:r>
                      <a:r>
                        <a:rPr kumimoji="0" lang="en-US" altLang="en-US" sz="1400" b="0" i="0" u="none" strike="noStrike" cap="none" normalizeH="0" baseline="0" dirty="0" smtClean="0">
                          <a:ln>
                            <a:noFill/>
                          </a:ln>
                          <a:solidFill>
                            <a:schemeClr val="tx1"/>
                          </a:solidFill>
                          <a:effectLst/>
                          <a:latin typeface="Arial" charset="0"/>
                        </a:rPr>
                        <a:t>per day</a:t>
                      </a:r>
                      <a:r>
                        <a:rPr kumimoji="0" lang="en-US" altLang="en-US" sz="1400" b="0" i="0" u="none" strike="noStrike" cap="none" normalizeH="0" baseline="0" dirty="0" smtClean="0">
                          <a:ln>
                            <a:noFill/>
                          </a:ln>
                          <a:solidFill>
                            <a:srgbClr val="FF0000"/>
                          </a:solidFill>
                          <a:effectLst/>
                          <a:latin typeface="Arial" charset="0"/>
                        </a:rPr>
                        <a:t> </a:t>
                      </a:r>
                    </a:p>
                  </a:txBody>
                  <a:tcPr marL="68583" marR="68583" marT="34313" marB="34313" anchor="ctr" horzOverflow="overflow">
                    <a:lnL w="12700" cap="flat" cmpd="sng" algn="ctr">
                      <a:solidFill>
                        <a:srgbClr val="073766"/>
                      </a:solidFill>
                      <a:prstDash val="solid"/>
                      <a:round/>
                      <a:headEnd type="none" w="med" len="med"/>
                      <a:tailEnd type="none" w="med" len="med"/>
                    </a:lnL>
                    <a:lnR w="12700" cap="flat" cmpd="sng" algn="ctr">
                      <a:solidFill>
                        <a:srgbClr val="073766"/>
                      </a:solidFill>
                      <a:prstDash val="solid"/>
                      <a:round/>
                      <a:headEnd type="none" w="med" len="med"/>
                      <a:tailEnd type="none" w="med" len="med"/>
                    </a:lnR>
                    <a:lnT w="12700" cap="flat" cmpd="sng" algn="ctr">
                      <a:solidFill>
                        <a:srgbClr val="073766"/>
                      </a:solidFill>
                      <a:prstDash val="solid"/>
                      <a:round/>
                      <a:headEnd type="none" w="med" len="med"/>
                      <a:tailEnd type="none" w="med" len="med"/>
                    </a:lnT>
                    <a:lnB w="12700" cap="flat" cmpd="sng" algn="ctr">
                      <a:solidFill>
                        <a:srgbClr val="073766"/>
                      </a:solidFill>
                      <a:prstDash val="solid"/>
                      <a:round/>
                      <a:headEnd type="none" w="med" len="med"/>
                      <a:tailEnd type="none" w="med" len="med"/>
                    </a:lnB>
                    <a:lnTlToBr>
                      <a:noFill/>
                    </a:lnTlToBr>
                    <a:lnBlToTr>
                      <a:noFill/>
                    </a:lnBlToTr>
                    <a:noFill/>
                  </a:tcPr>
                </a:tc>
              </a:tr>
            </a:tbl>
          </a:graphicData>
        </a:graphic>
      </p:graphicFrame>
      <p:sp>
        <p:nvSpPr>
          <p:cNvPr id="12" name="Rectangle 11"/>
          <p:cNvSpPr/>
          <p:nvPr/>
        </p:nvSpPr>
        <p:spPr>
          <a:xfrm>
            <a:off x="6821715" y="2362755"/>
            <a:ext cx="4934856" cy="336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buClr>
                <a:srgbClr val="0A4279"/>
              </a:buClr>
              <a:buSzPct val="85000"/>
            </a:pPr>
            <a:r>
              <a:rPr lang="en-GB" i="1" dirty="0">
                <a:solidFill>
                  <a:srgbClr val="0075BD"/>
                </a:solidFill>
              </a:rPr>
              <a:t>*Sectors are based on IATA SRS (Schedule Reference Service) Database. </a:t>
            </a:r>
          </a:p>
          <a:p>
            <a:pPr fontAlgn="base">
              <a:spcBef>
                <a:spcPct val="20000"/>
              </a:spcBef>
              <a:spcAft>
                <a:spcPct val="0"/>
              </a:spcAft>
              <a:buClr>
                <a:srgbClr val="0A4279"/>
              </a:buClr>
              <a:buSzPct val="85000"/>
            </a:pPr>
            <a:r>
              <a:rPr lang="en-GB" i="1" dirty="0">
                <a:solidFill>
                  <a:srgbClr val="0075BD"/>
                </a:solidFill>
              </a:rPr>
              <a:t>STEADES flights represent 36 percent of global SRS flights.</a:t>
            </a:r>
          </a:p>
          <a:p>
            <a:pPr fontAlgn="base">
              <a:spcBef>
                <a:spcPct val="20000"/>
              </a:spcBef>
              <a:spcAft>
                <a:spcPct val="0"/>
              </a:spcAft>
              <a:buClr>
                <a:srgbClr val="0A4279"/>
              </a:buClr>
              <a:buSzPct val="85000"/>
            </a:pPr>
            <a:r>
              <a:rPr lang="en-GB" i="1" dirty="0">
                <a:solidFill>
                  <a:srgbClr val="0075BD"/>
                </a:solidFill>
              </a:rPr>
              <a:t>The above rate represents the lower measure of the true number of such events that are occurring, due to the different reporting cultures of members, as such the true number of events occurring could be higher.</a:t>
            </a:r>
            <a:endParaRPr lang="en-US" i="1" dirty="0">
              <a:solidFill>
                <a:srgbClr val="0075BD"/>
              </a:solidFill>
            </a:endParaRPr>
          </a:p>
          <a:p>
            <a:pPr fontAlgn="base">
              <a:spcBef>
                <a:spcPct val="20000"/>
              </a:spcBef>
              <a:spcAft>
                <a:spcPct val="0"/>
              </a:spcAft>
              <a:buClr>
                <a:srgbClr val="0A4279"/>
              </a:buClr>
              <a:buSzPct val="85000"/>
            </a:pPr>
            <a:endParaRPr lang="en-US" i="1" dirty="0">
              <a:solidFill>
                <a:srgbClr val="0075BD"/>
              </a:solidFill>
            </a:endParaRPr>
          </a:p>
          <a:p>
            <a:pPr fontAlgn="base">
              <a:spcBef>
                <a:spcPct val="20000"/>
              </a:spcBef>
              <a:spcAft>
                <a:spcPct val="0"/>
              </a:spcAft>
              <a:buClr>
                <a:srgbClr val="0A4279"/>
              </a:buClr>
              <a:buSzPct val="85000"/>
            </a:pPr>
            <a:endParaRPr lang="en-US" i="1" dirty="0">
              <a:solidFill>
                <a:srgbClr val="0075BD"/>
              </a:solidFill>
            </a:endParaRPr>
          </a:p>
        </p:txBody>
      </p:sp>
      <p:sp>
        <p:nvSpPr>
          <p:cNvPr id="13" name="Rectangle 12"/>
          <p:cNvSpPr/>
          <p:nvPr/>
        </p:nvSpPr>
        <p:spPr>
          <a:xfrm>
            <a:off x="6705600" y="6459539"/>
            <a:ext cx="3962400" cy="339725"/>
          </a:xfrm>
          <a:prstGeom prst="rect">
            <a:avLst/>
          </a:prstGeom>
        </p:spPr>
        <p:txBody>
          <a:bodyPr>
            <a:spAutoFit/>
          </a:bodyPr>
          <a:lstStyle/>
          <a:p>
            <a:pPr algn="r" fontAlgn="base">
              <a:spcBef>
                <a:spcPct val="0"/>
              </a:spcBef>
              <a:spcAft>
                <a:spcPct val="0"/>
              </a:spcAft>
              <a:defRPr/>
            </a:pPr>
            <a:r>
              <a:rPr lang="en-US" sz="800" b="1" dirty="0">
                <a:solidFill>
                  <a:srgbClr val="0075BD"/>
                </a:solidFill>
              </a:rPr>
              <a:t>Copyright ©2017 International Air Transport Association. All rights reserved. </a:t>
            </a:r>
          </a:p>
          <a:p>
            <a:pPr algn="r" fontAlgn="base">
              <a:spcBef>
                <a:spcPct val="0"/>
              </a:spcBef>
              <a:spcAft>
                <a:spcPct val="0"/>
              </a:spcAft>
              <a:defRPr/>
            </a:pPr>
            <a:r>
              <a:rPr lang="en-US" sz="800" b="1" dirty="0">
                <a:solidFill>
                  <a:srgbClr val="0075BD"/>
                </a:solidFill>
              </a:rPr>
              <a:t>Subject to restrictions and </a:t>
            </a:r>
            <a:r>
              <a:rPr lang="en-US" sz="800" b="1" dirty="0" smtClean="0">
                <a:solidFill>
                  <a:srgbClr val="0075BD"/>
                </a:solidFill>
              </a:rPr>
              <a:t>disclaimer. </a:t>
            </a:r>
            <a:endParaRPr lang="en-US" sz="800" b="1" dirty="0">
              <a:solidFill>
                <a:srgbClr val="0075BD"/>
              </a:solidFill>
            </a:endParaRPr>
          </a:p>
        </p:txBody>
      </p:sp>
      <p:sp>
        <p:nvSpPr>
          <p:cNvPr id="8" name="Rectangle 5"/>
          <p:cNvSpPr>
            <a:spLocks noGrp="1" noChangeArrowheads="1"/>
          </p:cNvSpPr>
          <p:nvPr>
            <p:ph type="ftr" sz="quarter" idx="11"/>
          </p:nvPr>
        </p:nvSpPr>
        <p:spPr>
          <a:xfrm>
            <a:off x="1676400" y="6477000"/>
            <a:ext cx="3124200" cy="228600"/>
          </a:xfrm>
        </p:spPr>
        <p:txBody>
          <a:bodyPr/>
          <a:lstStyle>
            <a:lvl1pPr>
              <a:defRPr/>
            </a:lvl1pPr>
          </a:lstStyle>
          <a:p>
            <a:pPr>
              <a:defRPr/>
            </a:pPr>
            <a:r>
              <a:rPr lang="en-US" dirty="0">
                <a:solidFill>
                  <a:srgbClr val="0075BD"/>
                </a:solidFill>
              </a:rPr>
              <a:t>STEADES Analysis – </a:t>
            </a:r>
            <a:r>
              <a:rPr lang="en-US" dirty="0" smtClean="0">
                <a:solidFill>
                  <a:srgbClr val="0075BD"/>
                </a:solidFill>
              </a:rPr>
              <a:t>Runway Incursion</a:t>
            </a:r>
            <a:endParaRPr lang="en-US" dirty="0">
              <a:solidFill>
                <a:srgbClr val="0075BD"/>
              </a:solidFill>
            </a:endParaRPr>
          </a:p>
        </p:txBody>
      </p:sp>
    </p:spTree>
    <p:extLst>
      <p:ext uri="{BB962C8B-B14F-4D97-AF65-F5344CB8AC3E}">
        <p14:creationId xmlns:p14="http://schemas.microsoft.com/office/powerpoint/2010/main" val="3955895944"/>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31504" y="1508930"/>
            <a:ext cx="8208912" cy="584775"/>
          </a:xfrm>
        </p:spPr>
        <p:txBody>
          <a:bodyPr/>
          <a:lstStyle/>
          <a:p>
            <a:pPr>
              <a:defRPr/>
            </a:pPr>
            <a:r>
              <a:rPr lang="en-US" altLang="en-US" sz="3200" dirty="0"/>
              <a:t>Runway incursion: </a:t>
            </a:r>
            <a:r>
              <a:rPr lang="en-US" altLang="en-US" sz="3000" dirty="0">
                <a:solidFill>
                  <a:schemeClr val="tx2"/>
                </a:solidFill>
              </a:rPr>
              <a:t>Global</a:t>
            </a:r>
            <a:r>
              <a:rPr lang="en-US" altLang="en-US" sz="3200" dirty="0"/>
              <a:t> </a:t>
            </a:r>
            <a:r>
              <a:rPr lang="en-US" altLang="en-US" sz="3000" dirty="0">
                <a:solidFill>
                  <a:schemeClr val="tx2"/>
                </a:solidFill>
              </a:rPr>
              <a:t>Yearly Distribution </a:t>
            </a:r>
          </a:p>
        </p:txBody>
      </p:sp>
      <p:sp>
        <p:nvSpPr>
          <p:cNvPr id="7" name="Slide Number Placeholder 6"/>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F17178CE-A45B-475E-9BDF-D98C11129F46}" type="slidenum">
              <a:rPr lang="en-US" altLang="en-US">
                <a:solidFill>
                  <a:srgbClr val="0075BD"/>
                </a:solidFill>
              </a:rPr>
              <a:pPr/>
              <a:t>4</a:t>
            </a:fld>
            <a:endParaRPr lang="en-US" altLang="en-US" dirty="0">
              <a:solidFill>
                <a:srgbClr val="0075BD"/>
              </a:solidFill>
            </a:endParaRPr>
          </a:p>
        </p:txBody>
      </p:sp>
      <p:sp>
        <p:nvSpPr>
          <p:cNvPr id="10" name="TextBox 1"/>
          <p:cNvSpPr txBox="1">
            <a:spLocks noChangeArrowheads="1"/>
          </p:cNvSpPr>
          <p:nvPr/>
        </p:nvSpPr>
        <p:spPr bwMode="auto">
          <a:xfrm>
            <a:off x="7011945" y="2326280"/>
            <a:ext cx="4944924"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55576" indent="-255576" fontAlgn="base">
              <a:spcBef>
                <a:spcPct val="20000"/>
              </a:spcBef>
              <a:spcAft>
                <a:spcPct val="0"/>
              </a:spcAft>
              <a:buClr>
                <a:srgbClr val="0A4279"/>
              </a:buClr>
              <a:buSzPct val="85000"/>
              <a:buFont typeface="Wingdings" panose="05000000000000000000" pitchFamily="2" charset="2"/>
              <a:buChar char="ä"/>
              <a:defRPr/>
            </a:pPr>
            <a:r>
              <a:rPr lang="en-US" altLang="en-US" sz="1800" dirty="0">
                <a:solidFill>
                  <a:srgbClr val="0075BD"/>
                </a:solidFill>
                <a:latin typeface="Arial"/>
              </a:rPr>
              <a:t>This graph shows the yearly distribution of the </a:t>
            </a:r>
            <a:r>
              <a:rPr lang="en-US" altLang="en-US" sz="1800" b="1" dirty="0">
                <a:solidFill>
                  <a:srgbClr val="0075BD"/>
                </a:solidFill>
                <a:latin typeface="Arial"/>
              </a:rPr>
              <a:t>total number of reports </a:t>
            </a:r>
            <a:r>
              <a:rPr lang="en-US" altLang="en-US" sz="1800" b="1" i="1" dirty="0">
                <a:solidFill>
                  <a:srgbClr val="0075BD"/>
                </a:solidFill>
                <a:latin typeface="Arial"/>
              </a:rPr>
              <a:t>(1,971) </a:t>
            </a:r>
            <a:r>
              <a:rPr lang="en-US" altLang="en-US" sz="1800" dirty="0">
                <a:solidFill>
                  <a:srgbClr val="0075BD"/>
                </a:solidFill>
                <a:latin typeface="Arial"/>
              </a:rPr>
              <a:t>for the period 2012 Q1 to 2016 Q4 inclusive. </a:t>
            </a:r>
          </a:p>
          <a:p>
            <a:pPr marL="255576" indent="-255576" fontAlgn="base">
              <a:spcBef>
                <a:spcPct val="20000"/>
              </a:spcBef>
              <a:spcAft>
                <a:spcPct val="0"/>
              </a:spcAft>
              <a:buClr>
                <a:srgbClr val="0A4279"/>
              </a:buClr>
              <a:buSzPct val="85000"/>
              <a:buFont typeface="Wingdings" panose="05000000000000000000" pitchFamily="2" charset="2"/>
              <a:buChar char="ä"/>
              <a:defRPr/>
            </a:pPr>
            <a:endParaRPr lang="en-US" altLang="en-US" sz="1800" dirty="0">
              <a:solidFill>
                <a:srgbClr val="0075BD"/>
              </a:solidFill>
              <a:latin typeface="Arial"/>
            </a:endParaRPr>
          </a:p>
          <a:p>
            <a:pPr marL="255576" indent="-255576" fontAlgn="base">
              <a:spcBef>
                <a:spcPct val="20000"/>
              </a:spcBef>
              <a:spcAft>
                <a:spcPct val="0"/>
              </a:spcAft>
              <a:buClr>
                <a:srgbClr val="0A4279"/>
              </a:buClr>
              <a:buSzPct val="85000"/>
              <a:buFont typeface="Wingdings" panose="05000000000000000000" pitchFamily="2" charset="2"/>
              <a:buChar char="ä"/>
              <a:defRPr/>
            </a:pPr>
            <a:r>
              <a:rPr lang="en-US" altLang="en-US" sz="1800" dirty="0">
                <a:solidFill>
                  <a:srgbClr val="0075BD"/>
                </a:solidFill>
                <a:latin typeface="Arial"/>
              </a:rPr>
              <a:t>2013 had the highest rate with  0.045 reports per 1,000 STEADES flights. </a:t>
            </a:r>
          </a:p>
          <a:p>
            <a:pPr fontAlgn="base">
              <a:spcBef>
                <a:spcPct val="20000"/>
              </a:spcBef>
              <a:spcAft>
                <a:spcPct val="0"/>
              </a:spcAft>
              <a:buClr>
                <a:srgbClr val="0A4279"/>
              </a:buClr>
              <a:buSzPct val="85000"/>
              <a:defRPr/>
            </a:pPr>
            <a:endParaRPr lang="en-US" altLang="en-US" sz="1800" dirty="0">
              <a:solidFill>
                <a:srgbClr val="0075BD"/>
              </a:solidFill>
              <a:latin typeface="Arial"/>
            </a:endParaRPr>
          </a:p>
          <a:p>
            <a:pPr marL="255576" indent="-255576" fontAlgn="base">
              <a:spcBef>
                <a:spcPct val="20000"/>
              </a:spcBef>
              <a:spcAft>
                <a:spcPct val="0"/>
              </a:spcAft>
              <a:buClr>
                <a:srgbClr val="0A4279"/>
              </a:buClr>
              <a:buSzPct val="85000"/>
              <a:buFont typeface="Wingdings" panose="05000000000000000000" pitchFamily="2" charset="2"/>
              <a:buChar char="ä"/>
              <a:defRPr/>
            </a:pPr>
            <a:r>
              <a:rPr lang="en-US" altLang="en-US" sz="1800" dirty="0">
                <a:solidFill>
                  <a:srgbClr val="0075BD"/>
                </a:solidFill>
                <a:latin typeface="Arial"/>
              </a:rPr>
              <a:t>The lowest rate was for 2016 with 0.029 reports per 1,000 STEADES flights. </a:t>
            </a:r>
          </a:p>
        </p:txBody>
      </p:sp>
      <p:sp>
        <p:nvSpPr>
          <p:cNvPr id="14" name="Rectangle 5"/>
          <p:cNvSpPr>
            <a:spLocks noGrp="1" noChangeArrowheads="1"/>
          </p:cNvSpPr>
          <p:nvPr>
            <p:ph type="ftr" sz="quarter" idx="11"/>
          </p:nvPr>
        </p:nvSpPr>
        <p:spPr>
          <a:xfrm>
            <a:off x="1676400" y="6477000"/>
            <a:ext cx="3124200" cy="228600"/>
          </a:xfrm>
        </p:spPr>
        <p:txBody>
          <a:bodyPr/>
          <a:lstStyle>
            <a:lvl1pPr>
              <a:defRPr/>
            </a:lvl1pPr>
          </a:lstStyle>
          <a:p>
            <a:pPr>
              <a:defRPr/>
            </a:pPr>
            <a:r>
              <a:rPr lang="en-US" dirty="0">
                <a:solidFill>
                  <a:srgbClr val="0075BD"/>
                </a:solidFill>
              </a:rPr>
              <a:t>STEADES Analysis – </a:t>
            </a:r>
            <a:r>
              <a:rPr lang="en-US" dirty="0" smtClean="0">
                <a:solidFill>
                  <a:srgbClr val="0075BD"/>
                </a:solidFill>
              </a:rPr>
              <a:t>Runway Incursion</a:t>
            </a:r>
            <a:endParaRPr lang="en-US" dirty="0">
              <a:solidFill>
                <a:srgbClr val="0075BD"/>
              </a:solidFill>
            </a:endParaRPr>
          </a:p>
        </p:txBody>
      </p:sp>
      <p:sp>
        <p:nvSpPr>
          <p:cNvPr id="15" name="Rectangle 14"/>
          <p:cNvSpPr/>
          <p:nvPr/>
        </p:nvSpPr>
        <p:spPr>
          <a:xfrm>
            <a:off x="6705600" y="6459539"/>
            <a:ext cx="3962400" cy="339725"/>
          </a:xfrm>
          <a:prstGeom prst="rect">
            <a:avLst/>
          </a:prstGeom>
        </p:spPr>
        <p:txBody>
          <a:bodyPr>
            <a:spAutoFit/>
          </a:bodyPr>
          <a:lstStyle/>
          <a:p>
            <a:pPr algn="r" fontAlgn="base">
              <a:spcBef>
                <a:spcPct val="0"/>
              </a:spcBef>
              <a:spcAft>
                <a:spcPct val="0"/>
              </a:spcAft>
              <a:defRPr/>
            </a:pPr>
            <a:r>
              <a:rPr lang="en-US" sz="800" b="1" dirty="0">
                <a:solidFill>
                  <a:srgbClr val="0075BD"/>
                </a:solidFill>
              </a:rPr>
              <a:t>Copyright ©2017 International Air Transport Association. All rights reserved. </a:t>
            </a:r>
          </a:p>
          <a:p>
            <a:pPr algn="r" fontAlgn="base">
              <a:spcBef>
                <a:spcPct val="0"/>
              </a:spcBef>
              <a:spcAft>
                <a:spcPct val="0"/>
              </a:spcAft>
              <a:defRPr/>
            </a:pPr>
            <a:r>
              <a:rPr lang="en-US" sz="800" b="1" dirty="0">
                <a:solidFill>
                  <a:srgbClr val="0075BD"/>
                </a:solidFill>
              </a:rPr>
              <a:t>Subject to restrictions and </a:t>
            </a:r>
            <a:r>
              <a:rPr lang="en-US" sz="800" b="1" dirty="0" smtClean="0">
                <a:solidFill>
                  <a:srgbClr val="0075BD"/>
                </a:solidFill>
              </a:rPr>
              <a:t>disclaimer </a:t>
            </a:r>
            <a:endParaRPr lang="en-US" sz="800" b="1" dirty="0">
              <a:solidFill>
                <a:srgbClr val="0075BD"/>
              </a:solidFill>
            </a:endParaRPr>
          </a:p>
        </p:txBody>
      </p:sp>
      <p:sp>
        <p:nvSpPr>
          <p:cNvPr id="16" name="Rectangle 15"/>
          <p:cNvSpPr/>
          <p:nvPr/>
        </p:nvSpPr>
        <p:spPr>
          <a:xfrm>
            <a:off x="581851" y="5606009"/>
            <a:ext cx="66206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buClr>
                <a:srgbClr val="0A4279"/>
              </a:buClr>
              <a:buSzPct val="85000"/>
            </a:pPr>
            <a:r>
              <a:rPr lang="en-GB" sz="1100" i="1" dirty="0">
                <a:solidFill>
                  <a:srgbClr val="0075BD"/>
                </a:solidFill>
              </a:rPr>
              <a:t>*Sectors are based on IATA SRS (Schedule Reference Service) Database. </a:t>
            </a:r>
          </a:p>
        </p:txBody>
      </p:sp>
      <p:pic>
        <p:nvPicPr>
          <p:cNvPr id="2" name="Picture 1"/>
          <p:cNvPicPr>
            <a:picLocks noChangeAspect="1"/>
          </p:cNvPicPr>
          <p:nvPr/>
        </p:nvPicPr>
        <p:blipFill>
          <a:blip r:embed="rId2"/>
          <a:stretch>
            <a:fillRect/>
          </a:stretch>
        </p:blipFill>
        <p:spPr>
          <a:xfrm>
            <a:off x="439784" y="2326280"/>
            <a:ext cx="6405153" cy="3193569"/>
          </a:xfrm>
          <a:prstGeom prst="rect">
            <a:avLst/>
          </a:prstGeom>
        </p:spPr>
      </p:pic>
    </p:spTree>
    <p:extLst>
      <p:ext uri="{BB962C8B-B14F-4D97-AF65-F5344CB8AC3E}">
        <p14:creationId xmlns:p14="http://schemas.microsoft.com/office/powerpoint/2010/main" val="699427825"/>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DCFB81B-7BD1-4544-9343-D2520A4C2E71}" type="slidenum">
              <a:rPr lang="en-US" smtClean="0">
                <a:solidFill>
                  <a:srgbClr val="0075BD"/>
                </a:solidFill>
              </a:rPr>
              <a:pPr>
                <a:defRPr/>
              </a:pPr>
              <a:t>5</a:t>
            </a:fld>
            <a:endParaRPr lang="en-US" dirty="0">
              <a:solidFill>
                <a:srgbClr val="0075BD"/>
              </a:solidFill>
            </a:endParaRPr>
          </a:p>
        </p:txBody>
      </p:sp>
      <p:sp>
        <p:nvSpPr>
          <p:cNvPr id="12" name="Title 1"/>
          <p:cNvSpPr txBox="1">
            <a:spLocks/>
          </p:cNvSpPr>
          <p:nvPr/>
        </p:nvSpPr>
        <p:spPr bwMode="auto">
          <a:xfrm>
            <a:off x="1724678" y="1490572"/>
            <a:ext cx="8331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3600">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dirty="0">
                <a:solidFill>
                  <a:srgbClr val="0A4279"/>
                </a:solidFill>
              </a:rPr>
              <a:t>Runway incursion</a:t>
            </a:r>
            <a:r>
              <a:rPr lang="en-US" kern="0" dirty="0">
                <a:solidFill>
                  <a:srgbClr val="0A4279"/>
                </a:solidFill>
              </a:rPr>
              <a:t>: </a:t>
            </a:r>
            <a:r>
              <a:rPr lang="en-US" sz="3200" kern="0" dirty="0">
                <a:solidFill>
                  <a:srgbClr val="0075BD"/>
                </a:solidFill>
              </a:rPr>
              <a:t>Region of Occurrence</a:t>
            </a:r>
            <a:endParaRPr lang="en-US" sz="3200" kern="0" dirty="0">
              <a:solidFill>
                <a:srgbClr val="0A4279"/>
              </a:solidFill>
            </a:endParaRPr>
          </a:p>
        </p:txBody>
      </p:sp>
      <p:sp>
        <p:nvSpPr>
          <p:cNvPr id="25" name="Rectangle 24"/>
          <p:cNvSpPr/>
          <p:nvPr/>
        </p:nvSpPr>
        <p:spPr>
          <a:xfrm>
            <a:off x="6705600" y="6459539"/>
            <a:ext cx="3962400" cy="339725"/>
          </a:xfrm>
          <a:prstGeom prst="rect">
            <a:avLst/>
          </a:prstGeom>
        </p:spPr>
        <p:txBody>
          <a:bodyPr>
            <a:spAutoFit/>
          </a:bodyPr>
          <a:lstStyle/>
          <a:p>
            <a:pPr algn="r" fontAlgn="base">
              <a:spcBef>
                <a:spcPct val="0"/>
              </a:spcBef>
              <a:spcAft>
                <a:spcPct val="0"/>
              </a:spcAft>
              <a:defRPr/>
            </a:pPr>
            <a:r>
              <a:rPr lang="en-US" sz="800" b="1" dirty="0">
                <a:solidFill>
                  <a:srgbClr val="0075BD"/>
                </a:solidFill>
              </a:rPr>
              <a:t>Copyright ©2017 International Air Transport Association. All rights reserved. </a:t>
            </a:r>
          </a:p>
          <a:p>
            <a:pPr algn="r" fontAlgn="base">
              <a:spcBef>
                <a:spcPct val="0"/>
              </a:spcBef>
              <a:spcAft>
                <a:spcPct val="0"/>
              </a:spcAft>
              <a:defRPr/>
            </a:pPr>
            <a:r>
              <a:rPr lang="en-US" sz="800" b="1" dirty="0">
                <a:solidFill>
                  <a:srgbClr val="0075BD"/>
                </a:solidFill>
              </a:rPr>
              <a:t>Subject to restrictions and </a:t>
            </a:r>
            <a:r>
              <a:rPr lang="en-US" sz="800" b="1" dirty="0" smtClean="0">
                <a:solidFill>
                  <a:srgbClr val="0075BD"/>
                </a:solidFill>
              </a:rPr>
              <a:t>disclaimer </a:t>
            </a:r>
            <a:endParaRPr lang="en-US" sz="800" b="1" dirty="0">
              <a:solidFill>
                <a:srgbClr val="0075BD"/>
              </a:solidFill>
            </a:endParaRPr>
          </a:p>
        </p:txBody>
      </p:sp>
      <p:sp>
        <p:nvSpPr>
          <p:cNvPr id="28" name="Content Placeholder 2"/>
          <p:cNvSpPr>
            <a:spLocks noGrp="1"/>
          </p:cNvSpPr>
          <p:nvPr>
            <p:ph idx="1"/>
          </p:nvPr>
        </p:nvSpPr>
        <p:spPr>
          <a:xfrm>
            <a:off x="7406527" y="2420889"/>
            <a:ext cx="4193289" cy="2142402"/>
          </a:xfrm>
        </p:spPr>
        <p:txBody>
          <a:bodyPr/>
          <a:lstStyle/>
          <a:p>
            <a:r>
              <a:rPr lang="en-US" sz="1800" b="1" dirty="0"/>
              <a:t>90% (1,781) of reports </a:t>
            </a:r>
            <a:r>
              <a:rPr lang="en-US" sz="1800" dirty="0"/>
              <a:t>contained information regarding the </a:t>
            </a:r>
            <a:r>
              <a:rPr lang="en-US" sz="1800" b="1" dirty="0"/>
              <a:t>region of occurrence</a:t>
            </a:r>
          </a:p>
          <a:p>
            <a:r>
              <a:rPr lang="en-US" sz="1800" dirty="0"/>
              <a:t>For these reports, the regions with the highest number of occurrences were </a:t>
            </a:r>
            <a:r>
              <a:rPr lang="en-US" sz="1800" b="1" dirty="0"/>
              <a:t>NAM</a:t>
            </a:r>
            <a:r>
              <a:rPr lang="en-US" sz="1800" dirty="0"/>
              <a:t> (41%) and </a:t>
            </a:r>
            <a:r>
              <a:rPr lang="en-US" sz="1800" b="1" dirty="0"/>
              <a:t>EUR</a:t>
            </a:r>
            <a:r>
              <a:rPr lang="en-US" sz="1800" dirty="0"/>
              <a:t> (35%).</a:t>
            </a:r>
          </a:p>
        </p:txBody>
      </p:sp>
      <p:sp>
        <p:nvSpPr>
          <p:cNvPr id="18" name="Rectangle 5"/>
          <p:cNvSpPr>
            <a:spLocks noGrp="1" noChangeArrowheads="1"/>
          </p:cNvSpPr>
          <p:nvPr>
            <p:ph type="ftr" sz="quarter" idx="11"/>
          </p:nvPr>
        </p:nvSpPr>
        <p:spPr>
          <a:xfrm>
            <a:off x="1676400" y="6477000"/>
            <a:ext cx="3124200" cy="228600"/>
          </a:xfrm>
        </p:spPr>
        <p:txBody>
          <a:bodyPr/>
          <a:lstStyle>
            <a:lvl1pPr>
              <a:defRPr/>
            </a:lvl1pPr>
          </a:lstStyle>
          <a:p>
            <a:pPr>
              <a:defRPr/>
            </a:pPr>
            <a:r>
              <a:rPr lang="en-US" dirty="0">
                <a:solidFill>
                  <a:srgbClr val="0075BD"/>
                </a:solidFill>
              </a:rPr>
              <a:t>STEADES Analysis – </a:t>
            </a:r>
            <a:r>
              <a:rPr lang="en-US" dirty="0" smtClean="0">
                <a:solidFill>
                  <a:srgbClr val="0075BD"/>
                </a:solidFill>
              </a:rPr>
              <a:t>Runway Incursion</a:t>
            </a:r>
            <a:endParaRPr lang="en-US" dirty="0">
              <a:solidFill>
                <a:srgbClr val="0075BD"/>
              </a:solidFill>
            </a:endParaRPr>
          </a:p>
        </p:txBody>
      </p:sp>
      <p:pic>
        <p:nvPicPr>
          <p:cNvPr id="2" name="Picture 1"/>
          <p:cNvPicPr>
            <a:picLocks noChangeAspect="1"/>
          </p:cNvPicPr>
          <p:nvPr/>
        </p:nvPicPr>
        <p:blipFill rotWithShape="1">
          <a:blip r:embed="rId2"/>
          <a:srcRect l="26461" t="12652" r="18152" b="3316"/>
          <a:stretch/>
        </p:blipFill>
        <p:spPr>
          <a:xfrm>
            <a:off x="1098590" y="2319178"/>
            <a:ext cx="1788452" cy="1609606"/>
          </a:xfrm>
          <a:prstGeom prst="rect">
            <a:avLst/>
          </a:prstGeom>
        </p:spPr>
      </p:pic>
      <p:pic>
        <p:nvPicPr>
          <p:cNvPr id="14" name="Picture 13"/>
          <p:cNvPicPr>
            <a:picLocks noChangeAspect="1"/>
          </p:cNvPicPr>
          <p:nvPr/>
        </p:nvPicPr>
        <p:blipFill rotWithShape="1">
          <a:blip r:embed="rId3"/>
          <a:srcRect l="25284" t="-984" r="20082"/>
          <a:stretch/>
        </p:blipFill>
        <p:spPr>
          <a:xfrm>
            <a:off x="3427685" y="2420889"/>
            <a:ext cx="3024336" cy="3423027"/>
          </a:xfrm>
          <a:prstGeom prst="rect">
            <a:avLst/>
          </a:prstGeom>
        </p:spPr>
      </p:pic>
      <p:cxnSp>
        <p:nvCxnSpPr>
          <p:cNvPr id="19" name="Straight Connector 18"/>
          <p:cNvCxnSpPr/>
          <p:nvPr/>
        </p:nvCxnSpPr>
        <p:spPr>
          <a:xfrm>
            <a:off x="2008420" y="2383682"/>
            <a:ext cx="2729043" cy="541263"/>
          </a:xfrm>
          <a:prstGeom prst="line">
            <a:avLst/>
          </a:prstGeom>
          <a:ln w="19050">
            <a:solidFill>
              <a:srgbClr val="4EA9E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74654" y="3789040"/>
            <a:ext cx="2448272" cy="1584176"/>
          </a:xfrm>
          <a:prstGeom prst="line">
            <a:avLst/>
          </a:prstGeom>
          <a:ln w="19050">
            <a:solidFill>
              <a:srgbClr val="4EA9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791081"/>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DCFB81B-7BD1-4544-9343-D2520A4C2E71}" type="slidenum">
              <a:rPr lang="en-US" smtClean="0">
                <a:solidFill>
                  <a:srgbClr val="0075BD"/>
                </a:solidFill>
              </a:rPr>
              <a:pPr>
                <a:defRPr/>
              </a:pPr>
              <a:t>6</a:t>
            </a:fld>
            <a:endParaRPr lang="en-US" dirty="0">
              <a:solidFill>
                <a:srgbClr val="0075BD"/>
              </a:solidFill>
            </a:endParaRPr>
          </a:p>
        </p:txBody>
      </p:sp>
      <p:sp>
        <p:nvSpPr>
          <p:cNvPr id="12" name="Title 1"/>
          <p:cNvSpPr txBox="1">
            <a:spLocks/>
          </p:cNvSpPr>
          <p:nvPr/>
        </p:nvSpPr>
        <p:spPr bwMode="auto">
          <a:xfrm>
            <a:off x="1724678" y="1490572"/>
            <a:ext cx="88389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3600">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kern="0" dirty="0">
                <a:solidFill>
                  <a:srgbClr val="0A4279"/>
                </a:solidFill>
              </a:rPr>
              <a:t>Runway incursion: </a:t>
            </a:r>
            <a:r>
              <a:rPr lang="en-US" sz="3200" kern="0" dirty="0">
                <a:solidFill>
                  <a:srgbClr val="0075BD"/>
                </a:solidFill>
              </a:rPr>
              <a:t>Map Distribution</a:t>
            </a:r>
            <a:endParaRPr lang="en-US" sz="3200" kern="0" dirty="0">
              <a:solidFill>
                <a:srgbClr val="0A4279"/>
              </a:solidFill>
            </a:endParaRPr>
          </a:p>
        </p:txBody>
      </p:sp>
      <p:sp>
        <p:nvSpPr>
          <p:cNvPr id="13" name="Content Placeholder 2"/>
          <p:cNvSpPr>
            <a:spLocks noGrp="1"/>
          </p:cNvSpPr>
          <p:nvPr>
            <p:ph idx="1"/>
          </p:nvPr>
        </p:nvSpPr>
        <p:spPr>
          <a:xfrm>
            <a:off x="548640" y="3352800"/>
            <a:ext cx="3453194" cy="1825842"/>
          </a:xfrm>
        </p:spPr>
        <p:txBody>
          <a:bodyPr/>
          <a:lstStyle/>
          <a:p>
            <a:r>
              <a:rPr lang="en-US" sz="1600" dirty="0"/>
              <a:t>The map shows the </a:t>
            </a:r>
            <a:r>
              <a:rPr lang="en-US" sz="1600" b="1" dirty="0"/>
              <a:t>airport of </a:t>
            </a:r>
            <a:r>
              <a:rPr lang="en-US" sz="1900" b="1" dirty="0"/>
              <a:t>occurrence</a:t>
            </a:r>
            <a:r>
              <a:rPr lang="en-US" sz="1600" b="1" dirty="0"/>
              <a:t> distribution </a:t>
            </a:r>
            <a:r>
              <a:rPr lang="en-US" sz="1600" dirty="0"/>
              <a:t>for the reports which contained this information (90%, 1,781 reports)</a:t>
            </a:r>
          </a:p>
        </p:txBody>
      </p:sp>
      <p:sp>
        <p:nvSpPr>
          <p:cNvPr id="18" name="Rectangle 17"/>
          <p:cNvSpPr/>
          <p:nvPr/>
        </p:nvSpPr>
        <p:spPr>
          <a:xfrm>
            <a:off x="6705600" y="6459539"/>
            <a:ext cx="3962400" cy="339725"/>
          </a:xfrm>
          <a:prstGeom prst="rect">
            <a:avLst/>
          </a:prstGeom>
        </p:spPr>
        <p:txBody>
          <a:bodyPr>
            <a:spAutoFit/>
          </a:bodyPr>
          <a:lstStyle/>
          <a:p>
            <a:pPr algn="r" fontAlgn="base">
              <a:spcBef>
                <a:spcPct val="0"/>
              </a:spcBef>
              <a:spcAft>
                <a:spcPct val="0"/>
              </a:spcAft>
              <a:defRPr/>
            </a:pPr>
            <a:r>
              <a:rPr lang="en-US" sz="800" b="1" dirty="0">
                <a:solidFill>
                  <a:srgbClr val="0075BD"/>
                </a:solidFill>
              </a:rPr>
              <a:t>Copyright ©2017 International Air Transport Association. All rights reserved. </a:t>
            </a:r>
          </a:p>
          <a:p>
            <a:pPr algn="r" fontAlgn="base">
              <a:spcBef>
                <a:spcPct val="0"/>
              </a:spcBef>
              <a:spcAft>
                <a:spcPct val="0"/>
              </a:spcAft>
              <a:defRPr/>
            </a:pPr>
            <a:r>
              <a:rPr lang="en-US" sz="800" b="1" dirty="0">
                <a:solidFill>
                  <a:srgbClr val="0075BD"/>
                </a:solidFill>
              </a:rPr>
              <a:t>Subject to restrictions and </a:t>
            </a:r>
            <a:r>
              <a:rPr lang="en-US" sz="800" b="1" dirty="0" smtClean="0">
                <a:solidFill>
                  <a:srgbClr val="0075BD"/>
                </a:solidFill>
              </a:rPr>
              <a:t>disclaimer </a:t>
            </a:r>
            <a:endParaRPr lang="en-US" sz="800" b="1" dirty="0">
              <a:solidFill>
                <a:srgbClr val="0075BD"/>
              </a:solidFill>
            </a:endParaRPr>
          </a:p>
        </p:txBody>
      </p:sp>
      <p:sp>
        <p:nvSpPr>
          <p:cNvPr id="9" name="Figura a mano libera 7"/>
          <p:cNvSpPr/>
          <p:nvPr/>
        </p:nvSpPr>
        <p:spPr bwMode="auto">
          <a:xfrm rot="5400000">
            <a:off x="3062446" y="4010107"/>
            <a:ext cx="2466756" cy="216000"/>
          </a:xfrm>
          <a:custGeom>
            <a:avLst/>
            <a:gdLst>
              <a:gd name="connsiteX0" fmla="*/ 0 w 1086523"/>
              <a:gd name="connsiteY0" fmla="*/ 548640 h 548640"/>
              <a:gd name="connsiteX1" fmla="*/ 548640 w 1086523"/>
              <a:gd name="connsiteY1" fmla="*/ 0 h 548640"/>
              <a:gd name="connsiteX2" fmla="*/ 1086523 w 1086523"/>
              <a:gd name="connsiteY2" fmla="*/ 537883 h 548640"/>
            </a:gdLst>
            <a:ahLst/>
            <a:cxnLst>
              <a:cxn ang="0">
                <a:pos x="connsiteX0" y="connsiteY0"/>
              </a:cxn>
              <a:cxn ang="0">
                <a:pos x="connsiteX1" y="connsiteY1"/>
              </a:cxn>
              <a:cxn ang="0">
                <a:pos x="connsiteX2" y="connsiteY2"/>
              </a:cxn>
            </a:cxnLst>
            <a:rect l="l" t="t" r="r" b="b"/>
            <a:pathLst>
              <a:path w="1086523" h="548640">
                <a:moveTo>
                  <a:pt x="0" y="548640"/>
                </a:moveTo>
                <a:lnTo>
                  <a:pt x="548640" y="0"/>
                </a:lnTo>
                <a:lnTo>
                  <a:pt x="1086523" y="537883"/>
                </a:lnTo>
              </a:path>
            </a:pathLst>
          </a:custGeom>
          <a:noFill/>
          <a:ln w="57150" cap="rnd" cmpd="sng" algn="ctr">
            <a:solidFill>
              <a:srgbClr val="4EA9E3"/>
            </a:solidFill>
            <a:prstDash val="solid"/>
            <a:round/>
            <a:headEnd type="none" w="med" len="med"/>
            <a:tailEnd type="none" w="med" len="med"/>
          </a:ln>
          <a:effectLst/>
        </p:spPr>
        <p:txBody>
          <a:bodyPr vert="horz" wrap="none" lIns="72000" tIns="0" rIns="0" bIns="0" numCol="1" rtlCol="0" anchor="ctr" anchorCtr="0" compatLnSpc="1">
            <a:prstTxWarp prst="textNoShape">
              <a:avLst/>
            </a:prstTxWarp>
          </a:bodyPr>
          <a:lstStyle/>
          <a:p>
            <a:pPr algn="ctr" fontAlgn="base">
              <a:spcBef>
                <a:spcPct val="0"/>
              </a:spcBef>
              <a:spcAft>
                <a:spcPct val="0"/>
              </a:spcAft>
            </a:pPr>
            <a:endParaRPr lang="it-IT" sz="1100" dirty="0">
              <a:solidFill>
                <a:srgbClr val="000000"/>
              </a:solidFill>
              <a:latin typeface="Calibri" pitchFamily="34" charset="0"/>
              <a:cs typeface="Arial" charset="0"/>
            </a:endParaRPr>
          </a:p>
        </p:txBody>
      </p:sp>
      <p:sp>
        <p:nvSpPr>
          <p:cNvPr id="10" name="Rectangle 5"/>
          <p:cNvSpPr>
            <a:spLocks noGrp="1" noChangeArrowheads="1"/>
          </p:cNvSpPr>
          <p:nvPr>
            <p:ph type="ftr" sz="quarter" idx="11"/>
          </p:nvPr>
        </p:nvSpPr>
        <p:spPr>
          <a:xfrm>
            <a:off x="1676400" y="6477000"/>
            <a:ext cx="3124200" cy="228600"/>
          </a:xfrm>
        </p:spPr>
        <p:txBody>
          <a:bodyPr/>
          <a:lstStyle>
            <a:lvl1pPr>
              <a:defRPr/>
            </a:lvl1pPr>
          </a:lstStyle>
          <a:p>
            <a:pPr>
              <a:defRPr/>
            </a:pPr>
            <a:r>
              <a:rPr lang="en-US" dirty="0">
                <a:solidFill>
                  <a:srgbClr val="0075BD"/>
                </a:solidFill>
              </a:rPr>
              <a:t>STEADES Analysis – </a:t>
            </a:r>
            <a:r>
              <a:rPr lang="en-US" dirty="0" smtClean="0">
                <a:solidFill>
                  <a:srgbClr val="0075BD"/>
                </a:solidFill>
              </a:rPr>
              <a:t>Runway Incursion</a:t>
            </a:r>
            <a:endParaRPr lang="en-US" dirty="0">
              <a:solidFill>
                <a:srgbClr val="0075BD"/>
              </a:solidFill>
            </a:endParaRPr>
          </a:p>
        </p:txBody>
      </p:sp>
      <p:pic>
        <p:nvPicPr>
          <p:cNvPr id="7" name="Picture 6"/>
          <p:cNvPicPr>
            <a:picLocks noChangeAspect="1"/>
          </p:cNvPicPr>
          <p:nvPr/>
        </p:nvPicPr>
        <p:blipFill>
          <a:blip r:embed="rId2"/>
          <a:stretch>
            <a:fillRect/>
          </a:stretch>
        </p:blipFill>
        <p:spPr>
          <a:xfrm>
            <a:off x="4727848" y="2594107"/>
            <a:ext cx="5637068" cy="3048000"/>
          </a:xfrm>
          <a:prstGeom prst="rect">
            <a:avLst/>
          </a:prstGeom>
        </p:spPr>
      </p:pic>
    </p:spTree>
    <p:extLst>
      <p:ext uri="{BB962C8B-B14F-4D97-AF65-F5344CB8AC3E}">
        <p14:creationId xmlns:p14="http://schemas.microsoft.com/office/powerpoint/2010/main" val="1580617291"/>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DCFB81B-7BD1-4544-9343-D2520A4C2E71}" type="slidenum">
              <a:rPr lang="en-US" smtClean="0">
                <a:solidFill>
                  <a:srgbClr val="0075BD"/>
                </a:solidFill>
              </a:rPr>
              <a:pPr>
                <a:defRPr/>
              </a:pPr>
              <a:t>7</a:t>
            </a:fld>
            <a:endParaRPr lang="en-US" dirty="0">
              <a:solidFill>
                <a:srgbClr val="0075BD"/>
              </a:solidFill>
            </a:endParaRPr>
          </a:p>
        </p:txBody>
      </p:sp>
      <p:sp>
        <p:nvSpPr>
          <p:cNvPr id="12" name="Title 1"/>
          <p:cNvSpPr txBox="1">
            <a:spLocks/>
          </p:cNvSpPr>
          <p:nvPr/>
        </p:nvSpPr>
        <p:spPr bwMode="auto">
          <a:xfrm>
            <a:off x="1724678" y="1490572"/>
            <a:ext cx="88389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3600">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600">
                <a:solidFill>
                  <a:schemeClr val="tx1"/>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US" dirty="0">
                <a:solidFill>
                  <a:srgbClr val="0A4279"/>
                </a:solidFill>
              </a:rPr>
              <a:t>Runway incursion</a:t>
            </a:r>
            <a:r>
              <a:rPr lang="en-US" kern="0" dirty="0">
                <a:solidFill>
                  <a:srgbClr val="0A4279"/>
                </a:solidFill>
              </a:rPr>
              <a:t>: </a:t>
            </a:r>
            <a:r>
              <a:rPr lang="en-US" sz="3200" kern="0" dirty="0">
                <a:solidFill>
                  <a:srgbClr val="0075BD"/>
                </a:solidFill>
              </a:rPr>
              <a:t>Region of Operator</a:t>
            </a:r>
            <a:endParaRPr lang="en-US" sz="3200" kern="0" dirty="0">
              <a:solidFill>
                <a:srgbClr val="0A4279"/>
              </a:solidFill>
            </a:endParaRPr>
          </a:p>
        </p:txBody>
      </p:sp>
      <p:sp>
        <p:nvSpPr>
          <p:cNvPr id="23" name="TextBox 1"/>
          <p:cNvSpPr txBox="1">
            <a:spLocks noChangeArrowheads="1"/>
          </p:cNvSpPr>
          <p:nvPr/>
        </p:nvSpPr>
        <p:spPr bwMode="auto">
          <a:xfrm>
            <a:off x="7035988" y="2348880"/>
            <a:ext cx="4137109"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55576" indent="-255576" fontAlgn="base">
              <a:spcBef>
                <a:spcPct val="20000"/>
              </a:spcBef>
              <a:spcAft>
                <a:spcPct val="0"/>
              </a:spcAft>
              <a:buClr>
                <a:srgbClr val="0A4279"/>
              </a:buClr>
              <a:buSzPct val="85000"/>
              <a:buFont typeface="Wingdings" panose="05000000000000000000" pitchFamily="2" charset="2"/>
              <a:buChar char="ä"/>
              <a:defRPr/>
            </a:pPr>
            <a:r>
              <a:rPr lang="en-US" altLang="en-US" sz="1800" b="1" dirty="0">
                <a:solidFill>
                  <a:srgbClr val="0075BD"/>
                </a:solidFill>
                <a:latin typeface="Arial"/>
              </a:rPr>
              <a:t>NAM operators had the highest number of reports</a:t>
            </a:r>
            <a:r>
              <a:rPr lang="en-US" altLang="en-US" sz="1800" dirty="0">
                <a:solidFill>
                  <a:srgbClr val="0075BD"/>
                </a:solidFill>
                <a:latin typeface="Arial"/>
              </a:rPr>
              <a:t> with 863 reports. This represented 44% of the total number of reports (1,971).</a:t>
            </a:r>
          </a:p>
          <a:p>
            <a:pPr marL="255576" indent="-255576" fontAlgn="base">
              <a:spcBef>
                <a:spcPct val="20000"/>
              </a:spcBef>
              <a:spcAft>
                <a:spcPct val="0"/>
              </a:spcAft>
              <a:buClr>
                <a:srgbClr val="0A4279"/>
              </a:buClr>
              <a:buSzPct val="85000"/>
              <a:buFont typeface="Wingdings" panose="05000000000000000000" pitchFamily="2" charset="2"/>
              <a:buChar char="ä"/>
              <a:defRPr/>
            </a:pPr>
            <a:r>
              <a:rPr lang="en-US" altLang="en-US" sz="1800" dirty="0">
                <a:solidFill>
                  <a:srgbClr val="0075BD"/>
                </a:solidFill>
                <a:latin typeface="Arial"/>
              </a:rPr>
              <a:t>The second position in the ranking was for </a:t>
            </a:r>
            <a:r>
              <a:rPr lang="en-US" altLang="en-US" sz="1800" b="1" dirty="0">
                <a:solidFill>
                  <a:srgbClr val="0075BD"/>
                </a:solidFill>
                <a:latin typeface="Arial"/>
              </a:rPr>
              <a:t>EUR operators</a:t>
            </a:r>
            <a:r>
              <a:rPr lang="en-US" altLang="en-US" sz="1800" dirty="0">
                <a:solidFill>
                  <a:srgbClr val="0075BD"/>
                </a:solidFill>
                <a:latin typeface="Arial"/>
              </a:rPr>
              <a:t> with 35% (689 reports). </a:t>
            </a:r>
          </a:p>
        </p:txBody>
      </p:sp>
      <p:sp>
        <p:nvSpPr>
          <p:cNvPr id="25" name="Rectangle 24"/>
          <p:cNvSpPr/>
          <p:nvPr/>
        </p:nvSpPr>
        <p:spPr>
          <a:xfrm>
            <a:off x="6705600" y="6459539"/>
            <a:ext cx="3962400" cy="339725"/>
          </a:xfrm>
          <a:prstGeom prst="rect">
            <a:avLst/>
          </a:prstGeom>
        </p:spPr>
        <p:txBody>
          <a:bodyPr>
            <a:spAutoFit/>
          </a:bodyPr>
          <a:lstStyle/>
          <a:p>
            <a:pPr algn="r" fontAlgn="base">
              <a:spcBef>
                <a:spcPct val="0"/>
              </a:spcBef>
              <a:spcAft>
                <a:spcPct val="0"/>
              </a:spcAft>
              <a:defRPr/>
            </a:pPr>
            <a:r>
              <a:rPr lang="en-US" sz="800" b="1" dirty="0">
                <a:solidFill>
                  <a:srgbClr val="0075BD"/>
                </a:solidFill>
              </a:rPr>
              <a:t>Copyright ©2017 International Air Transport Association. All rights reserved. </a:t>
            </a:r>
          </a:p>
          <a:p>
            <a:pPr algn="r" fontAlgn="base">
              <a:spcBef>
                <a:spcPct val="0"/>
              </a:spcBef>
              <a:spcAft>
                <a:spcPct val="0"/>
              </a:spcAft>
              <a:defRPr/>
            </a:pPr>
            <a:r>
              <a:rPr lang="en-US" sz="800" b="1" dirty="0">
                <a:solidFill>
                  <a:srgbClr val="0075BD"/>
                </a:solidFill>
              </a:rPr>
              <a:t>Subject to restrictions and </a:t>
            </a:r>
            <a:r>
              <a:rPr lang="en-US" sz="800" b="1" dirty="0" smtClean="0">
                <a:solidFill>
                  <a:srgbClr val="0075BD"/>
                </a:solidFill>
              </a:rPr>
              <a:t>disclaimer</a:t>
            </a:r>
            <a:endParaRPr lang="en-US" sz="800" b="1" dirty="0">
              <a:solidFill>
                <a:srgbClr val="0075BD"/>
              </a:solidFill>
            </a:endParaRPr>
          </a:p>
        </p:txBody>
      </p:sp>
      <p:sp>
        <p:nvSpPr>
          <p:cNvPr id="8" name="Rectangle 5"/>
          <p:cNvSpPr>
            <a:spLocks noGrp="1" noChangeArrowheads="1"/>
          </p:cNvSpPr>
          <p:nvPr>
            <p:ph type="ftr" sz="quarter" idx="11"/>
          </p:nvPr>
        </p:nvSpPr>
        <p:spPr>
          <a:xfrm>
            <a:off x="1676400" y="6477000"/>
            <a:ext cx="3124200" cy="228600"/>
          </a:xfrm>
        </p:spPr>
        <p:txBody>
          <a:bodyPr/>
          <a:lstStyle>
            <a:lvl1pPr>
              <a:defRPr/>
            </a:lvl1pPr>
          </a:lstStyle>
          <a:p>
            <a:pPr>
              <a:defRPr/>
            </a:pPr>
            <a:r>
              <a:rPr lang="en-US" dirty="0">
                <a:solidFill>
                  <a:srgbClr val="0075BD"/>
                </a:solidFill>
              </a:rPr>
              <a:t>STEADES Analysis – </a:t>
            </a:r>
            <a:r>
              <a:rPr lang="en-US" dirty="0" smtClean="0">
                <a:solidFill>
                  <a:srgbClr val="0075BD"/>
                </a:solidFill>
              </a:rPr>
              <a:t>Runway Incursion</a:t>
            </a:r>
            <a:endParaRPr lang="en-US" dirty="0">
              <a:solidFill>
                <a:srgbClr val="0075BD"/>
              </a:solidFill>
            </a:endParaRPr>
          </a:p>
        </p:txBody>
      </p:sp>
      <p:pic>
        <p:nvPicPr>
          <p:cNvPr id="3" name="Picture 2"/>
          <p:cNvPicPr>
            <a:picLocks noChangeAspect="1"/>
          </p:cNvPicPr>
          <p:nvPr/>
        </p:nvPicPr>
        <p:blipFill rotWithShape="1">
          <a:blip r:embed="rId2"/>
          <a:srcRect l="19537" t="-1455" r="15383"/>
          <a:stretch/>
        </p:blipFill>
        <p:spPr>
          <a:xfrm>
            <a:off x="2567608" y="2348880"/>
            <a:ext cx="3722814" cy="3435904"/>
          </a:xfrm>
          <a:prstGeom prst="rect">
            <a:avLst/>
          </a:prstGeom>
        </p:spPr>
      </p:pic>
    </p:spTree>
    <p:extLst>
      <p:ext uri="{BB962C8B-B14F-4D97-AF65-F5344CB8AC3E}">
        <p14:creationId xmlns:p14="http://schemas.microsoft.com/office/powerpoint/2010/main" val="1242500477"/>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31504" y="1508930"/>
            <a:ext cx="8208912" cy="584775"/>
          </a:xfrm>
        </p:spPr>
        <p:txBody>
          <a:bodyPr/>
          <a:lstStyle/>
          <a:p>
            <a:pPr>
              <a:defRPr/>
            </a:pPr>
            <a:r>
              <a:rPr lang="en-US" altLang="en-US" sz="3200" dirty="0"/>
              <a:t>Runway incursion: </a:t>
            </a:r>
            <a:r>
              <a:rPr lang="en-US" altLang="en-US" sz="3000" dirty="0">
                <a:solidFill>
                  <a:schemeClr val="tx2"/>
                </a:solidFill>
              </a:rPr>
              <a:t>Yearly Distribution - EUR</a:t>
            </a:r>
          </a:p>
        </p:txBody>
      </p:sp>
      <p:sp>
        <p:nvSpPr>
          <p:cNvPr id="7" name="Slide Number Placeholder 6"/>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F17178CE-A45B-475E-9BDF-D98C11129F46}" type="slidenum">
              <a:rPr lang="en-US" altLang="en-US">
                <a:solidFill>
                  <a:srgbClr val="0075BD"/>
                </a:solidFill>
              </a:rPr>
              <a:pPr/>
              <a:t>8</a:t>
            </a:fld>
            <a:endParaRPr lang="en-US" altLang="en-US" dirty="0">
              <a:solidFill>
                <a:srgbClr val="0075BD"/>
              </a:solidFill>
            </a:endParaRPr>
          </a:p>
        </p:txBody>
      </p:sp>
      <p:sp>
        <p:nvSpPr>
          <p:cNvPr id="10" name="TextBox 1"/>
          <p:cNvSpPr txBox="1">
            <a:spLocks noChangeArrowheads="1"/>
          </p:cNvSpPr>
          <p:nvPr/>
        </p:nvSpPr>
        <p:spPr bwMode="auto">
          <a:xfrm>
            <a:off x="6724572" y="2579092"/>
            <a:ext cx="5180045"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55576" indent="-255576" fontAlgn="base">
              <a:spcBef>
                <a:spcPct val="20000"/>
              </a:spcBef>
              <a:spcAft>
                <a:spcPct val="0"/>
              </a:spcAft>
              <a:buClr>
                <a:srgbClr val="0A4279"/>
              </a:buClr>
              <a:buSzPct val="85000"/>
              <a:buFont typeface="Wingdings" panose="05000000000000000000" pitchFamily="2" charset="2"/>
              <a:buChar char="ä"/>
              <a:defRPr/>
            </a:pPr>
            <a:r>
              <a:rPr lang="en-US" altLang="en-US" sz="1800" dirty="0">
                <a:solidFill>
                  <a:srgbClr val="0075BD"/>
                </a:solidFill>
                <a:latin typeface="Arial"/>
              </a:rPr>
              <a:t>This graph shows the yearly distribution of the reports with </a:t>
            </a:r>
            <a:r>
              <a:rPr lang="en-US" altLang="en-US" sz="1800" b="1" dirty="0">
                <a:solidFill>
                  <a:srgbClr val="0075BD"/>
                </a:solidFill>
                <a:latin typeface="Arial"/>
              </a:rPr>
              <a:t>EUR as a region of occurrence </a:t>
            </a:r>
            <a:r>
              <a:rPr lang="en-US" altLang="en-US" sz="1800" dirty="0">
                <a:solidFill>
                  <a:srgbClr val="0075BD"/>
                </a:solidFill>
                <a:latin typeface="Arial"/>
              </a:rPr>
              <a:t>(626 reports).</a:t>
            </a:r>
          </a:p>
          <a:p>
            <a:pPr marL="255576" indent="-255576" fontAlgn="base">
              <a:spcBef>
                <a:spcPct val="20000"/>
              </a:spcBef>
              <a:spcAft>
                <a:spcPct val="0"/>
              </a:spcAft>
              <a:buClr>
                <a:srgbClr val="0A4279"/>
              </a:buClr>
              <a:buSzPct val="85000"/>
              <a:buFont typeface="Wingdings" panose="05000000000000000000" pitchFamily="2" charset="2"/>
              <a:buChar char="ä"/>
              <a:defRPr/>
            </a:pPr>
            <a:endParaRPr lang="en-US" altLang="en-US" sz="1800" dirty="0">
              <a:solidFill>
                <a:srgbClr val="0075BD"/>
              </a:solidFill>
              <a:latin typeface="Arial"/>
            </a:endParaRPr>
          </a:p>
          <a:p>
            <a:pPr marL="255576" indent="-255576" fontAlgn="base">
              <a:spcBef>
                <a:spcPct val="20000"/>
              </a:spcBef>
              <a:spcAft>
                <a:spcPct val="0"/>
              </a:spcAft>
              <a:buClr>
                <a:srgbClr val="0A4279"/>
              </a:buClr>
              <a:buSzPct val="85000"/>
              <a:buFont typeface="Wingdings" panose="05000000000000000000" pitchFamily="2" charset="2"/>
              <a:buChar char="ä"/>
              <a:defRPr/>
            </a:pPr>
            <a:r>
              <a:rPr lang="en-US" altLang="en-US" sz="1800" dirty="0">
                <a:solidFill>
                  <a:srgbClr val="0075BD"/>
                </a:solidFill>
                <a:latin typeface="Arial"/>
              </a:rPr>
              <a:t>2014 had the highest rate with  0.058 reports per 1,000 STEADES flights. </a:t>
            </a:r>
          </a:p>
          <a:p>
            <a:pPr fontAlgn="base">
              <a:spcBef>
                <a:spcPct val="20000"/>
              </a:spcBef>
              <a:spcAft>
                <a:spcPct val="0"/>
              </a:spcAft>
              <a:buClr>
                <a:srgbClr val="0A4279"/>
              </a:buClr>
              <a:buSzPct val="85000"/>
              <a:defRPr/>
            </a:pPr>
            <a:endParaRPr lang="en-US" altLang="en-US" sz="1800" dirty="0">
              <a:solidFill>
                <a:srgbClr val="0075BD"/>
              </a:solidFill>
              <a:latin typeface="Arial"/>
            </a:endParaRPr>
          </a:p>
          <a:p>
            <a:pPr marL="255576" indent="-255576" fontAlgn="base">
              <a:spcBef>
                <a:spcPct val="20000"/>
              </a:spcBef>
              <a:spcAft>
                <a:spcPct val="0"/>
              </a:spcAft>
              <a:buClr>
                <a:srgbClr val="0A4279"/>
              </a:buClr>
              <a:buSzPct val="85000"/>
              <a:buFont typeface="Wingdings" panose="05000000000000000000" pitchFamily="2" charset="2"/>
              <a:buChar char="ä"/>
              <a:defRPr/>
            </a:pPr>
            <a:r>
              <a:rPr lang="en-US" altLang="en-US" sz="1800" dirty="0">
                <a:solidFill>
                  <a:srgbClr val="0075BD"/>
                </a:solidFill>
                <a:latin typeface="Arial"/>
              </a:rPr>
              <a:t>The lowest rate was for 2012 with 0.028 reports per 1,000 STEADES flights. </a:t>
            </a:r>
          </a:p>
        </p:txBody>
      </p:sp>
      <p:sp>
        <p:nvSpPr>
          <p:cNvPr id="14" name="Rectangle 5"/>
          <p:cNvSpPr>
            <a:spLocks noGrp="1" noChangeArrowheads="1"/>
          </p:cNvSpPr>
          <p:nvPr>
            <p:ph type="ftr" sz="quarter" idx="11"/>
          </p:nvPr>
        </p:nvSpPr>
        <p:spPr>
          <a:xfrm>
            <a:off x="1676400" y="6477000"/>
            <a:ext cx="3124200" cy="228600"/>
          </a:xfrm>
        </p:spPr>
        <p:txBody>
          <a:bodyPr/>
          <a:lstStyle>
            <a:lvl1pPr>
              <a:defRPr/>
            </a:lvl1pPr>
          </a:lstStyle>
          <a:p>
            <a:pPr>
              <a:defRPr/>
            </a:pPr>
            <a:r>
              <a:rPr lang="en-US" dirty="0">
                <a:solidFill>
                  <a:srgbClr val="0075BD"/>
                </a:solidFill>
              </a:rPr>
              <a:t>STEADES Analysis – </a:t>
            </a:r>
            <a:r>
              <a:rPr lang="en-US" dirty="0" smtClean="0">
                <a:solidFill>
                  <a:srgbClr val="0075BD"/>
                </a:solidFill>
              </a:rPr>
              <a:t>Runway Incursion</a:t>
            </a:r>
            <a:endParaRPr lang="en-US" dirty="0">
              <a:solidFill>
                <a:srgbClr val="0075BD"/>
              </a:solidFill>
            </a:endParaRPr>
          </a:p>
        </p:txBody>
      </p:sp>
      <p:sp>
        <p:nvSpPr>
          <p:cNvPr id="15" name="Rectangle 14"/>
          <p:cNvSpPr/>
          <p:nvPr/>
        </p:nvSpPr>
        <p:spPr>
          <a:xfrm>
            <a:off x="6705600" y="6459539"/>
            <a:ext cx="3962400" cy="339725"/>
          </a:xfrm>
          <a:prstGeom prst="rect">
            <a:avLst/>
          </a:prstGeom>
        </p:spPr>
        <p:txBody>
          <a:bodyPr>
            <a:spAutoFit/>
          </a:bodyPr>
          <a:lstStyle/>
          <a:p>
            <a:pPr algn="r" fontAlgn="base">
              <a:spcBef>
                <a:spcPct val="0"/>
              </a:spcBef>
              <a:spcAft>
                <a:spcPct val="0"/>
              </a:spcAft>
              <a:defRPr/>
            </a:pPr>
            <a:r>
              <a:rPr lang="en-US" sz="800" b="1" dirty="0">
                <a:solidFill>
                  <a:srgbClr val="0075BD"/>
                </a:solidFill>
              </a:rPr>
              <a:t>Copyright ©2017 International Air Transport Association. All rights reserved. </a:t>
            </a:r>
          </a:p>
          <a:p>
            <a:pPr algn="r" fontAlgn="base">
              <a:spcBef>
                <a:spcPct val="0"/>
              </a:spcBef>
              <a:spcAft>
                <a:spcPct val="0"/>
              </a:spcAft>
              <a:defRPr/>
            </a:pPr>
            <a:r>
              <a:rPr lang="en-US" sz="800" b="1" dirty="0">
                <a:solidFill>
                  <a:srgbClr val="0075BD"/>
                </a:solidFill>
              </a:rPr>
              <a:t>Subject to restrictions and </a:t>
            </a:r>
            <a:r>
              <a:rPr lang="en-US" sz="800" b="1" dirty="0" smtClean="0">
                <a:solidFill>
                  <a:srgbClr val="0075BD"/>
                </a:solidFill>
              </a:rPr>
              <a:t>disclaimer</a:t>
            </a:r>
            <a:endParaRPr lang="en-US" sz="800" b="1" dirty="0">
              <a:solidFill>
                <a:srgbClr val="0075BD"/>
              </a:solidFill>
            </a:endParaRPr>
          </a:p>
        </p:txBody>
      </p:sp>
      <p:pic>
        <p:nvPicPr>
          <p:cNvPr id="4" name="Picture 3"/>
          <p:cNvPicPr>
            <a:picLocks noChangeAspect="1"/>
          </p:cNvPicPr>
          <p:nvPr/>
        </p:nvPicPr>
        <p:blipFill>
          <a:blip r:embed="rId2"/>
          <a:stretch>
            <a:fillRect/>
          </a:stretch>
        </p:blipFill>
        <p:spPr>
          <a:xfrm>
            <a:off x="747908" y="2579092"/>
            <a:ext cx="5591131" cy="2793673"/>
          </a:xfrm>
          <a:prstGeom prst="rect">
            <a:avLst/>
          </a:prstGeom>
        </p:spPr>
      </p:pic>
      <p:sp>
        <p:nvSpPr>
          <p:cNvPr id="11" name="Rectangle 10"/>
          <p:cNvSpPr/>
          <p:nvPr/>
        </p:nvSpPr>
        <p:spPr>
          <a:xfrm>
            <a:off x="747908" y="5515007"/>
            <a:ext cx="66206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20000"/>
              </a:spcBef>
              <a:spcAft>
                <a:spcPct val="0"/>
              </a:spcAft>
              <a:buClr>
                <a:srgbClr val="0A4279"/>
              </a:buClr>
              <a:buSzPct val="85000"/>
            </a:pPr>
            <a:r>
              <a:rPr lang="en-GB" sz="1100" i="1" dirty="0">
                <a:solidFill>
                  <a:srgbClr val="0075BD"/>
                </a:solidFill>
              </a:rPr>
              <a:t>*Sectors are based on IATA SRS (Schedule Reference Service) Database. </a:t>
            </a:r>
          </a:p>
        </p:txBody>
      </p:sp>
    </p:spTree>
    <p:extLst>
      <p:ext uri="{BB962C8B-B14F-4D97-AF65-F5344CB8AC3E}">
        <p14:creationId xmlns:p14="http://schemas.microsoft.com/office/powerpoint/2010/main" val="415579081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STEADES narrative</a:t>
            </a:r>
            <a:endParaRPr lang="en-US" dirty="0"/>
          </a:p>
        </p:txBody>
      </p:sp>
      <p:sp>
        <p:nvSpPr>
          <p:cNvPr id="3" name="Content Placeholder 2"/>
          <p:cNvSpPr>
            <a:spLocks noGrp="1"/>
          </p:cNvSpPr>
          <p:nvPr>
            <p:ph idx="1"/>
          </p:nvPr>
        </p:nvSpPr>
        <p:spPr/>
        <p:txBody>
          <a:bodyPr/>
          <a:lstStyle/>
          <a:p>
            <a:r>
              <a:rPr lang="en-US" dirty="0" smtClean="0"/>
              <a:t>“After </a:t>
            </a:r>
            <a:r>
              <a:rPr lang="en-US" dirty="0"/>
              <a:t>start sequence completed, aircraft requested taxi instructions. The received clearance was to enter and backtrack runway 32. The clearance was read back exactly as heard. The aircraft was moving taxi out and its nose landing gear has already crossed the runway holding point to enter the runway, Flight Crew heard that </a:t>
            </a:r>
            <a:r>
              <a:rPr lang="en-US" dirty="0" smtClean="0"/>
              <a:t>AFIS </a:t>
            </a:r>
            <a:r>
              <a:rPr lang="en-US" dirty="0" err="1" smtClean="0"/>
              <a:t>zzz</a:t>
            </a:r>
            <a:r>
              <a:rPr lang="en-US" dirty="0" smtClean="0"/>
              <a:t> instructed </a:t>
            </a:r>
            <a:r>
              <a:rPr lang="en-US" dirty="0"/>
              <a:t>to hold on short. In the meantime, a small traffic, reported as registration XX-XXX was doing a touch and go. At that moment, both Flight Crew saw a single engine airplane already occupying the runway in front of aircraft. The traffic made a touch and go and avoided collision by only a few meters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EDCFB81B-7BD1-4544-9343-D2520A4C2E71}" type="slidenum">
              <a:rPr lang="en-US" smtClean="0">
                <a:solidFill>
                  <a:srgbClr val="0075BD"/>
                </a:solidFill>
              </a:rPr>
              <a:pPr>
                <a:defRPr/>
              </a:pPr>
              <a:t>9</a:t>
            </a:fld>
            <a:endParaRPr lang="en-US">
              <a:solidFill>
                <a:srgbClr val="0075BD"/>
              </a:solidFill>
            </a:endParaRPr>
          </a:p>
        </p:txBody>
      </p:sp>
    </p:spTree>
    <p:extLst>
      <p:ext uri="{BB962C8B-B14F-4D97-AF65-F5344CB8AC3E}">
        <p14:creationId xmlns:p14="http://schemas.microsoft.com/office/powerpoint/2010/main" val="467100568"/>
      </p:ext>
    </p:extLst>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uel-Conf_Cover">
  <a:themeElements>
    <a:clrScheme name="">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0075BD"/>
      </a:hlink>
      <a:folHlink>
        <a:srgbClr val="6F359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EF2C71"/>
        </a:hlink>
        <a:folHlink>
          <a:srgbClr val="6F35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uel-Conf_Cover">
  <a:themeElements>
    <a:clrScheme name="">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0075BD"/>
      </a:hlink>
      <a:folHlink>
        <a:srgbClr val="6F359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EF2C71"/>
        </a:hlink>
        <a:folHlink>
          <a:srgbClr val="6F35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uel-Conf_Cover">
  <a:themeElements>
    <a:clrScheme name="">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0075BD"/>
      </a:hlink>
      <a:folHlink>
        <a:srgbClr val="6F359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EF2C71"/>
        </a:hlink>
        <a:folHlink>
          <a:srgbClr val="6F35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Fuel-Conf_Cover">
  <a:themeElements>
    <a:clrScheme name="">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0075BD"/>
      </a:hlink>
      <a:folHlink>
        <a:srgbClr val="6F359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EF2C71"/>
        </a:hlink>
        <a:folHlink>
          <a:srgbClr val="6F359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19163</TotalTime>
  <Words>1128</Words>
  <Application>Microsoft Office PowerPoint</Application>
  <PresentationFormat>Widescreen</PresentationFormat>
  <Paragraphs>153</Paragraphs>
  <Slides>16</Slides>
  <Notes>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MS PGothic</vt:lpstr>
      <vt:lpstr>MS PGothic</vt:lpstr>
      <vt:lpstr>Arial</vt:lpstr>
      <vt:lpstr>Calibri</vt:lpstr>
      <vt:lpstr>Calibri Light</vt:lpstr>
      <vt:lpstr>Times New Roman</vt:lpstr>
      <vt:lpstr>Wingdings</vt:lpstr>
      <vt:lpstr>Office Theme</vt:lpstr>
      <vt:lpstr>1_Fuel-Conf_Cover</vt:lpstr>
      <vt:lpstr>2_Fuel-Conf_Cover</vt:lpstr>
      <vt:lpstr>3_Fuel-Conf_Cover</vt:lpstr>
      <vt:lpstr>4_Fuel-Conf_Cover</vt:lpstr>
      <vt:lpstr>Working Together Preventing Runway Incursions (an integrated approach) </vt:lpstr>
      <vt:lpstr>Runway Safety – A Common Approach?</vt:lpstr>
      <vt:lpstr>Runway incursion: 5 Years Rate</vt:lpstr>
      <vt:lpstr>Runway incursion: Global Yearly Distribution </vt:lpstr>
      <vt:lpstr>PowerPoint Presentation</vt:lpstr>
      <vt:lpstr>PowerPoint Presentation</vt:lpstr>
      <vt:lpstr>PowerPoint Presentation</vt:lpstr>
      <vt:lpstr>Runway incursion: Yearly Distribution - EUR</vt:lpstr>
      <vt:lpstr>Sample STEADES narrative</vt:lpstr>
      <vt:lpstr>Runway incursions – still a “hot” topic?</vt:lpstr>
      <vt:lpstr>Identification - Preventing Runway Incursions?</vt:lpstr>
      <vt:lpstr>Collaboration - Reducing RI risk</vt:lpstr>
      <vt:lpstr>Integration – LRST Best Practice</vt:lpstr>
      <vt:lpstr>Harmonization - Promoting Best Practice (EAPPRI)</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MUNTEANU Dragos</dc:creator>
  <cp:lastModifiedBy>MUNTEANU Dragos</cp:lastModifiedBy>
  <cp:revision>35</cp:revision>
  <dcterms:created xsi:type="dcterms:W3CDTF">2017-04-21T12:33:14Z</dcterms:created>
  <dcterms:modified xsi:type="dcterms:W3CDTF">2017-06-02T10:30:41Z</dcterms:modified>
</cp:coreProperties>
</file>