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2"/>
  </p:notesMasterIdLst>
  <p:handoutMasterIdLst>
    <p:handoutMasterId r:id="rId13"/>
  </p:handoutMasterIdLst>
  <p:sldIdLst>
    <p:sldId id="382" r:id="rId2"/>
    <p:sldId id="387" r:id="rId3"/>
    <p:sldId id="383" r:id="rId4"/>
    <p:sldId id="384" r:id="rId5"/>
    <p:sldId id="388" r:id="rId6"/>
    <p:sldId id="389" r:id="rId7"/>
    <p:sldId id="385" r:id="rId8"/>
    <p:sldId id="386" r:id="rId9"/>
    <p:sldId id="390" r:id="rId10"/>
    <p:sldId id="391" r:id="rId11"/>
  </p:sldIdLst>
  <p:sldSz cx="9144000" cy="6858000" type="screen4x3"/>
  <p:notesSz cx="6669088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22DE2F"/>
    <a:srgbClr val="33CCFF"/>
    <a:srgbClr val="8F87BF"/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4068" autoAdjust="0"/>
  </p:normalViewPr>
  <p:slideViewPr>
    <p:cSldViewPr>
      <p:cViewPr varScale="1">
        <p:scale>
          <a:sx n="102" d="100"/>
          <a:sy n="10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32" y="-102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BABF4C-9014-44A6-8016-7836A2AF3A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596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2" tIns="45327" rIns="90652" bIns="4532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3D28DF-D542-4245-A901-66D07F9251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2606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presenattion DSA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9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Ministère de l’Environnement, de l’Énergie et de la Mer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10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Direction Générale de l’Aviation Civile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5016" y="2130425"/>
            <a:ext cx="4913183" cy="1470025"/>
          </a:xfrm>
        </p:spPr>
        <p:txBody>
          <a:bodyPr/>
          <a:lstStyle>
            <a:lvl1pPr>
              <a:defRPr>
                <a:solidFill>
                  <a:srgbClr val="5E39BF"/>
                </a:solidFill>
                <a:latin typeface="Liberation Sans"/>
                <a:cs typeface="Liberation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45016" y="3886200"/>
            <a:ext cx="4227384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369B3C0-6B87-48D9-B160-6E37DFB0401A}" type="datetimeFigureOut">
              <a:rPr lang="fr-FR" altLang="fr-FR"/>
              <a:pPr>
                <a:defRPr/>
              </a:pPr>
              <a:t>24/04/2017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537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pagesintercalaire DSA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9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Ministère de l’Environnement, de l’Énergie et de la Mer</a:t>
            </a: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10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Direction Générale de l’Aviation Civile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641" y="2286000"/>
            <a:ext cx="8229600" cy="1143000"/>
          </a:xfrm>
        </p:spPr>
        <p:txBody>
          <a:bodyPr/>
          <a:lstStyle>
            <a:lvl1pPr>
              <a:defRPr>
                <a:solidFill>
                  <a:srgbClr val="5E39B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77ED280-F243-47EF-AAD8-538DE01452BD}" type="datetimeFigureOut">
              <a:rPr lang="fr-FR" altLang="fr-FR"/>
              <a:pPr>
                <a:defRPr/>
              </a:pPr>
              <a:t>24/04/2017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798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326" y="254314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5E39B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44326" y="14065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4ED89B8-F16D-4483-B617-DAD82EF332E4}" type="datetimeFigureOut">
              <a:rPr lang="fr-FR" altLang="fr-FR"/>
              <a:pPr>
                <a:defRPr/>
              </a:pPr>
              <a:t>24/04/2017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66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58888" y="549275"/>
            <a:ext cx="6985000" cy="5511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123F8D6-4BFF-4CD5-BDDD-D31AAD3B2DA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GB" altLang="fr-FR"/>
              <a:t>01 avril 2014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defTabSz="914400">
              <a:defRPr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C691B14-1F15-4767-8ED9-65EA414FD73E}" type="datetime2">
              <a:rPr lang="fr-FR" altLang="fr-FR"/>
              <a:pPr>
                <a:defRPr/>
              </a:pPr>
              <a:t>lundi 24 avril 2017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541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 descr="pages DSAC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852E0CD-4D1D-40B8-A83B-BF46B82CCD94}" type="datetimeFigureOut">
              <a:rPr lang="fr-FR" altLang="fr-FR"/>
              <a:pPr>
                <a:defRPr/>
              </a:pPr>
              <a:t>24/04/2017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F3F7152-FC76-4899-9AA7-73CD912577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82700" y="6591300"/>
            <a:ext cx="73929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9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Ministère de l’Environnement, de l’Énergie et de la Mer</a:t>
            </a:r>
          </a:p>
        </p:txBody>
      </p:sp>
      <p:sp>
        <p:nvSpPr>
          <p:cNvPr id="14" name="Text Box 11"/>
          <p:cNvSpPr txBox="1">
            <a:spLocks noChangeArrowheads="1"/>
          </p:cNvSpPr>
          <p:nvPr userDrawn="1"/>
        </p:nvSpPr>
        <p:spPr bwMode="auto">
          <a:xfrm>
            <a:off x="5965825" y="6303963"/>
            <a:ext cx="270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 eaLnBrk="1">
              <a:lnSpc>
                <a:spcPct val="93000"/>
              </a:lnSpc>
              <a:defRPr/>
            </a:pPr>
            <a:r>
              <a:rPr lang="en-GB" altLang="fr-FR" sz="100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+mn-cs"/>
              </a:rPr>
              <a:t>Direction Générale de l’Aviation Civile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50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9872" y="1484784"/>
            <a:ext cx="5184576" cy="3096344"/>
          </a:xfrm>
        </p:spPr>
        <p:txBody>
          <a:bodyPr/>
          <a:lstStyle/>
          <a:p>
            <a:r>
              <a:rPr lang="fr-FR" b="1" dirty="0" err="1" smtClean="0"/>
              <a:t>Work</a:t>
            </a:r>
            <a:r>
              <a:rPr lang="fr-FR" b="1" dirty="0" smtClean="0"/>
              <a:t> in Progress</a:t>
            </a:r>
            <a:br>
              <a:rPr lang="fr-FR" b="1" dirty="0" smtClean="0"/>
            </a:br>
            <a:r>
              <a:rPr lang="fr-FR" b="1" dirty="0" err="1" smtClean="0"/>
              <a:t>Build</a:t>
            </a:r>
            <a:r>
              <a:rPr lang="fr-FR" b="1" dirty="0"/>
              <a:t> </a:t>
            </a:r>
            <a:r>
              <a:rPr lang="fr-FR" b="1" dirty="0" err="1" smtClean="0"/>
              <a:t>Safety</a:t>
            </a:r>
            <a:r>
              <a:rPr lang="fr-FR" b="1" dirty="0" smtClean="0"/>
              <a:t> </a:t>
            </a:r>
            <a:r>
              <a:rPr lang="fr-FR" b="1" dirty="0" err="1" smtClean="0"/>
              <a:t>Together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4966320"/>
            <a:ext cx="5163488" cy="694928"/>
          </a:xfrm>
        </p:spPr>
        <p:txBody>
          <a:bodyPr/>
          <a:lstStyle/>
          <a:p>
            <a:pPr algn="r"/>
            <a:r>
              <a:rPr lang="fr-FR" sz="2000" b="1" dirty="0" err="1" smtClean="0"/>
              <a:t>Safety</a:t>
            </a:r>
            <a:r>
              <a:rPr lang="fr-FR" sz="2000" b="1" dirty="0" smtClean="0"/>
              <a:t> Forum Eurocontrol</a:t>
            </a:r>
          </a:p>
          <a:p>
            <a:pPr algn="r"/>
            <a:r>
              <a:rPr lang="fr-FR" sz="2000" b="1" dirty="0" smtClean="0"/>
              <a:t>Geoffroy Chevalier – French DGAC </a:t>
            </a:r>
          </a:p>
          <a:p>
            <a:pPr algn="r"/>
            <a:r>
              <a:rPr lang="fr-FR" sz="2000" b="1" dirty="0" smtClean="0"/>
              <a:t>Airport and Air Navigation </a:t>
            </a:r>
            <a:r>
              <a:rPr lang="fr-FR" sz="2000" b="1" dirty="0" err="1" smtClean="0"/>
              <a:t>Safety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Directorate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974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&amp; </a:t>
            </a:r>
            <a:r>
              <a:rPr lang="fr-FR" dirty="0" err="1" smtClean="0"/>
              <a:t>answers</a:t>
            </a:r>
            <a:endParaRPr lang="fr-FR" dirty="0"/>
          </a:p>
        </p:txBody>
      </p:sp>
      <p:pic>
        <p:nvPicPr>
          <p:cNvPr id="1026" name="Picture 2" descr="Résultats de recherche d'images pour « question mark aircraft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b="12476"/>
          <a:stretch/>
        </p:blipFill>
        <p:spPr bwMode="auto">
          <a:xfrm>
            <a:off x="2503242" y="1185112"/>
            <a:ext cx="4301006" cy="4116096"/>
          </a:xfrm>
          <a:prstGeom prst="roundRect">
            <a:avLst>
              <a:gd name="adj" fmla="val 1093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3584997"/>
            <a:ext cx="7772400" cy="15001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err="1" smtClean="0">
                <a:solidFill>
                  <a:schemeClr val="tx1"/>
                </a:solidFill>
              </a:rPr>
              <a:t>Work</a:t>
            </a:r>
            <a:r>
              <a:rPr lang="fr-FR" sz="3200" b="1" dirty="0" smtClean="0">
                <a:solidFill>
                  <a:schemeClr val="tx1"/>
                </a:solidFill>
              </a:rPr>
              <a:t> in Progress at </a:t>
            </a:r>
            <a:r>
              <a:rPr lang="fr-FR" sz="3200" b="1" dirty="0" err="1" smtClean="0">
                <a:solidFill>
                  <a:schemeClr val="tx1"/>
                </a:solidFill>
              </a:rPr>
              <a:t>airports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contribute</a:t>
            </a:r>
            <a:r>
              <a:rPr lang="fr-FR" sz="3200" b="1" dirty="0" smtClean="0">
                <a:solidFill>
                  <a:schemeClr val="tx1"/>
                </a:solidFill>
              </a:rPr>
              <a:t> to the </a:t>
            </a:r>
            <a:r>
              <a:rPr lang="fr-FR" sz="3200" b="1" dirty="0" err="1" smtClean="0">
                <a:solidFill>
                  <a:schemeClr val="tx1"/>
                </a:solidFill>
              </a:rPr>
              <a:t>risk</a:t>
            </a:r>
            <a:r>
              <a:rPr lang="fr-FR" sz="3200" b="1" dirty="0" smtClean="0">
                <a:solidFill>
                  <a:schemeClr val="tx1"/>
                </a:solidFill>
              </a:rPr>
              <a:t> of </a:t>
            </a:r>
            <a:r>
              <a:rPr lang="fr-FR" sz="3200" b="1" dirty="0" err="1" smtClean="0">
                <a:solidFill>
                  <a:schemeClr val="tx1"/>
                </a:solidFill>
              </a:rPr>
              <a:t>runway</a:t>
            </a:r>
            <a:r>
              <a:rPr lang="fr-FR" sz="3200" b="1" dirty="0" smtClean="0">
                <a:solidFill>
                  <a:schemeClr val="tx1"/>
                </a:solidFill>
              </a:rPr>
              <a:t> incursions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In the situation of </a:t>
            </a:r>
            <a:r>
              <a:rPr lang="fr-FR" sz="3200" b="1" dirty="0" err="1" smtClean="0">
                <a:solidFill>
                  <a:schemeClr val="tx1"/>
                </a:solidFill>
              </a:rPr>
              <a:t>work</a:t>
            </a:r>
            <a:r>
              <a:rPr lang="fr-FR" sz="3200" b="1" dirty="0" smtClean="0">
                <a:solidFill>
                  <a:schemeClr val="tx1"/>
                </a:solidFill>
              </a:rPr>
              <a:t> in </a:t>
            </a:r>
            <a:r>
              <a:rPr lang="fr-FR" sz="3200" b="1" dirty="0" err="1" smtClean="0">
                <a:solidFill>
                  <a:schemeClr val="tx1"/>
                </a:solidFill>
              </a:rPr>
              <a:t>progress</a:t>
            </a:r>
            <a:r>
              <a:rPr lang="fr-FR" sz="3200" b="1" dirty="0" smtClean="0">
                <a:solidFill>
                  <a:schemeClr val="tx1"/>
                </a:solidFill>
              </a:rPr>
              <a:t>, interfaces </a:t>
            </a:r>
            <a:r>
              <a:rPr lang="fr-FR" sz="3200" b="1" dirty="0" err="1" smtClean="0">
                <a:solidFill>
                  <a:schemeClr val="tx1"/>
                </a:solidFill>
              </a:rPr>
              <a:t>between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different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actors</a:t>
            </a:r>
            <a:r>
              <a:rPr lang="fr-FR" sz="3200" b="1" dirty="0" smtClean="0">
                <a:solidFill>
                  <a:schemeClr val="tx1"/>
                </a:solidFill>
              </a:rPr>
              <a:t> have to </a:t>
            </a:r>
            <a:r>
              <a:rPr lang="fr-FR" sz="3200" b="1" dirty="0" err="1" smtClean="0">
                <a:solidFill>
                  <a:schemeClr val="tx1"/>
                </a:solidFill>
              </a:rPr>
              <a:t>be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properly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managed</a:t>
            </a:r>
            <a:r>
              <a:rPr lang="fr-FR" sz="3200" b="1" dirty="0" smtClean="0">
                <a:solidFill>
                  <a:schemeClr val="tx1"/>
                </a:solidFill>
              </a:rPr>
              <a:t> to </a:t>
            </a:r>
            <a:r>
              <a:rPr lang="fr-FR" sz="3200" b="1" dirty="0" err="1" smtClean="0">
                <a:solidFill>
                  <a:schemeClr val="tx1"/>
                </a:solidFill>
              </a:rPr>
              <a:t>ensure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safety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DSAC </a:t>
            </a:r>
            <a:r>
              <a:rPr lang="fr-FR" sz="3200" b="1" dirty="0" err="1" smtClean="0">
                <a:solidFill>
                  <a:schemeClr val="tx1"/>
                </a:solidFill>
              </a:rPr>
              <a:t>organizes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its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annual</a:t>
            </a:r>
            <a:r>
              <a:rPr lang="fr-FR" sz="3200" b="1" dirty="0" smtClean="0">
                <a:solidFill>
                  <a:schemeClr val="tx1"/>
                </a:solidFill>
              </a:rPr>
              <a:t> symposium on </a:t>
            </a:r>
            <a:r>
              <a:rPr lang="fr-FR" sz="3200" b="1" dirty="0" err="1" smtClean="0">
                <a:solidFill>
                  <a:schemeClr val="tx1"/>
                </a:solidFill>
              </a:rPr>
              <a:t>work</a:t>
            </a:r>
            <a:r>
              <a:rPr lang="fr-FR" sz="3200" b="1" dirty="0" smtClean="0">
                <a:solidFill>
                  <a:schemeClr val="tx1"/>
                </a:solidFill>
              </a:rPr>
              <a:t> in </a:t>
            </a:r>
            <a:r>
              <a:rPr lang="fr-FR" sz="3200" b="1" dirty="0" err="1" smtClean="0">
                <a:solidFill>
                  <a:schemeClr val="tx1"/>
                </a:solidFill>
              </a:rPr>
              <a:t>progress</a:t>
            </a:r>
            <a:r>
              <a:rPr lang="fr-FR" sz="3200" b="1" dirty="0" smtClean="0">
                <a:solidFill>
                  <a:schemeClr val="tx1"/>
                </a:solidFill>
              </a:rPr>
              <a:t> at </a:t>
            </a:r>
            <a:r>
              <a:rPr lang="fr-FR" sz="3200" b="1" dirty="0" err="1" smtClean="0">
                <a:solidFill>
                  <a:schemeClr val="tx1"/>
                </a:solidFill>
              </a:rPr>
              <a:t>airports</a:t>
            </a:r>
            <a:endParaRPr lang="fr-F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6064" y="2924944"/>
            <a:ext cx="7772400" cy="15001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DSAC Symposium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The </a:t>
            </a:r>
            <a:r>
              <a:rPr lang="fr-FR" sz="3200" b="1" dirty="0" err="1" smtClean="0">
                <a:solidFill>
                  <a:schemeClr val="tx1"/>
                </a:solidFill>
              </a:rPr>
              <a:t>example</a:t>
            </a:r>
            <a:r>
              <a:rPr lang="fr-FR" sz="3200" b="1" dirty="0" smtClean="0">
                <a:solidFill>
                  <a:schemeClr val="tx1"/>
                </a:solidFill>
              </a:rPr>
              <a:t> of Lyons </a:t>
            </a:r>
            <a:r>
              <a:rPr lang="fr-FR" sz="3200" b="1" dirty="0" err="1" smtClean="0">
                <a:solidFill>
                  <a:schemeClr val="tx1"/>
                </a:solidFill>
              </a:rPr>
              <a:t>ground</a:t>
            </a:r>
            <a:r>
              <a:rPr lang="fr-FR" sz="3200" b="1" dirty="0" smtClean="0">
                <a:solidFill>
                  <a:schemeClr val="tx1"/>
                </a:solidFill>
              </a:rPr>
              <a:t> quasi-collision in </a:t>
            </a:r>
            <a:r>
              <a:rPr lang="fr-FR" sz="3200" b="1" dirty="0" err="1" smtClean="0">
                <a:solidFill>
                  <a:schemeClr val="tx1"/>
                </a:solidFill>
              </a:rPr>
              <a:t>september</a:t>
            </a:r>
            <a:r>
              <a:rPr lang="fr-FR" sz="3200" b="1" dirty="0" smtClean="0">
                <a:solidFill>
                  <a:schemeClr val="tx1"/>
                </a:solidFill>
              </a:rPr>
              <a:t> 2013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Coordination </a:t>
            </a:r>
            <a:r>
              <a:rPr lang="fr-FR" sz="3200" b="1" dirty="0" err="1" smtClean="0">
                <a:solidFill>
                  <a:schemeClr val="tx1"/>
                </a:solidFill>
              </a:rPr>
              <a:t>with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platform’s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users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DSAC Symposium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4149080"/>
            <a:ext cx="5472608" cy="15001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DSAC : French National Supervision </a:t>
            </a:r>
            <a:r>
              <a:rPr lang="fr-FR" b="1" dirty="0" err="1" smtClean="0">
                <a:solidFill>
                  <a:schemeClr val="tx1"/>
                </a:solidFill>
              </a:rPr>
              <a:t>Authority</a:t>
            </a:r>
            <a:endParaRPr lang="fr-FR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7th </a:t>
            </a:r>
            <a:r>
              <a:rPr lang="fr-FR" b="1" dirty="0" err="1" smtClean="0">
                <a:solidFill>
                  <a:schemeClr val="tx1"/>
                </a:solidFill>
              </a:rPr>
              <a:t>December</a:t>
            </a:r>
            <a:r>
              <a:rPr lang="fr-FR" b="1" dirty="0" smtClean="0">
                <a:solidFill>
                  <a:schemeClr val="tx1"/>
                </a:solidFill>
              </a:rPr>
              <a:t> 2017 : </a:t>
            </a:r>
            <a:r>
              <a:rPr lang="fr-FR" b="1" dirty="0" err="1" smtClean="0">
                <a:solidFill>
                  <a:schemeClr val="tx1"/>
                </a:solidFill>
              </a:rPr>
              <a:t>DSAC’s</a:t>
            </a:r>
            <a:r>
              <a:rPr lang="fr-FR" b="1" dirty="0" smtClean="0">
                <a:solidFill>
                  <a:schemeClr val="tx1"/>
                </a:solidFill>
              </a:rPr>
              <a:t> Symposium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Theme</a:t>
            </a:r>
            <a:r>
              <a:rPr lang="fr-FR" b="1" dirty="0" smtClean="0">
                <a:solidFill>
                  <a:schemeClr val="tx1"/>
                </a:solidFill>
              </a:rPr>
              <a:t> : </a:t>
            </a:r>
            <a:r>
              <a:rPr lang="fr-FR" b="1" dirty="0" err="1" smtClean="0">
                <a:solidFill>
                  <a:schemeClr val="tx1"/>
                </a:solidFill>
              </a:rPr>
              <a:t>work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progress</a:t>
            </a:r>
            <a:endParaRPr lang="fr-FR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Creation</a:t>
            </a:r>
            <a:r>
              <a:rPr lang="fr-FR" b="1" dirty="0" smtClean="0">
                <a:solidFill>
                  <a:schemeClr val="tx1"/>
                </a:solidFill>
              </a:rPr>
              <a:t> of a </a:t>
            </a:r>
            <a:r>
              <a:rPr lang="fr-FR" b="1" dirty="0" err="1" smtClean="0">
                <a:solidFill>
                  <a:schemeClr val="tx1"/>
                </a:solidFill>
              </a:rPr>
              <a:t>working</a:t>
            </a:r>
            <a:r>
              <a:rPr lang="fr-FR" b="1" dirty="0" smtClean="0">
                <a:solidFill>
                  <a:schemeClr val="tx1"/>
                </a:solidFill>
              </a:rPr>
              <a:t> group to </a:t>
            </a:r>
            <a:r>
              <a:rPr lang="fr-FR" b="1" dirty="0" err="1" smtClean="0">
                <a:solidFill>
                  <a:schemeClr val="tx1"/>
                </a:solidFill>
              </a:rPr>
              <a:t>organize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the </a:t>
            </a:r>
            <a:r>
              <a:rPr lang="fr-FR" b="1" dirty="0" err="1" smtClean="0">
                <a:solidFill>
                  <a:schemeClr val="tx1"/>
                </a:solidFill>
              </a:rPr>
              <a:t>event</a:t>
            </a:r>
            <a:r>
              <a:rPr lang="fr-FR" b="1" dirty="0" smtClean="0">
                <a:solidFill>
                  <a:schemeClr val="tx1"/>
                </a:solidFill>
              </a:rPr>
              <a:t> : DSAC, French ANSP, BEA, French Airport </a:t>
            </a:r>
            <a:r>
              <a:rPr lang="fr-FR" b="1" dirty="0" err="1" smtClean="0">
                <a:solidFill>
                  <a:schemeClr val="tx1"/>
                </a:solidFill>
              </a:rPr>
              <a:t>operators</a:t>
            </a:r>
            <a:r>
              <a:rPr lang="fr-FR" b="1" dirty="0" smtClean="0">
                <a:solidFill>
                  <a:schemeClr val="tx1"/>
                </a:solidFill>
              </a:rPr>
              <a:t>, Airlines, French Aviation </a:t>
            </a:r>
            <a:r>
              <a:rPr lang="fr-FR" b="1" dirty="0" err="1" smtClean="0">
                <a:solidFill>
                  <a:schemeClr val="tx1"/>
                </a:solidFill>
              </a:rPr>
              <a:t>Technical</a:t>
            </a:r>
            <a:r>
              <a:rPr lang="fr-FR" b="1" dirty="0" smtClean="0">
                <a:solidFill>
                  <a:schemeClr val="tx1"/>
                </a:solidFill>
              </a:rPr>
              <a:t> Service, </a:t>
            </a:r>
            <a:r>
              <a:rPr lang="fr-FR" b="1" dirty="0" err="1" smtClean="0">
                <a:solidFill>
                  <a:schemeClr val="tx1"/>
                </a:solidFill>
              </a:rPr>
              <a:t>Airports</a:t>
            </a:r>
            <a:r>
              <a:rPr lang="fr-FR" b="1" dirty="0" smtClean="0">
                <a:solidFill>
                  <a:schemeClr val="tx1"/>
                </a:solidFill>
              </a:rPr>
              <a:t> Organisations…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4 main </a:t>
            </a:r>
            <a:r>
              <a:rPr lang="fr-FR" b="1" dirty="0" err="1" smtClean="0">
                <a:solidFill>
                  <a:schemeClr val="tx1"/>
                </a:solidFill>
              </a:rPr>
              <a:t>subjects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related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work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progress</a:t>
            </a:r>
            <a:r>
              <a:rPr lang="fr-FR" b="1" dirty="0" smtClean="0">
                <a:solidFill>
                  <a:schemeClr val="tx1"/>
                </a:solidFill>
              </a:rPr>
              <a:t>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Coordination </a:t>
            </a:r>
            <a:r>
              <a:rPr lang="fr-FR" b="1" dirty="0" err="1" smtClean="0">
                <a:solidFill>
                  <a:schemeClr val="tx1"/>
                </a:solidFill>
              </a:rPr>
              <a:t>with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platform’s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users</a:t>
            </a:r>
            <a:endParaRPr lang="fr-FR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Coordination </a:t>
            </a:r>
            <a:r>
              <a:rPr lang="fr-FR" b="1" dirty="0" err="1" smtClean="0">
                <a:solidFill>
                  <a:schemeClr val="tx1"/>
                </a:solidFill>
              </a:rPr>
              <a:t>between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operator</a:t>
            </a:r>
            <a:r>
              <a:rPr lang="fr-FR" b="1" dirty="0" smtClean="0">
                <a:solidFill>
                  <a:schemeClr val="tx1"/>
                </a:solidFill>
              </a:rPr>
              <a:t> and the ANSP </a:t>
            </a:r>
            <a:r>
              <a:rPr lang="fr-FR" b="1" dirty="0" err="1" smtClean="0">
                <a:solidFill>
                  <a:schemeClr val="tx1"/>
                </a:solidFill>
              </a:rPr>
              <a:t>during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after</a:t>
            </a:r>
            <a:r>
              <a:rPr lang="fr-FR" b="1" dirty="0" smtClean="0">
                <a:solidFill>
                  <a:schemeClr val="tx1"/>
                </a:solidFill>
              </a:rPr>
              <a:t> the construction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Coordination </a:t>
            </a:r>
            <a:r>
              <a:rPr lang="fr-FR" b="1" dirty="0" err="1" smtClean="0">
                <a:solidFill>
                  <a:schemeClr val="tx1"/>
                </a:solidFill>
              </a:rPr>
              <a:t>between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actors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involved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during</a:t>
            </a:r>
            <a:r>
              <a:rPr lang="fr-FR" b="1" dirty="0" smtClean="0">
                <a:solidFill>
                  <a:schemeClr val="tx1"/>
                </a:solidFill>
              </a:rPr>
              <a:t> construction </a:t>
            </a:r>
            <a:r>
              <a:rPr lang="fr-FR" b="1" dirty="0" err="1" smtClean="0">
                <a:solidFill>
                  <a:schemeClr val="tx1"/>
                </a:solidFill>
              </a:rPr>
              <a:t>preparation</a:t>
            </a:r>
            <a:endParaRPr lang="fr-FR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Training the construction </a:t>
            </a:r>
            <a:r>
              <a:rPr lang="fr-FR" b="1" dirty="0" err="1" smtClean="0">
                <a:solidFill>
                  <a:schemeClr val="tx1"/>
                </a:solidFill>
              </a:rPr>
              <a:t>field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operators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018">
            <a:off x="6518209" y="413600"/>
            <a:ext cx="1806474" cy="24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968">
            <a:off x="6455764" y="1806114"/>
            <a:ext cx="1773315" cy="23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HEVALIER-G\Documents\symposium\symposium 201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764">
            <a:off x="6560177" y="3528687"/>
            <a:ext cx="1775417" cy="23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Lyons </a:t>
            </a:r>
            <a:r>
              <a:rPr lang="fr-FR" dirty="0" err="1" smtClean="0"/>
              <a:t>ground</a:t>
            </a:r>
            <a:r>
              <a:rPr lang="fr-FR" dirty="0" smtClean="0"/>
              <a:t> quasi collision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72400" cy="8640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err="1" smtClean="0">
                <a:solidFill>
                  <a:schemeClr val="tx1"/>
                </a:solidFill>
              </a:rPr>
              <a:t>September</a:t>
            </a:r>
            <a:r>
              <a:rPr lang="fr-FR" sz="1800" b="1" dirty="0" smtClean="0">
                <a:solidFill>
                  <a:schemeClr val="tx1"/>
                </a:solidFill>
              </a:rPr>
              <a:t> 5th 2013. 3:35 AM local time</a:t>
            </a:r>
            <a:endParaRPr lang="fr-FR" sz="18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5256584" cy="3446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716308" cy="2603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3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Lyons </a:t>
            </a:r>
            <a:r>
              <a:rPr lang="fr-FR" dirty="0" err="1" smtClean="0"/>
              <a:t>ground</a:t>
            </a:r>
            <a:r>
              <a:rPr lang="fr-FR" dirty="0" smtClean="0"/>
              <a:t> quasi collision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3816424" cy="27363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Contributive </a:t>
            </a:r>
            <a:r>
              <a:rPr lang="fr-FR" sz="1800" b="1" dirty="0" err="1" smtClean="0">
                <a:solidFill>
                  <a:schemeClr val="tx1"/>
                </a:solidFill>
              </a:rPr>
              <a:t>factors</a:t>
            </a:r>
            <a:r>
              <a:rPr lang="fr-FR" sz="1800" b="1" dirty="0" smtClean="0">
                <a:solidFill>
                  <a:schemeClr val="tx1"/>
                </a:solidFill>
              </a:rPr>
              <a:t>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solidFill>
                  <a:schemeClr val="tx1"/>
                </a:solidFill>
              </a:rPr>
              <a:t>Work</a:t>
            </a:r>
            <a:r>
              <a:rPr lang="fr-FR" sz="1600" b="1" dirty="0" smtClean="0">
                <a:solidFill>
                  <a:schemeClr val="tx1"/>
                </a:solidFill>
              </a:rPr>
              <a:t> in Progress </a:t>
            </a:r>
            <a:r>
              <a:rPr lang="fr-FR" sz="1600" b="1" dirty="0" err="1" smtClean="0">
                <a:solidFill>
                  <a:schemeClr val="tx1"/>
                </a:solidFill>
              </a:rPr>
              <a:t>preparation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Airport infrastructure and </a:t>
            </a:r>
            <a:r>
              <a:rPr lang="fr-FR" sz="1600" b="1" dirty="0" err="1" smtClean="0">
                <a:solidFill>
                  <a:schemeClr val="tx1"/>
                </a:solidFill>
              </a:rPr>
              <a:t>lighting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Ground surveillance and HMI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solidFill>
                  <a:schemeClr val="tx1"/>
                </a:solidFill>
              </a:rPr>
              <a:t>Strip</a:t>
            </a:r>
            <a:r>
              <a:rPr lang="fr-FR" sz="1600" b="1" dirty="0" smtClean="0">
                <a:solidFill>
                  <a:schemeClr val="tx1"/>
                </a:solidFill>
              </a:rPr>
              <a:t> 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Control </a:t>
            </a:r>
            <a:r>
              <a:rPr lang="fr-FR" sz="1600" b="1" dirty="0" err="1" smtClean="0">
                <a:solidFill>
                  <a:schemeClr val="tx1"/>
                </a:solidFill>
              </a:rPr>
              <a:t>working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methods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Service </a:t>
            </a:r>
            <a:r>
              <a:rPr lang="fr-FR" sz="1600" b="1" dirty="0" err="1" smtClean="0">
                <a:solidFill>
                  <a:schemeClr val="tx1"/>
                </a:solidFill>
              </a:rPr>
              <a:t>organization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Urgence feeling of a </a:t>
            </a:r>
            <a:r>
              <a:rPr lang="fr-FR" sz="1600" b="1" dirty="0" err="1" smtClean="0">
                <a:solidFill>
                  <a:schemeClr val="tx1"/>
                </a:solidFill>
              </a:rPr>
              <a:t>sanitary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evacuation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solidFill>
                  <a:schemeClr val="tx1"/>
                </a:solidFill>
              </a:rPr>
              <a:t>Low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traffic</a:t>
            </a:r>
            <a:r>
              <a:rPr lang="fr-FR" sz="1600" b="1" dirty="0" smtClean="0">
                <a:solidFill>
                  <a:schemeClr val="tx1"/>
                </a:solidFill>
              </a:rPr>
              <a:t> at night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E:\Mes Documents\1F. Dossier Présentations2\PPT F-HDPN DEC 2015\Strip TWR 5 09 201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58" y="980728"/>
            <a:ext cx="3035035" cy="1936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85" y="3112292"/>
            <a:ext cx="3909120" cy="1180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85" y="4502525"/>
            <a:ext cx="3909120" cy="1230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3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COORDINATIOn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– </a:t>
            </a:r>
            <a:r>
              <a:rPr lang="fr-FR" dirty="0" err="1" smtClean="0"/>
              <a:t>AEROnautical</a:t>
            </a:r>
            <a:r>
              <a:rPr lang="fr-FR" dirty="0" smtClean="0"/>
              <a:t> information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1340769"/>
            <a:ext cx="7772400" cy="8640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The </a:t>
            </a:r>
            <a:r>
              <a:rPr lang="fr-FR" sz="1800" b="1" dirty="0" err="1" smtClean="0">
                <a:solidFill>
                  <a:schemeClr val="tx1"/>
                </a:solidFill>
              </a:rPr>
              <a:t>aeronautical</a:t>
            </a:r>
            <a:r>
              <a:rPr lang="fr-FR" sz="1800" b="1" dirty="0" smtClean="0">
                <a:solidFill>
                  <a:schemeClr val="tx1"/>
                </a:solidFill>
              </a:rPr>
              <a:t> data provider </a:t>
            </a:r>
            <a:r>
              <a:rPr lang="fr-FR" sz="1800" b="1" dirty="0" err="1" smtClean="0">
                <a:solidFill>
                  <a:schemeClr val="tx1"/>
                </a:solidFill>
              </a:rPr>
              <a:t>should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be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trained</a:t>
            </a:r>
            <a:r>
              <a:rPr lang="fr-FR" sz="1800" b="1" dirty="0" smtClean="0">
                <a:solidFill>
                  <a:schemeClr val="tx1"/>
                </a:solidFill>
              </a:rPr>
              <a:t> to AIRAC </a:t>
            </a:r>
            <a:r>
              <a:rPr lang="fr-FR" sz="1800" b="1" dirty="0" err="1" smtClean="0">
                <a:solidFill>
                  <a:schemeClr val="tx1"/>
                </a:solidFill>
              </a:rPr>
              <a:t>specifications</a:t>
            </a:r>
            <a:r>
              <a:rPr lang="fr-FR" sz="1800" b="1" dirty="0" smtClean="0">
                <a:solidFill>
                  <a:schemeClr val="tx1"/>
                </a:solidFill>
              </a:rPr>
              <a:t> and respect the AIRAC cycle to </a:t>
            </a:r>
            <a:r>
              <a:rPr lang="fr-FR" sz="1800" b="1" dirty="0" err="1" smtClean="0">
                <a:solidFill>
                  <a:schemeClr val="tx1"/>
                </a:solidFill>
              </a:rPr>
              <a:t>avoid</a:t>
            </a:r>
            <a:r>
              <a:rPr lang="fr-FR" sz="1800" b="1" dirty="0" smtClean="0">
                <a:solidFill>
                  <a:schemeClr val="tx1"/>
                </a:solidFill>
              </a:rPr>
              <a:t> NOTAM </a:t>
            </a:r>
            <a:r>
              <a:rPr lang="fr-FR" sz="1800" b="1" dirty="0" err="1" smtClean="0">
                <a:solidFill>
                  <a:schemeClr val="tx1"/>
                </a:solidFill>
              </a:rPr>
              <a:t>proliferation</a:t>
            </a:r>
            <a:endParaRPr lang="fr-FR" sz="18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Résultats de recherche d'images pour « cycle AIRAC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9357"/>
            <a:ext cx="4540796" cy="25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887">
            <a:off x="6119222" y="2183343"/>
            <a:ext cx="2003865" cy="2796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254">
            <a:off x="6720474" y="3972740"/>
            <a:ext cx="1657738" cy="2313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8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54314"/>
            <a:ext cx="8261150" cy="1362075"/>
          </a:xfrm>
        </p:spPr>
        <p:txBody>
          <a:bodyPr/>
          <a:lstStyle/>
          <a:p>
            <a:r>
              <a:rPr lang="fr-FR" dirty="0" err="1" smtClean="0"/>
              <a:t>COORDINATIOn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–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Aeronautical</a:t>
            </a:r>
            <a:r>
              <a:rPr lang="fr-FR" dirty="0" smtClean="0"/>
              <a:t> information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4546849" cy="26642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Collaborative </a:t>
            </a:r>
            <a:r>
              <a:rPr lang="fr-FR" b="1" dirty="0" err="1" smtClean="0">
                <a:solidFill>
                  <a:schemeClr val="tx1"/>
                </a:solidFill>
              </a:rPr>
              <a:t>Decision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Making</a:t>
            </a:r>
            <a:r>
              <a:rPr lang="fr-FR" b="1" dirty="0" smtClean="0">
                <a:solidFill>
                  <a:schemeClr val="tx1"/>
                </a:solidFill>
              </a:rPr>
              <a:t> (CDM)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Specific</a:t>
            </a:r>
            <a:r>
              <a:rPr lang="fr-FR" b="1" dirty="0" smtClean="0">
                <a:solidFill>
                  <a:schemeClr val="tx1"/>
                </a:solidFill>
              </a:rPr>
              <a:t> meetings </a:t>
            </a:r>
            <a:r>
              <a:rPr lang="fr-FR" b="1" dirty="0" err="1" smtClean="0">
                <a:solidFill>
                  <a:schemeClr val="tx1"/>
                </a:solidFill>
              </a:rPr>
              <a:t>with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platform’s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users</a:t>
            </a:r>
            <a:endParaRPr lang="fr-FR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Presentation</a:t>
            </a:r>
            <a:r>
              <a:rPr lang="fr-FR" b="1" dirty="0" smtClean="0">
                <a:solidFill>
                  <a:schemeClr val="tx1"/>
                </a:solidFill>
              </a:rPr>
              <a:t> to the </a:t>
            </a:r>
            <a:r>
              <a:rPr lang="fr-FR" b="1" dirty="0" err="1" smtClean="0">
                <a:solidFill>
                  <a:schemeClr val="tx1"/>
                </a:solidFill>
              </a:rPr>
              <a:t>citizen</a:t>
            </a:r>
            <a:r>
              <a:rPr lang="fr-FR" b="1" dirty="0" smtClean="0">
                <a:solidFill>
                  <a:schemeClr val="tx1"/>
                </a:solidFill>
              </a:rPr>
              <a:t> living close to the </a:t>
            </a:r>
            <a:r>
              <a:rPr lang="fr-FR" b="1" dirty="0" err="1" smtClean="0">
                <a:solidFill>
                  <a:schemeClr val="tx1"/>
                </a:solidFill>
              </a:rPr>
              <a:t>airport</a:t>
            </a:r>
            <a:endParaRPr lang="fr-FR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Presentation</a:t>
            </a:r>
            <a:r>
              <a:rPr lang="fr-FR" b="1" dirty="0" smtClean="0">
                <a:solidFill>
                  <a:schemeClr val="tx1"/>
                </a:solidFill>
              </a:rPr>
              <a:t> to the Local </a:t>
            </a:r>
            <a:r>
              <a:rPr lang="fr-FR" b="1" dirty="0" err="1" smtClean="0">
                <a:solidFill>
                  <a:schemeClr val="tx1"/>
                </a:solidFill>
              </a:rPr>
              <a:t>Runway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Safety</a:t>
            </a:r>
            <a:r>
              <a:rPr lang="fr-FR" b="1" dirty="0" smtClean="0">
                <a:solidFill>
                  <a:schemeClr val="tx1"/>
                </a:solidFill>
              </a:rPr>
              <a:t> Team</a:t>
            </a:r>
            <a:endParaRPr lang="fr-FR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err="1" smtClean="0">
                <a:solidFill>
                  <a:schemeClr val="tx1"/>
                </a:solidFill>
              </a:rPr>
              <a:t>Take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into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account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airlines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safety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studies</a:t>
            </a:r>
            <a:endParaRPr lang="fr-FR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Use of </a:t>
            </a:r>
            <a:r>
              <a:rPr lang="fr-FR" b="1" dirty="0" err="1" smtClean="0">
                <a:solidFill>
                  <a:schemeClr val="tx1"/>
                </a:solidFill>
              </a:rPr>
              <a:t>signs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markings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related</a:t>
            </a:r>
            <a:r>
              <a:rPr lang="fr-FR" b="1" dirty="0" smtClean="0">
                <a:solidFill>
                  <a:schemeClr val="tx1"/>
                </a:solidFill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</a:rPr>
              <a:t>work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progress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www.cdmparis.net/PublishingImages/logoCDG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7301">
            <a:off x="5915602" y="1806045"/>
            <a:ext cx="2743200" cy="1219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Espace réservé pour une image 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/>
        </p:blipFill>
        <p:spPr bwMode="gray">
          <a:xfrm rot="349209">
            <a:off x="5222344" y="3070735"/>
            <a:ext cx="1611204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utoShape 4" descr="Résultats de recherche d'images pour « local runway safety team »"/>
          <p:cNvSpPr>
            <a:spLocks noChangeAspect="1" noChangeArrowheads="1"/>
          </p:cNvSpPr>
          <p:nvPr/>
        </p:nvSpPr>
        <p:spPr bwMode="auto">
          <a:xfrm>
            <a:off x="155575" y="-1957388"/>
            <a:ext cx="54578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Résultats de recherche d'images pour « local runway safety team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625">
            <a:off x="6647873" y="3712454"/>
            <a:ext cx="2187756" cy="163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58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Conclusive </a:t>
            </a:r>
            <a:r>
              <a:rPr lang="fr-FR" dirty="0" err="1" smtClean="0"/>
              <a:t>remarks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6064" y="5025157"/>
            <a:ext cx="7772400" cy="15001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Lyons </a:t>
            </a:r>
            <a:r>
              <a:rPr lang="fr-FR" sz="3200" b="1" dirty="0" err="1" smtClean="0">
                <a:solidFill>
                  <a:schemeClr val="tx1"/>
                </a:solidFill>
              </a:rPr>
              <a:t>ground</a:t>
            </a:r>
            <a:r>
              <a:rPr lang="fr-FR" sz="3200" b="1" dirty="0" smtClean="0">
                <a:solidFill>
                  <a:schemeClr val="tx1"/>
                </a:solidFill>
              </a:rPr>
              <a:t> quasi collision (plus </a:t>
            </a:r>
            <a:r>
              <a:rPr lang="fr-FR" sz="3200" b="1" dirty="0" err="1" smtClean="0">
                <a:solidFill>
                  <a:schemeClr val="tx1"/>
                </a:solidFill>
              </a:rPr>
              <a:t>other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events</a:t>
            </a:r>
            <a:r>
              <a:rPr lang="fr-FR" sz="3200" b="1" dirty="0" smtClean="0">
                <a:solidFill>
                  <a:schemeClr val="tx1"/>
                </a:solidFill>
              </a:rPr>
              <a:t>) </a:t>
            </a:r>
            <a:r>
              <a:rPr lang="fr-FR" sz="3200" b="1" dirty="0" err="1" smtClean="0">
                <a:solidFill>
                  <a:schemeClr val="tx1"/>
                </a:solidFill>
              </a:rPr>
              <a:t>highlight</a:t>
            </a:r>
            <a:r>
              <a:rPr lang="fr-FR" sz="3200" b="1" dirty="0" smtClean="0">
                <a:solidFill>
                  <a:schemeClr val="tx1"/>
                </a:solidFill>
              </a:rPr>
              <a:t> the </a:t>
            </a:r>
            <a:r>
              <a:rPr lang="fr-FR" sz="3200" b="1" dirty="0" err="1" smtClean="0">
                <a:solidFill>
                  <a:schemeClr val="tx1"/>
                </a:solidFill>
              </a:rPr>
              <a:t>need</a:t>
            </a:r>
            <a:r>
              <a:rPr lang="fr-FR" sz="3200" b="1" dirty="0" smtClean="0">
                <a:solidFill>
                  <a:schemeClr val="tx1"/>
                </a:solidFill>
              </a:rPr>
              <a:t> of more coordination </a:t>
            </a:r>
            <a:r>
              <a:rPr lang="fr-FR" sz="3200" b="1" dirty="0" err="1" smtClean="0">
                <a:solidFill>
                  <a:schemeClr val="tx1"/>
                </a:solidFill>
              </a:rPr>
              <a:t>between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actors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involved</a:t>
            </a:r>
            <a:r>
              <a:rPr lang="fr-FR" sz="3200" b="1" dirty="0" smtClean="0">
                <a:solidFill>
                  <a:schemeClr val="tx1"/>
                </a:solidFill>
              </a:rPr>
              <a:t> in </a:t>
            </a:r>
            <a:r>
              <a:rPr lang="fr-FR" sz="3200" b="1" dirty="0" err="1" smtClean="0">
                <a:solidFill>
                  <a:schemeClr val="tx1"/>
                </a:solidFill>
              </a:rPr>
              <a:t>work</a:t>
            </a:r>
            <a:r>
              <a:rPr lang="fr-FR" sz="3200" b="1" dirty="0" smtClean="0">
                <a:solidFill>
                  <a:schemeClr val="tx1"/>
                </a:solidFill>
              </a:rPr>
              <a:t> in </a:t>
            </a:r>
            <a:r>
              <a:rPr lang="fr-FR" sz="3200" b="1" dirty="0" err="1" smtClean="0">
                <a:solidFill>
                  <a:schemeClr val="tx1"/>
                </a:solidFill>
              </a:rPr>
              <a:t>progress</a:t>
            </a:r>
            <a:r>
              <a:rPr lang="fr-FR" sz="3200" b="1" dirty="0" smtClean="0">
                <a:solidFill>
                  <a:schemeClr val="tx1"/>
                </a:solidFill>
              </a:rPr>
              <a:t> at </a:t>
            </a:r>
            <a:r>
              <a:rPr lang="fr-FR" sz="3200" b="1" dirty="0" err="1" smtClean="0">
                <a:solidFill>
                  <a:schemeClr val="tx1"/>
                </a:solidFill>
              </a:rPr>
              <a:t>airports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Coordination </a:t>
            </a:r>
            <a:r>
              <a:rPr lang="fr-FR" sz="3200" b="1" dirty="0" err="1" smtClean="0">
                <a:solidFill>
                  <a:schemeClr val="tx1"/>
                </a:solidFill>
              </a:rPr>
              <a:t>with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platform’s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users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is</a:t>
            </a:r>
            <a:r>
              <a:rPr lang="fr-FR" sz="3200" b="1" dirty="0" smtClean="0">
                <a:solidFill>
                  <a:schemeClr val="tx1"/>
                </a:solidFill>
              </a:rPr>
              <a:t> one </a:t>
            </a:r>
            <a:r>
              <a:rPr lang="fr-FR" sz="3200" b="1" dirty="0" err="1" smtClean="0">
                <a:solidFill>
                  <a:schemeClr val="tx1"/>
                </a:solidFill>
              </a:rPr>
              <a:t>way</a:t>
            </a:r>
            <a:r>
              <a:rPr lang="fr-FR" sz="3200" b="1" dirty="0" smtClean="0">
                <a:solidFill>
                  <a:schemeClr val="tx1"/>
                </a:solidFill>
              </a:rPr>
              <a:t> to </a:t>
            </a:r>
            <a:r>
              <a:rPr lang="fr-FR" sz="3200" b="1" dirty="0" err="1" smtClean="0">
                <a:solidFill>
                  <a:schemeClr val="tx1"/>
                </a:solidFill>
              </a:rPr>
              <a:t>enhance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safety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tx1"/>
                </a:solidFill>
              </a:rPr>
              <a:t>DSAC symposium </a:t>
            </a:r>
            <a:r>
              <a:rPr lang="fr-FR" sz="3200" b="1" dirty="0" err="1" smtClean="0">
                <a:solidFill>
                  <a:schemeClr val="tx1"/>
                </a:solidFill>
              </a:rPr>
              <a:t>will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tackle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many</a:t>
            </a:r>
            <a:r>
              <a:rPr lang="fr-FR" sz="3200" b="1" dirty="0" smtClean="0">
                <a:solidFill>
                  <a:schemeClr val="tx1"/>
                </a:solidFill>
              </a:rPr>
              <a:t> more </a:t>
            </a:r>
            <a:r>
              <a:rPr lang="fr-FR" sz="3200" b="1" dirty="0" err="1" smtClean="0">
                <a:solidFill>
                  <a:schemeClr val="tx1"/>
                </a:solidFill>
              </a:rPr>
              <a:t>subjects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rendez-vous on Thursday, </a:t>
            </a:r>
            <a:r>
              <a:rPr lang="fr-FR" sz="32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December</a:t>
            </a:r>
            <a:r>
              <a:rPr lang="fr-F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7th 2017 at DGAC </a:t>
            </a:r>
            <a:r>
              <a:rPr lang="fr-FR" sz="32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headquarters</a:t>
            </a:r>
            <a:r>
              <a:rPr lang="fr-FR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Paris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34108</TotalTime>
  <Words>351</Words>
  <Application>Microsoft Office PowerPoint</Application>
  <PresentationFormat>Affichage à l'écran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Work in Progress Build Safety Together</vt:lpstr>
      <vt:lpstr>Introduction</vt:lpstr>
      <vt:lpstr>Agenda</vt:lpstr>
      <vt:lpstr>DSAC Symposium</vt:lpstr>
      <vt:lpstr>Lyons ground quasi collision</vt:lpstr>
      <vt:lpstr>Lyons ground quasi collision</vt:lpstr>
      <vt:lpstr>COORDINATIOn with users – AEROnautical information</vt:lpstr>
      <vt:lpstr>COORDINATIOn with users – Going further than Aeronautical information</vt:lpstr>
      <vt:lpstr>Conclusive remarks</vt:lpstr>
      <vt:lpstr>Questions &amp; answers</vt:lpstr>
    </vt:vector>
  </TitlesOfParts>
  <Company>DGAC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GTDSAC Coordination surveillance Navigation aérienne</dc:title>
  <dc:creator>Pierre OUTREY - DSAC</dc:creator>
  <cp:lastModifiedBy>SSIM</cp:lastModifiedBy>
  <cp:revision>431</cp:revision>
  <cp:lastPrinted>2016-10-07T15:30:46Z</cp:lastPrinted>
  <dcterms:created xsi:type="dcterms:W3CDTF">2011-01-18T09:31:49Z</dcterms:created>
  <dcterms:modified xsi:type="dcterms:W3CDTF">2017-04-24T11:56:23Z</dcterms:modified>
</cp:coreProperties>
</file>