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>
      <p:cViewPr>
        <p:scale>
          <a:sx n="100" d="100"/>
          <a:sy n="10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769E-47D3-4437-851B-57404C379C2A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41C6-1E8F-407C-ACE8-DF0B29F92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9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3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3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4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58DB-B3B6-4DF4-A8E8-9D8C63C4AD8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450D-DEC9-4518-AAF8-714EB7D40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Movement Control System</a:t>
            </a:r>
            <a:b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Organisational Safety Collaboration</a:t>
            </a:r>
            <a:endParaRPr lang="en-GB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4536504" cy="1345704"/>
          </a:xfrm>
        </p:spPr>
        <p:txBody>
          <a:bodyPr>
            <a:norm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Holmes</a:t>
            </a:r>
          </a:p>
          <a:p>
            <a:pPr algn="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NATS Ltd.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56" y="44624"/>
            <a:ext cx="1739076" cy="79208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4293096"/>
            <a:ext cx="4140968" cy="134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Evans</a:t>
            </a:r>
          </a:p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Heathrow Airport Ltd.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800200" cy="3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teamhub.nats.co.uk/functions/COM/ALL/PHO/Controllers/Controller%20at%20Heathrow%20tower/06.03.12NATS_Heathrow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164" y="0"/>
            <a:ext cx="10284359" cy="68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61" y="6124192"/>
            <a:ext cx="1611119" cy="7338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501008"/>
            <a:ext cx="7772400" cy="866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0934"/>
            <a:ext cx="1800200" cy="3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 bwMode="auto">
          <a:xfrm>
            <a:off x="2526506" y="4437401"/>
            <a:ext cx="2257425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1,390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307975" y="4430713"/>
            <a:ext cx="2598738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42,030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Heathrow Airport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Pic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93900"/>
            <a:ext cx="2187575" cy="11033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14" descr="Pic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993900"/>
            <a:ext cx="1963738" cy="19018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17" descr="Pic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672013"/>
            <a:ext cx="2897188" cy="12827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2634621" y="1963738"/>
            <a:ext cx="885640" cy="1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9600" b="1"/>
              <a:t>4</a:t>
            </a:r>
          </a:p>
        </p:txBody>
      </p:sp>
      <p:sp>
        <p:nvSpPr>
          <p:cNvPr id="39" name="TextBox 55"/>
          <p:cNvSpPr txBox="1">
            <a:spLocks noChangeArrowheads="1"/>
          </p:cNvSpPr>
          <p:nvPr/>
        </p:nvSpPr>
        <p:spPr bwMode="auto">
          <a:xfrm>
            <a:off x="2568575" y="2625338"/>
            <a:ext cx="1412622" cy="4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2600" b="1">
                <a:solidFill>
                  <a:schemeClr val="tx1"/>
                </a:solidFill>
              </a:rPr>
              <a:t>1,350</a:t>
            </a:r>
          </a:p>
        </p:txBody>
      </p:sp>
      <p:sp>
        <p:nvSpPr>
          <p:cNvPr id="40" name="TextBox 56"/>
          <p:cNvSpPr txBox="1">
            <a:spLocks noChangeArrowheads="1"/>
          </p:cNvSpPr>
          <p:nvPr/>
        </p:nvSpPr>
        <p:spPr bwMode="auto">
          <a:xfrm>
            <a:off x="2576459" y="3018863"/>
            <a:ext cx="1462141" cy="3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movements</a:t>
            </a: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2584941" y="2240097"/>
            <a:ext cx="1339593" cy="5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Daily average of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4572000" y="4593322"/>
            <a:ext cx="1296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spc="-300" dirty="0">
                <a:latin typeface="Verdana"/>
                <a:cs typeface="Verdana"/>
              </a:rPr>
              <a:t>100</a:t>
            </a:r>
          </a:p>
        </p:txBody>
      </p:sp>
      <p:sp>
        <p:nvSpPr>
          <p:cNvPr id="50" name="TextBox 64"/>
          <p:cNvSpPr txBox="1">
            <a:spLocks noChangeArrowheads="1"/>
          </p:cNvSpPr>
          <p:nvPr/>
        </p:nvSpPr>
        <p:spPr bwMode="auto">
          <a:xfrm>
            <a:off x="4647732" y="5173953"/>
            <a:ext cx="1418106" cy="3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movements</a:t>
            </a:r>
          </a:p>
        </p:txBody>
      </p:sp>
      <p:sp>
        <p:nvSpPr>
          <p:cNvPr id="51" name="TextBox 80"/>
          <p:cNvSpPr txBox="1">
            <a:spLocks noChangeArrowheads="1"/>
          </p:cNvSpPr>
          <p:nvPr/>
        </p:nvSpPr>
        <p:spPr bwMode="auto">
          <a:xfrm>
            <a:off x="4647732" y="4274875"/>
            <a:ext cx="1209245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14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Hourly record of</a:t>
            </a:r>
          </a:p>
        </p:txBody>
      </p:sp>
      <p:sp>
        <p:nvSpPr>
          <p:cNvPr id="55" name="TextBox 68"/>
          <p:cNvSpPr txBox="1">
            <a:spLocks noChangeArrowheads="1"/>
          </p:cNvSpPr>
          <p:nvPr/>
        </p:nvSpPr>
        <p:spPr bwMode="auto">
          <a:xfrm>
            <a:off x="325910" y="3591042"/>
            <a:ext cx="1765317" cy="9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22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Monthly movement record of</a:t>
            </a:r>
          </a:p>
        </p:txBody>
      </p:sp>
      <p:sp>
        <p:nvSpPr>
          <p:cNvPr id="60" name="TextBox 78"/>
          <p:cNvSpPr txBox="1">
            <a:spLocks noChangeArrowheads="1"/>
          </p:cNvSpPr>
          <p:nvPr/>
        </p:nvSpPr>
        <p:spPr bwMode="auto">
          <a:xfrm>
            <a:off x="2582225" y="5109269"/>
            <a:ext cx="1500550" cy="3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movements</a:t>
            </a: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2564940" y="4234303"/>
            <a:ext cx="1706493" cy="3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2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Daily record of</a:t>
            </a:r>
          </a:p>
        </p:txBody>
      </p:sp>
      <p:sp>
        <p:nvSpPr>
          <p:cNvPr id="62" name="TextBox 82"/>
          <p:cNvSpPr txBox="1">
            <a:spLocks noChangeArrowheads="1"/>
          </p:cNvSpPr>
          <p:nvPr/>
        </p:nvSpPr>
        <p:spPr bwMode="auto">
          <a:xfrm>
            <a:off x="2582225" y="5526026"/>
            <a:ext cx="1689209" cy="2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26</a:t>
            </a:r>
            <a:r>
              <a:rPr lang="en-US" sz="1200" baseline="30000" dirty="0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June 2015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018836" y="2532909"/>
            <a:ext cx="271145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477,000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TextBox 74"/>
          <p:cNvSpPr txBox="1">
            <a:spLocks noChangeArrowheads="1"/>
          </p:cNvSpPr>
          <p:nvPr/>
        </p:nvSpPr>
        <p:spPr bwMode="auto">
          <a:xfrm>
            <a:off x="6146368" y="2991936"/>
            <a:ext cx="2890754" cy="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26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movements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74"/>
          <p:cNvSpPr txBox="1">
            <a:spLocks noChangeArrowheads="1"/>
          </p:cNvSpPr>
          <p:nvPr/>
        </p:nvSpPr>
        <p:spPr bwMode="auto">
          <a:xfrm>
            <a:off x="6012160" y="3505978"/>
            <a:ext cx="2890754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2600"/>
              </a:lnSpc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75,000,000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8936" y="2164521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Annually</a:t>
            </a:r>
            <a:endParaRPr lang="en-GB" sz="2800" dirty="0"/>
          </a:p>
        </p:txBody>
      </p:sp>
      <p:sp>
        <p:nvSpPr>
          <p:cNvPr id="29" name="TextBox 74"/>
          <p:cNvSpPr txBox="1">
            <a:spLocks noChangeArrowheads="1"/>
          </p:cNvSpPr>
          <p:nvPr/>
        </p:nvSpPr>
        <p:spPr bwMode="auto">
          <a:xfrm>
            <a:off x="6146368" y="3892550"/>
            <a:ext cx="2890754" cy="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ts val="26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Passengers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6300" y="1993901"/>
            <a:ext cx="2876991" cy="2599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99992" y="3978784"/>
            <a:ext cx="1368995" cy="1975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564940" y="3978784"/>
            <a:ext cx="1863044" cy="1975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564940" y="1993901"/>
            <a:ext cx="1278968" cy="1898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87338" y="3172722"/>
            <a:ext cx="2187575" cy="2781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82"/>
          <p:cNvSpPr txBox="1">
            <a:spLocks noChangeArrowheads="1"/>
          </p:cNvSpPr>
          <p:nvPr/>
        </p:nvSpPr>
        <p:spPr bwMode="auto">
          <a:xfrm>
            <a:off x="419208" y="5109269"/>
            <a:ext cx="1689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defRPr sz="400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July 2011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We Doing?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AGL system at Heathrow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visual indication to pilots and other users of ATC instructions (ground movement)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access to the runway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“Follow the Greens” route assistance to pilots</a:t>
            </a:r>
          </a:p>
          <a:p>
            <a:pPr marL="457200" lvl="1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System requires replacement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AGL luminaires &amp; block control retained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for business resilience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Follow the greens at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Heathrow since 1950s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857625" cy="27051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5"/>
            <a:ext cx="3600400" cy="27050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970915" cy="258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Last Design Approach (2003)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902" y="1398409"/>
            <a:ext cx="1999542" cy="299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60" y="1437550"/>
            <a:ext cx="3989983" cy="299956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7339" y="4447410"/>
            <a:ext cx="3610744" cy="1857841"/>
          </a:xfrm>
        </p:spPr>
        <p:txBody>
          <a:bodyPr>
            <a:normAutofit/>
          </a:bodyPr>
          <a:lstStyle/>
          <a:p>
            <a:r>
              <a:rPr lang="en-GB" sz="2400" dirty="0"/>
              <a:t>ATS Approval</a:t>
            </a:r>
          </a:p>
          <a:p>
            <a:r>
              <a:rPr lang="en-GB" sz="2400" dirty="0"/>
              <a:t>Safety Case</a:t>
            </a:r>
          </a:p>
          <a:p>
            <a:r>
              <a:rPr lang="en-GB" sz="2400" dirty="0"/>
              <a:t>ATS Risk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457193" y="4466287"/>
            <a:ext cx="4206007" cy="185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Aerodrome Approval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Assurance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Aerodrome Risk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9912" y="1437550"/>
            <a:ext cx="0" cy="3780775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23728" y="60932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Design Assurance</a:t>
            </a:r>
            <a:endParaRPr lang="en-GB" sz="2400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4258561" y="1855422"/>
            <a:ext cx="446856" cy="8172907"/>
          </a:xfrm>
          <a:prstGeom prst="leftBrace">
            <a:avLst>
              <a:gd name="adj1" fmla="val 8333"/>
              <a:gd name="adj2" fmla="val 41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Heathrow Strategic Partnership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55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 and NATS signed a Partnership Agreement in April 2015.</a:t>
            </a:r>
          </a:p>
          <a:p>
            <a:pPr lvl="2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jointly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long term business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with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shared objectives aligned to what Heathrow is seeking to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delay, service resilience, safety and aircraft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drives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year on year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improvement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through innovations in service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457200" lvl="1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Set up a Partnership Joint Project to replace GMCS/AGL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Cross-Organisational Project Team</a:t>
            </a:r>
          </a:p>
          <a:p>
            <a:pPr marL="0" indent="0">
              <a:buNone/>
            </a:pPr>
            <a:endParaRPr lang="en-GB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single ‘End to End’ Risk Scheme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linked to Aircraft Consequence</a:t>
            </a:r>
          </a:p>
          <a:p>
            <a:pPr lvl="2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Catastrophic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Minor (EASA CS-25.1309)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Integrated E2E Hazard Identification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Severity Assessment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Layers of Protection Analysis</a:t>
            </a:r>
          </a:p>
          <a:p>
            <a:pPr lvl="2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(Pilot / ATCO /LPO) - these are the only independent layers</a:t>
            </a:r>
          </a:p>
          <a:p>
            <a:pPr lvl="2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lvl="2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914400" lvl="2" indent="0">
              <a:buNone/>
            </a:pP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an understanding of Pilot Behaviours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Input to Hazard Identification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of Pilots</a:t>
            </a:r>
          </a:p>
          <a:p>
            <a:pPr lvl="1"/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E.g. Positive Expectation Bias  ‘Lit Greens ≡  ATCO Intent’</a:t>
            </a:r>
          </a:p>
          <a:p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20890" y="2724795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Holistic Design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True understanding of AGL in Service Delivery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system protecting?</a:t>
            </a: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it actually used by Pilots / Drivers?</a:t>
            </a: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it used by LPOs? </a:t>
            </a: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it used by ATCOs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operational and functional shortcomings in existing system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existing system designed to deliver?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Delta (difference - what needs to change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Holism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/ Infrastructure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and Technical Processes / Transition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Safety Improvements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Harmonisation (HARD)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Specification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Process agreed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Builds justification for investment decisions</a:t>
            </a:r>
          </a:p>
          <a:p>
            <a:pPr marL="457200" lvl="1" indent="0">
              <a:buNone/>
            </a:pP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People and Procedures (SOFT)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Functional Narrative</a:t>
            </a:r>
          </a:p>
          <a:p>
            <a:pPr lvl="2"/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based upon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and Experience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Adaptation -  increased speed of changes and fewer core software changes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of culture and behaviour</a:t>
            </a:r>
          </a:p>
          <a:p>
            <a:pPr lvl="1"/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to deliver Person Centred led Design Approach</a:t>
            </a:r>
          </a:p>
          <a:p>
            <a:endParaRPr lang="en-GB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Truest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understanding of 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AGL (Ground Movement)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 Aircraft 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90B25C1-48C3-4BAB-8D29-1DAAC021E0EB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boto Light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563</TotalTime>
  <Words>448</Words>
  <Application>Microsoft Office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Ground Movement Control System  Effective Organisational Safety Collaboration</vt:lpstr>
      <vt:lpstr>Heathrow Airport</vt:lpstr>
      <vt:lpstr>What Are We Doing?</vt:lpstr>
      <vt:lpstr>Follow the greens at Heathrow since 1950s</vt:lpstr>
      <vt:lpstr>Last Design Approach (2003)</vt:lpstr>
      <vt:lpstr>Heathrow Strategic Partnership</vt:lpstr>
      <vt:lpstr>New Approach</vt:lpstr>
      <vt:lpstr>Holistic Design</vt:lpstr>
      <vt:lpstr>Expected Safety Improvements</vt:lpstr>
      <vt:lpstr>PowerPoint Presentation</vt:lpstr>
    </vt:vector>
  </TitlesOfParts>
  <Company>NATS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HOLMES, John D M</dc:creator>
  <cp:lastModifiedBy>HOLMES, John D M</cp:lastModifiedBy>
  <cp:revision>34</cp:revision>
  <cp:lastPrinted>2017-04-04T07:50:04Z</cp:lastPrinted>
  <dcterms:created xsi:type="dcterms:W3CDTF">2017-03-28T12:56:12Z</dcterms:created>
  <dcterms:modified xsi:type="dcterms:W3CDTF">2017-04-24T13:47:12Z</dcterms:modified>
</cp:coreProperties>
</file>