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5" r:id="rId3"/>
  </p:sldMasterIdLst>
  <p:notesMasterIdLst>
    <p:notesMasterId r:id="rId15"/>
  </p:notesMasterIdLst>
  <p:handoutMasterIdLst>
    <p:handoutMasterId r:id="rId16"/>
  </p:handoutMasterIdLst>
  <p:sldIdLst>
    <p:sldId id="317" r:id="rId4"/>
    <p:sldId id="369" r:id="rId5"/>
    <p:sldId id="368" r:id="rId6"/>
    <p:sldId id="361" r:id="rId7"/>
    <p:sldId id="362" r:id="rId8"/>
    <p:sldId id="363" r:id="rId9"/>
    <p:sldId id="364" r:id="rId10"/>
    <p:sldId id="365" r:id="rId11"/>
    <p:sldId id="323" r:id="rId12"/>
    <p:sldId id="360" r:id="rId13"/>
    <p:sldId id="37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D43"/>
    <a:srgbClr val="202D61"/>
    <a:srgbClr val="1596D4"/>
    <a:srgbClr val="CAEAFA"/>
    <a:srgbClr val="42A147"/>
    <a:srgbClr val="DC6426"/>
    <a:srgbClr val="F7DBCD"/>
    <a:srgbClr val="B9D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5943" autoAdjust="0"/>
  </p:normalViewPr>
  <p:slideViewPr>
    <p:cSldViewPr>
      <p:cViewPr>
        <p:scale>
          <a:sx n="90" d="100"/>
          <a:sy n="90" d="100"/>
        </p:scale>
        <p:origin x="-822" y="-27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78" d="100"/>
          <a:sy n="78" d="100"/>
        </p:scale>
        <p:origin x="-198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A3C61ECB-EE0F-45CC-BD9B-93FDF3CB5AFF}" type="datetimeFigureOut">
              <a:rPr lang="en-US" smtClean="0"/>
              <a:t>5/26/2017</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16C70D44-5822-4120-BD25-8857D68445C5}" type="slidenum">
              <a:rPr lang="en-US" smtClean="0"/>
              <a:t>‹#›</a:t>
            </a:fld>
            <a:endParaRPr lang="en-US"/>
          </a:p>
        </p:txBody>
      </p:sp>
    </p:spTree>
    <p:extLst>
      <p:ext uri="{BB962C8B-B14F-4D97-AF65-F5344CB8AC3E}">
        <p14:creationId xmlns:p14="http://schemas.microsoft.com/office/powerpoint/2010/main" val="57706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B027A0-5E40-4EB8-AFEB-36A9E3B0551B}" type="datetimeFigureOut">
              <a:rPr lang="en-US" smtClean="0"/>
              <a:t>5/26/2017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929949-655D-4758-8146-FCA49AB817CE}" type="slidenum">
              <a:rPr lang="en-US" smtClean="0"/>
              <a:t>‹#›</a:t>
            </a:fld>
            <a:endParaRPr lang="en-US"/>
          </a:p>
        </p:txBody>
      </p:sp>
    </p:spTree>
    <p:extLst>
      <p:ext uri="{BB962C8B-B14F-4D97-AF65-F5344CB8AC3E}">
        <p14:creationId xmlns:p14="http://schemas.microsoft.com/office/powerpoint/2010/main" val="277450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29949-655D-4758-8146-FCA49AB817CE}" type="slidenum">
              <a:rPr lang="en-US" smtClean="0"/>
              <a:t>1</a:t>
            </a:fld>
            <a:endParaRPr lang="en-US"/>
          </a:p>
        </p:txBody>
      </p:sp>
    </p:spTree>
    <p:extLst>
      <p:ext uri="{BB962C8B-B14F-4D97-AF65-F5344CB8AC3E}">
        <p14:creationId xmlns:p14="http://schemas.microsoft.com/office/powerpoint/2010/main" val="103110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Describe exactly what your team does:</a:t>
            </a:r>
          </a:p>
          <a:p>
            <a:r>
              <a:rPr lang="en-US" dirty="0" smtClean="0"/>
              <a:t>-Serves as the focal point for all FAA runway safety efforts and as the agency’s primary representative to industry, national, and international aviation bodies on runway safety.</a:t>
            </a:r>
          </a:p>
          <a:p>
            <a:endParaRPr lang="en-US" b="1" dirty="0">
              <a:latin typeface="Times New Roman" pitchFamily="18" charset="0"/>
            </a:endParaRPr>
          </a:p>
          <a:p>
            <a:pPr defTabSz="918789" fontAlgn="base">
              <a:spcBef>
                <a:spcPct val="30000"/>
              </a:spcBef>
              <a:spcAft>
                <a:spcPct val="0"/>
              </a:spcAft>
              <a:defRPr/>
            </a:pPr>
            <a:r>
              <a:rPr lang="en-US" dirty="0" smtClean="0"/>
              <a:t>As prescribed by FAA Order 7050.1B – Runway Safety Program: </a:t>
            </a:r>
          </a:p>
          <a:p>
            <a:r>
              <a:rPr lang="en-US" b="1" dirty="0">
                <a:latin typeface="Times New Roman" pitchFamily="18" charset="0"/>
              </a:rPr>
              <a:t>Runway Safety Group (Runway Safety). </a:t>
            </a:r>
            <a:endParaRPr lang="en-US" dirty="0" smtClean="0"/>
          </a:p>
          <a:p>
            <a:r>
              <a:rPr lang="en-US" b="1" dirty="0">
                <a:latin typeface="Times New Roman" pitchFamily="18" charset="0"/>
              </a:rPr>
              <a:t>a. </a:t>
            </a:r>
            <a:r>
              <a:rPr lang="en-US" dirty="0">
                <a:latin typeface="Times New Roman" pitchFamily="18" charset="0"/>
              </a:rPr>
              <a:t>Works with other FAA organizations and the aviation community to improve runway safety. </a:t>
            </a:r>
          </a:p>
          <a:p>
            <a:r>
              <a:rPr lang="en-US" b="1" dirty="0">
                <a:latin typeface="Times New Roman" pitchFamily="18" charset="0"/>
              </a:rPr>
              <a:t>b. </a:t>
            </a:r>
            <a:r>
              <a:rPr lang="en-US" dirty="0">
                <a:latin typeface="Times New Roman" pitchFamily="18" charset="0"/>
              </a:rPr>
              <a:t>Develops policy on the proper classification and risk assessment of surface events, maintains appropriate metrics, and collects and classifies official data on surface events for the FAA. </a:t>
            </a:r>
          </a:p>
          <a:p>
            <a:r>
              <a:rPr lang="en-US" b="1" dirty="0">
                <a:latin typeface="Times New Roman" pitchFamily="18" charset="0"/>
              </a:rPr>
              <a:t>c. </a:t>
            </a:r>
            <a:r>
              <a:rPr lang="en-US" dirty="0">
                <a:latin typeface="Times New Roman" pitchFamily="18" charset="0"/>
              </a:rPr>
              <a:t>Determines whether surface events are runway incursions, runway excursions, or surface incidents, and classifies the severity of runway incursions. </a:t>
            </a:r>
          </a:p>
          <a:p>
            <a:r>
              <a:rPr lang="en-US" b="1" dirty="0">
                <a:latin typeface="Times New Roman" pitchFamily="18" charset="0"/>
              </a:rPr>
              <a:t>d. </a:t>
            </a:r>
            <a:r>
              <a:rPr lang="en-US" dirty="0">
                <a:latin typeface="Times New Roman" pitchFamily="18" charset="0"/>
              </a:rPr>
              <a:t>Conducts periodic reviews of the Runway Incursion Assessment Team results. </a:t>
            </a:r>
          </a:p>
          <a:p>
            <a:r>
              <a:rPr lang="en-US" b="1" dirty="0">
                <a:latin typeface="Times New Roman" pitchFamily="18" charset="0"/>
              </a:rPr>
              <a:t>e. </a:t>
            </a:r>
            <a:r>
              <a:rPr lang="en-US" dirty="0">
                <a:latin typeface="Times New Roman" pitchFamily="18" charset="0"/>
              </a:rPr>
              <a:t>Conducts analysis of individual surface events and overall runway incursion and excursion statistics and documents and publishes information on trends, risk factors, and lessons learned. </a:t>
            </a:r>
          </a:p>
          <a:p>
            <a:r>
              <a:rPr lang="en-US" b="1" dirty="0">
                <a:latin typeface="Times New Roman" pitchFamily="18" charset="0"/>
              </a:rPr>
              <a:t>f. </a:t>
            </a:r>
            <a:r>
              <a:rPr lang="en-US" dirty="0">
                <a:latin typeface="Times New Roman" pitchFamily="18" charset="0"/>
              </a:rPr>
              <a:t>Identifies runway incursion and excursion risks and influences their reduction. </a:t>
            </a:r>
          </a:p>
          <a:p>
            <a:r>
              <a:rPr lang="en-US" b="1" dirty="0">
                <a:latin typeface="Times New Roman" pitchFamily="18" charset="0"/>
              </a:rPr>
              <a:t>g. </a:t>
            </a:r>
            <a:r>
              <a:rPr lang="en-US" dirty="0">
                <a:latin typeface="Times New Roman" pitchFamily="18" charset="0"/>
              </a:rPr>
              <a:t>Researches, develops, and distributes products associated with safe surface operations on runways and taxiways. </a:t>
            </a:r>
          </a:p>
          <a:p>
            <a:r>
              <a:rPr lang="en-US" b="1" dirty="0">
                <a:latin typeface="Times New Roman" pitchFamily="18" charset="0"/>
              </a:rPr>
              <a:t>h. </a:t>
            </a:r>
            <a:r>
              <a:rPr lang="en-US" dirty="0">
                <a:latin typeface="Times New Roman" pitchFamily="18" charset="0"/>
              </a:rPr>
              <a:t>Collects and publishes information on runway safety best practices for airport operators, pilots, and air traffic controllers. </a:t>
            </a:r>
          </a:p>
          <a:p>
            <a:r>
              <a:rPr lang="en-US" b="1" dirty="0" err="1">
                <a:latin typeface="Times New Roman" pitchFamily="18" charset="0"/>
              </a:rPr>
              <a:t>i</a:t>
            </a:r>
            <a:r>
              <a:rPr lang="en-US" b="1" dirty="0">
                <a:latin typeface="Times New Roman" pitchFamily="18" charset="0"/>
              </a:rPr>
              <a:t>. </a:t>
            </a:r>
            <a:r>
              <a:rPr lang="en-US" dirty="0">
                <a:latin typeface="Times New Roman" pitchFamily="18" charset="0"/>
              </a:rPr>
              <a:t>Periodically reviews the effectiveness and impact of procedures, policies, and practices on surface safety. </a:t>
            </a:r>
          </a:p>
          <a:p>
            <a:r>
              <a:rPr lang="en-US" b="1" dirty="0">
                <a:latin typeface="Times New Roman" pitchFamily="18" charset="0"/>
              </a:rPr>
              <a:t>j. </a:t>
            </a:r>
            <a:r>
              <a:rPr lang="en-US" dirty="0">
                <a:latin typeface="Times New Roman" pitchFamily="18" charset="0"/>
              </a:rPr>
              <a:t>Determines locations for regional and special focus RSAT meetings in cooperation with the Service Area Runway Safety Team Manager, the RRSPM and the RRST(s). </a:t>
            </a:r>
          </a:p>
          <a:p>
            <a:r>
              <a:rPr lang="en-US" b="1" dirty="0">
                <a:latin typeface="Times New Roman" pitchFamily="18" charset="0"/>
              </a:rPr>
              <a:t>k. </a:t>
            </a:r>
            <a:r>
              <a:rPr lang="en-US" dirty="0">
                <a:latin typeface="Times New Roman" pitchFamily="18" charset="0"/>
              </a:rPr>
              <a:t>Establishes and maintains standard procedures for regional and special focus RSATs. </a:t>
            </a:r>
          </a:p>
          <a:p>
            <a:r>
              <a:rPr lang="en-US" b="1" dirty="0">
                <a:latin typeface="Times New Roman" pitchFamily="18" charset="0"/>
              </a:rPr>
              <a:t>l. </a:t>
            </a:r>
            <a:r>
              <a:rPr lang="en-US" dirty="0">
                <a:latin typeface="Times New Roman" pitchFamily="18" charset="0"/>
              </a:rPr>
              <a:t>Provides recommended standards and practices for the conduct of local RSATs. </a:t>
            </a:r>
          </a:p>
          <a:p>
            <a:r>
              <a:rPr lang="en-US" b="1" dirty="0" err="1">
                <a:latin typeface="Times New Roman" pitchFamily="18" charset="0"/>
              </a:rPr>
              <a:t>m.</a:t>
            </a:r>
            <a:r>
              <a:rPr lang="en-US" dirty="0" err="1">
                <a:latin typeface="Times New Roman" pitchFamily="18" charset="0"/>
              </a:rPr>
              <a:t>Provides</a:t>
            </a:r>
            <a:r>
              <a:rPr lang="en-US" dirty="0">
                <a:latin typeface="Times New Roman" pitchFamily="18" charset="0"/>
              </a:rPr>
              <a:t> at least one member of the Airport Construction Advisory Council. </a:t>
            </a:r>
          </a:p>
          <a:p>
            <a:r>
              <a:rPr lang="en-US" b="1" dirty="0">
                <a:latin typeface="Times New Roman" pitchFamily="18" charset="0"/>
              </a:rPr>
              <a:t>n. </a:t>
            </a:r>
            <a:r>
              <a:rPr lang="en-US" dirty="0">
                <a:latin typeface="Times New Roman" pitchFamily="18" charset="0"/>
              </a:rPr>
              <a:t>Participates in the Regional Runway Safety Governance Council. </a:t>
            </a:r>
          </a:p>
          <a:p>
            <a:r>
              <a:rPr lang="en-US" b="1" dirty="0">
                <a:latin typeface="Times New Roman" pitchFamily="18" charset="0"/>
              </a:rPr>
              <a:t>o. </a:t>
            </a:r>
            <a:r>
              <a:rPr lang="en-US" dirty="0">
                <a:latin typeface="Times New Roman" pitchFamily="18" charset="0"/>
              </a:rPr>
              <a:t>Ensures that Service Area Runway Safety Teams are executing national priorities and initiatives, and that a level of standardization across service areas and regions is maintained. </a:t>
            </a:r>
          </a:p>
          <a:p>
            <a:r>
              <a:rPr lang="en-US" b="1" dirty="0">
                <a:latin typeface="Times New Roman" pitchFamily="18" charset="0"/>
              </a:rPr>
              <a:t>p. </a:t>
            </a:r>
            <a:r>
              <a:rPr lang="en-US" dirty="0">
                <a:latin typeface="Times New Roman" pitchFamily="18" charset="0"/>
              </a:rPr>
              <a:t>Ensures that the Runway Safety Web page is updated with current information and that any links are valid. </a:t>
            </a:r>
          </a:p>
          <a:p>
            <a:r>
              <a:rPr lang="en-US" b="1" dirty="0">
                <a:latin typeface="Times New Roman" pitchFamily="18" charset="0"/>
              </a:rPr>
              <a:t>q. </a:t>
            </a:r>
            <a:r>
              <a:rPr lang="en-US" dirty="0">
                <a:latin typeface="Times New Roman" pitchFamily="18" charset="0"/>
              </a:rPr>
              <a:t>Develops and maintains a Runway Safety Maturity Model (RSMM) in collaboration with appropriate FAA lines of business and aviation industry partners, as appropriate. </a:t>
            </a:r>
          </a:p>
          <a:p>
            <a:r>
              <a:rPr lang="en-US" b="1" dirty="0">
                <a:latin typeface="Times New Roman" pitchFamily="18" charset="0"/>
              </a:rPr>
              <a:t>r. </a:t>
            </a:r>
            <a:r>
              <a:rPr lang="en-US" dirty="0">
                <a:latin typeface="Times New Roman" pitchFamily="18" charset="0"/>
              </a:rPr>
              <a:t>Coordinates requests for data on surface events from person(s), operator(s), certificate holder(s), or any related organization(s) which may be the subject of an investigation surrounding the surface event with the organization that has investigative authority for the subject event. Refrains from contacting such personnel directly unless the investigative authority grants permission for direct contact. </a:t>
            </a:r>
          </a:p>
          <a:p>
            <a:endParaRPr lang="en-US" dirty="0">
              <a:latin typeface="Times New Roman" pitchFamily="18" charset="0"/>
            </a:endParaRPr>
          </a:p>
          <a:p>
            <a:r>
              <a:rPr lang="en-US" b="1" dirty="0">
                <a:latin typeface="Times New Roman" pitchFamily="18" charset="0"/>
              </a:rPr>
              <a:t>Service Area Runway Safety Team Managers. </a:t>
            </a:r>
            <a:endParaRPr lang="en-US" dirty="0">
              <a:latin typeface="Times New Roman" pitchFamily="18" charset="0"/>
            </a:endParaRPr>
          </a:p>
          <a:p>
            <a:r>
              <a:rPr lang="en-US" b="1" dirty="0">
                <a:latin typeface="Times New Roman" pitchFamily="18" charset="0"/>
              </a:rPr>
              <a:t>a. </a:t>
            </a:r>
            <a:r>
              <a:rPr lang="en-US" dirty="0">
                <a:latin typeface="Times New Roman" pitchFamily="18" charset="0"/>
              </a:rPr>
              <a:t>Manages and allocates all ATO resources as required to execute the Runway Safety Program in the service area. </a:t>
            </a:r>
          </a:p>
          <a:p>
            <a:r>
              <a:rPr lang="en-US" b="1" dirty="0">
                <a:latin typeface="Times New Roman" pitchFamily="18" charset="0"/>
              </a:rPr>
              <a:t>b. </a:t>
            </a:r>
            <a:r>
              <a:rPr lang="en-US" dirty="0">
                <a:latin typeface="Times New Roman" pitchFamily="18" charset="0"/>
              </a:rPr>
              <a:t>Provides a single point of contact for the Runway Safety Program for ATO organizations within the service area. </a:t>
            </a:r>
          </a:p>
          <a:p>
            <a:r>
              <a:rPr lang="en-US" b="1" dirty="0">
                <a:latin typeface="Times New Roman" pitchFamily="18" charset="0"/>
              </a:rPr>
              <a:t>c. </a:t>
            </a:r>
            <a:r>
              <a:rPr lang="en-US" dirty="0">
                <a:latin typeface="Times New Roman" pitchFamily="18" charset="0"/>
              </a:rPr>
              <a:t>Ensures that Runway Safety initiatives involving ATO organizations are common throughout the regions comprising the service area. </a:t>
            </a:r>
          </a:p>
          <a:p>
            <a:r>
              <a:rPr lang="en-US" b="1" dirty="0">
                <a:latin typeface="Times New Roman" pitchFamily="18" charset="0"/>
              </a:rPr>
              <a:t>d. </a:t>
            </a:r>
            <a:r>
              <a:rPr lang="en-US" dirty="0">
                <a:latin typeface="Times New Roman" pitchFamily="18" charset="0"/>
              </a:rPr>
              <a:t>Identifies key initiatives included in the National Runway Safety Plan for possible inclusion into the Regional Runway Safety Plans within the service area. </a:t>
            </a:r>
          </a:p>
          <a:p>
            <a:r>
              <a:rPr lang="en-US" b="1" dirty="0">
                <a:latin typeface="Times New Roman" pitchFamily="18" charset="0"/>
              </a:rPr>
              <a:t>e. </a:t>
            </a:r>
            <a:r>
              <a:rPr lang="en-US" dirty="0">
                <a:latin typeface="Times New Roman" pitchFamily="18" charset="0"/>
              </a:rPr>
              <a:t>Reviews and approves Regional Runway Safety Plans and submits them to the Runway Safety Group Manager for final approval. </a:t>
            </a:r>
          </a:p>
          <a:p>
            <a:r>
              <a:rPr lang="en-US" b="1" dirty="0">
                <a:latin typeface="Times New Roman" pitchFamily="18" charset="0"/>
              </a:rPr>
              <a:t>f. </a:t>
            </a:r>
            <a:r>
              <a:rPr lang="en-US" dirty="0">
                <a:latin typeface="Times New Roman" pitchFamily="18" charset="0"/>
              </a:rPr>
              <a:t>Manages the process of determining whether events reported as Mandatory Occurrence Reports (MOR) are determined to be runway incursions, runway excursions, or surface incidents, and supports entry of the incursion data into the national database. </a:t>
            </a:r>
          </a:p>
          <a:p>
            <a:r>
              <a:rPr lang="en-US" b="1" dirty="0">
                <a:latin typeface="Times New Roman" pitchFamily="18" charset="0"/>
              </a:rPr>
              <a:t>g. </a:t>
            </a:r>
            <a:r>
              <a:rPr lang="en-US" dirty="0">
                <a:latin typeface="Times New Roman" pitchFamily="18" charset="0"/>
              </a:rPr>
              <a:t>Represents the Runway Safety Group in all matters involving surface safety at the service area level. </a:t>
            </a:r>
          </a:p>
          <a:p>
            <a:r>
              <a:rPr lang="en-US" b="1" dirty="0">
                <a:latin typeface="Times New Roman" pitchFamily="18" charset="0"/>
              </a:rPr>
              <a:t>h. </a:t>
            </a:r>
            <a:r>
              <a:rPr lang="en-US" dirty="0">
                <a:latin typeface="Times New Roman" pitchFamily="18" charset="0"/>
              </a:rPr>
              <a:t>Monitors and participates in the National and Regional Runway Safety Governance Councils. </a:t>
            </a:r>
          </a:p>
          <a:p>
            <a:r>
              <a:rPr lang="en-US" b="1" dirty="0" err="1">
                <a:latin typeface="Times New Roman" pitchFamily="18" charset="0"/>
              </a:rPr>
              <a:t>i</a:t>
            </a:r>
            <a:r>
              <a:rPr lang="en-US" b="1" dirty="0">
                <a:latin typeface="Times New Roman" pitchFamily="18" charset="0"/>
              </a:rPr>
              <a:t>. </a:t>
            </a:r>
            <a:r>
              <a:rPr lang="en-US" dirty="0">
                <a:latin typeface="Times New Roman" pitchFamily="18" charset="0"/>
              </a:rPr>
              <a:t>Analyzes individual surface events and identifies and forwards appropriate follow up actions to the appropriate FAA line of business. </a:t>
            </a:r>
          </a:p>
          <a:p>
            <a:r>
              <a:rPr lang="en-US" b="1" dirty="0">
                <a:latin typeface="Times New Roman" pitchFamily="18" charset="0"/>
              </a:rPr>
              <a:t>j. </a:t>
            </a:r>
            <a:r>
              <a:rPr lang="en-US" dirty="0">
                <a:latin typeface="Times New Roman" pitchFamily="18" charset="0"/>
              </a:rPr>
              <a:t>Analyzes data on surface events to identify service area and regional runway safety trends and issues, best practices, and lessons learned. </a:t>
            </a:r>
          </a:p>
          <a:p>
            <a:r>
              <a:rPr lang="en-US" b="1" dirty="0">
                <a:latin typeface="Times New Roman" pitchFamily="18" charset="0"/>
              </a:rPr>
              <a:t>k. </a:t>
            </a:r>
            <a:r>
              <a:rPr lang="en-US" dirty="0">
                <a:latin typeface="Times New Roman" pitchFamily="18" charset="0"/>
              </a:rPr>
              <a:t>Works with RRSPMs within the service area to determine appropriate locations for regional and special focus RSATs. </a:t>
            </a:r>
          </a:p>
          <a:p>
            <a:r>
              <a:rPr lang="en-US" b="1" dirty="0">
                <a:latin typeface="Times New Roman" pitchFamily="18" charset="0"/>
              </a:rPr>
              <a:t>l. </a:t>
            </a:r>
            <a:r>
              <a:rPr lang="en-US" dirty="0">
                <a:latin typeface="Times New Roman" pitchFamily="18" charset="0"/>
              </a:rPr>
              <a:t>Provides support for local RSATs whenever possible. </a:t>
            </a:r>
          </a:p>
          <a:p>
            <a:r>
              <a:rPr lang="en-US" b="1" dirty="0">
                <a:latin typeface="Times New Roman" pitchFamily="18" charset="0"/>
              </a:rPr>
              <a:t>m. </a:t>
            </a:r>
            <a:r>
              <a:rPr lang="en-US" dirty="0">
                <a:latin typeface="Times New Roman" pitchFamily="18" charset="0"/>
              </a:rPr>
              <a:t>Identifies, coordinates, and initiates activities to improve runway safety that involve ATO organizations. </a:t>
            </a:r>
          </a:p>
          <a:p>
            <a:r>
              <a:rPr lang="en-US" b="1" dirty="0">
                <a:latin typeface="Times New Roman" pitchFamily="18" charset="0"/>
              </a:rPr>
              <a:t>n. </a:t>
            </a:r>
            <a:r>
              <a:rPr lang="en-US" dirty="0">
                <a:latin typeface="Times New Roman" pitchFamily="18" charset="0"/>
              </a:rPr>
              <a:t>Tracks the status of action items assigned in RSAP for all airports within the Service Area. </a:t>
            </a:r>
          </a:p>
          <a:p>
            <a:r>
              <a:rPr lang="en-US" b="1" dirty="0">
                <a:latin typeface="Times New Roman" pitchFamily="18" charset="0"/>
              </a:rPr>
              <a:t>o. </a:t>
            </a:r>
            <a:r>
              <a:rPr lang="en-US" dirty="0">
                <a:latin typeface="Times New Roman" pitchFamily="18" charset="0"/>
              </a:rPr>
              <a:t>Supports the execution of the Surface Risk Assessment Program and the Air Traffic Safety Action Program in the ATO Safety and Technical Training Service Area Office.</a:t>
            </a:r>
          </a:p>
          <a:p>
            <a:r>
              <a:rPr lang="en-US" b="1" dirty="0">
                <a:latin typeface="Times New Roman" pitchFamily="18" charset="0"/>
              </a:rPr>
              <a:t>p. </a:t>
            </a:r>
            <a:r>
              <a:rPr lang="en-US" dirty="0">
                <a:latin typeface="Times New Roman" pitchFamily="18" charset="0"/>
              </a:rPr>
              <a:t>Informs the Runway Safety Group Manager of all matters involving systemic surface safety issues occurring within the service area.</a:t>
            </a:r>
          </a:p>
          <a:p>
            <a:endParaRPr lang="en-US" dirty="0">
              <a:latin typeface="Times New Roman" pitchFamily="18" charset="0"/>
            </a:endParaRPr>
          </a:p>
          <a:p>
            <a:r>
              <a:rPr lang="en-US" b="1" dirty="0">
                <a:latin typeface="Times New Roman" pitchFamily="18" charset="0"/>
              </a:rPr>
              <a:t>Regional Runway Safety Program Managers (RRSPM). </a:t>
            </a:r>
            <a:endParaRPr lang="en-US" dirty="0">
              <a:latin typeface="Times New Roman" pitchFamily="18" charset="0"/>
            </a:endParaRPr>
          </a:p>
          <a:p>
            <a:r>
              <a:rPr lang="en-US" b="1" dirty="0">
                <a:latin typeface="Times New Roman" pitchFamily="18" charset="0"/>
              </a:rPr>
              <a:t>a. </a:t>
            </a:r>
            <a:r>
              <a:rPr lang="en-US" dirty="0">
                <a:latin typeface="Times New Roman" pitchFamily="18" charset="0"/>
              </a:rPr>
              <a:t>Represents the Runway Safety Group in activities within the region. </a:t>
            </a:r>
          </a:p>
          <a:p>
            <a:r>
              <a:rPr lang="en-US" b="1" dirty="0">
                <a:latin typeface="Times New Roman" pitchFamily="18" charset="0"/>
              </a:rPr>
              <a:t>b. </a:t>
            </a:r>
            <a:r>
              <a:rPr lang="en-US" dirty="0">
                <a:latin typeface="Times New Roman" pitchFamily="18" charset="0"/>
              </a:rPr>
              <a:t>Coordinates all runway safety activities, issues, and objectives with the Regional Administrator and regional Line of Business (LOB) team members. </a:t>
            </a:r>
          </a:p>
          <a:p>
            <a:r>
              <a:rPr lang="en-US" b="1" dirty="0">
                <a:latin typeface="Times New Roman" pitchFamily="18" charset="0"/>
              </a:rPr>
              <a:t>c. </a:t>
            </a:r>
            <a:r>
              <a:rPr lang="en-US" dirty="0">
                <a:latin typeface="Times New Roman" pitchFamily="18" charset="0"/>
              </a:rPr>
              <a:t>Leads the RRST. (Note: The </a:t>
            </a:r>
            <a:r>
              <a:rPr lang="en-US" dirty="0" err="1">
                <a:latin typeface="Times New Roman" pitchFamily="18" charset="0"/>
              </a:rPr>
              <a:t>RRSPMleads</a:t>
            </a:r>
            <a:r>
              <a:rPr lang="en-US" dirty="0">
                <a:latin typeface="Times New Roman" pitchFamily="18" charset="0"/>
              </a:rPr>
              <a:t> those key members assigned to the team on a collateral basis only when they are performing runway safety duties.) </a:t>
            </a:r>
          </a:p>
          <a:p>
            <a:r>
              <a:rPr lang="en-US" b="1" dirty="0">
                <a:latin typeface="Times New Roman" pitchFamily="18" charset="0"/>
              </a:rPr>
              <a:t>d. </a:t>
            </a:r>
            <a:r>
              <a:rPr lang="en-US" dirty="0">
                <a:latin typeface="Times New Roman" pitchFamily="18" charset="0"/>
              </a:rPr>
              <a:t>Develops and implements the Regional Runway Safety Plan to support the surface event reduction initiatives and strategies in the NRSP. </a:t>
            </a:r>
          </a:p>
          <a:p>
            <a:r>
              <a:rPr lang="en-US" b="1" dirty="0">
                <a:latin typeface="Times New Roman" pitchFamily="18" charset="0"/>
              </a:rPr>
              <a:t>e. </a:t>
            </a:r>
            <a:r>
              <a:rPr lang="en-US" dirty="0">
                <a:latin typeface="Times New Roman" pitchFamily="18" charset="0"/>
              </a:rPr>
              <a:t>Initiates and implements runway safety outreach programs and activities, and conducts and participates in activities such as: </a:t>
            </a:r>
          </a:p>
          <a:p>
            <a:r>
              <a:rPr lang="en-US" dirty="0">
                <a:latin typeface="Times New Roman" pitchFamily="18" charset="0"/>
              </a:rPr>
              <a:t>(1) Pilot seminars, flight instructor refresher clinics (FIRC), flight schools, and Aviation College programs. </a:t>
            </a:r>
          </a:p>
          <a:p>
            <a:r>
              <a:rPr lang="en-US" dirty="0">
                <a:latin typeface="Times New Roman" pitchFamily="18" charset="0"/>
              </a:rPr>
              <a:t>(2) Air shows and fly-ins. </a:t>
            </a:r>
          </a:p>
          <a:p>
            <a:r>
              <a:rPr lang="en-US" dirty="0">
                <a:latin typeface="Times New Roman" pitchFamily="18" charset="0"/>
              </a:rPr>
              <a:t>(3) Meetings with the aviation community. </a:t>
            </a:r>
          </a:p>
          <a:p>
            <a:r>
              <a:rPr lang="en-US" dirty="0">
                <a:latin typeface="Times New Roman" pitchFamily="18" charset="0"/>
              </a:rPr>
              <a:t>(4) RSAT meetings. </a:t>
            </a:r>
          </a:p>
          <a:p>
            <a:r>
              <a:rPr lang="en-US" dirty="0">
                <a:latin typeface="Times New Roman" pitchFamily="18" charset="0"/>
              </a:rPr>
              <a:t>(5) Aviation Maintenance Technician Workshops (AMTs) and Certified Flight Instructor/Designated Pilot Examiners Workshops/Conferences (CFIs/DPEs). </a:t>
            </a:r>
          </a:p>
          <a:p>
            <a:r>
              <a:rPr lang="en-US" dirty="0">
                <a:latin typeface="Times New Roman" pitchFamily="18" charset="0"/>
              </a:rPr>
              <a:t>(6) State aviation conferences. </a:t>
            </a:r>
          </a:p>
          <a:p>
            <a:r>
              <a:rPr lang="en-US" dirty="0">
                <a:latin typeface="Times New Roman" pitchFamily="18" charset="0"/>
              </a:rPr>
              <a:t>(7) Regional airport conferences and safety expos. </a:t>
            </a:r>
          </a:p>
          <a:p>
            <a:r>
              <a:rPr lang="en-US" dirty="0">
                <a:latin typeface="Times New Roman" pitchFamily="18" charset="0"/>
              </a:rPr>
              <a:t>(8) Outreach visits to airports, ATCTs, and other locations. </a:t>
            </a:r>
          </a:p>
          <a:p>
            <a:r>
              <a:rPr lang="en-US" b="1" dirty="0">
                <a:latin typeface="Times New Roman" pitchFamily="18" charset="0"/>
              </a:rPr>
              <a:t>f. </a:t>
            </a:r>
            <a:r>
              <a:rPr lang="en-US" dirty="0">
                <a:latin typeface="Times New Roman" pitchFamily="18" charset="0"/>
              </a:rPr>
              <a:t>Works with the RRST to submit proposed regional RSAT locations to the Runway Safety Service Area Team Manager. </a:t>
            </a:r>
          </a:p>
          <a:p>
            <a:r>
              <a:rPr lang="en-US" b="1" dirty="0">
                <a:latin typeface="Times New Roman" pitchFamily="18" charset="0"/>
              </a:rPr>
              <a:t>g. </a:t>
            </a:r>
            <a:r>
              <a:rPr lang="en-US" dirty="0">
                <a:latin typeface="Times New Roman" pitchFamily="18" charset="0"/>
              </a:rPr>
              <a:t>Schedules and accomplishes regional RSATs at airports within and occasionally outside the region. </a:t>
            </a:r>
          </a:p>
          <a:p>
            <a:r>
              <a:rPr lang="en-US" b="1" dirty="0">
                <a:latin typeface="Times New Roman" pitchFamily="18" charset="0"/>
              </a:rPr>
              <a:t>h. </a:t>
            </a:r>
            <a:r>
              <a:rPr lang="en-US" dirty="0">
                <a:latin typeface="Times New Roman" pitchFamily="18" charset="0"/>
              </a:rPr>
              <a:t>Participates in and/or supports local RSAT meetings. </a:t>
            </a:r>
          </a:p>
          <a:p>
            <a:r>
              <a:rPr lang="en-US" b="1" dirty="0" err="1">
                <a:latin typeface="Times New Roman" pitchFamily="18" charset="0"/>
              </a:rPr>
              <a:t>i</a:t>
            </a:r>
            <a:r>
              <a:rPr lang="en-US" b="1" dirty="0">
                <a:latin typeface="Times New Roman" pitchFamily="18" charset="0"/>
              </a:rPr>
              <a:t>. </a:t>
            </a:r>
            <a:r>
              <a:rPr lang="en-US" dirty="0">
                <a:latin typeface="Times New Roman" pitchFamily="18" charset="0"/>
              </a:rPr>
              <a:t>Determines whether RSAPs meet the requirements of this order, provides feedback to RSAT chairpersons on compliance, and accepts all RSAPs within their region. </a:t>
            </a:r>
          </a:p>
          <a:p>
            <a:r>
              <a:rPr lang="en-US" b="1" dirty="0">
                <a:latin typeface="Times New Roman" pitchFamily="18" charset="0"/>
              </a:rPr>
              <a:t>j. </a:t>
            </a:r>
            <a:r>
              <a:rPr lang="en-US" dirty="0">
                <a:latin typeface="Times New Roman" pitchFamily="18" charset="0"/>
              </a:rPr>
              <a:t>Approves RSAPs for regional RSATs. </a:t>
            </a:r>
          </a:p>
          <a:p>
            <a:r>
              <a:rPr lang="en-US" b="1" dirty="0">
                <a:latin typeface="Times New Roman" pitchFamily="18" charset="0"/>
              </a:rPr>
              <a:t>k. </a:t>
            </a:r>
            <a:r>
              <a:rPr lang="en-US" dirty="0">
                <a:latin typeface="Times New Roman" pitchFamily="18" charset="0"/>
              </a:rPr>
              <a:t>Identifies, coordinates, and initiates activities to improve runway safety, including those that cross the responsibilities of two or more FAA organizations within the region. </a:t>
            </a:r>
          </a:p>
          <a:p>
            <a:r>
              <a:rPr lang="en-US" b="1" dirty="0">
                <a:latin typeface="Times New Roman" pitchFamily="18" charset="0"/>
              </a:rPr>
              <a:t>l. </a:t>
            </a:r>
            <a:r>
              <a:rPr lang="en-US" dirty="0">
                <a:latin typeface="Times New Roman" pitchFamily="18" charset="0"/>
              </a:rPr>
              <a:t>Measures the effectiveness of implemented recommendations (primarily resulting from RSAP) intended to reduce surface events. 11/07/13 7050.1B 7 </a:t>
            </a:r>
          </a:p>
          <a:p>
            <a:r>
              <a:rPr lang="en-US" b="1" dirty="0">
                <a:latin typeface="Times New Roman" pitchFamily="18" charset="0"/>
              </a:rPr>
              <a:t>m. </a:t>
            </a:r>
            <a:r>
              <a:rPr lang="en-US" dirty="0">
                <a:latin typeface="Times New Roman" pitchFamily="18" charset="0"/>
              </a:rPr>
              <a:t>Participates in Safety Risk Management (SRM) panels when possible and reviews Safety Risk Management Documents (SRMD) for surface movement risks. Support requests from SRM panels for data or input when participation is not possible. </a:t>
            </a:r>
          </a:p>
          <a:p>
            <a:r>
              <a:rPr lang="en-US" b="1" dirty="0">
                <a:latin typeface="Times New Roman" pitchFamily="18" charset="0"/>
              </a:rPr>
              <a:t>n. </a:t>
            </a:r>
            <a:r>
              <a:rPr lang="en-US" dirty="0">
                <a:latin typeface="Times New Roman" pitchFamily="18" charset="0"/>
              </a:rPr>
              <a:t>Collects data on surface events when necessary to support severity classification and/or analysis of individual events or trends. </a:t>
            </a:r>
          </a:p>
          <a:p>
            <a:r>
              <a:rPr lang="en-US" b="1" dirty="0">
                <a:latin typeface="Times New Roman" pitchFamily="18" charset="0"/>
              </a:rPr>
              <a:t>o. </a:t>
            </a:r>
            <a:r>
              <a:rPr lang="en-US" dirty="0">
                <a:latin typeface="Times New Roman" pitchFamily="18" charset="0"/>
              </a:rPr>
              <a:t>Participates in the Regional Runway Safety Governance Council (if applicable).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29296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rPr>
              <a:t>ATO Safety and Technical Training. </a:t>
            </a:r>
            <a:endParaRPr lang="en-US" dirty="0">
              <a:latin typeface="Times New Roman" pitchFamily="18" charset="0"/>
            </a:endParaRPr>
          </a:p>
          <a:p>
            <a:r>
              <a:rPr lang="en-US" b="1" dirty="0">
                <a:latin typeface="Times New Roman" pitchFamily="18" charset="0"/>
              </a:rPr>
              <a:t>a. </a:t>
            </a:r>
            <a:r>
              <a:rPr lang="en-US" dirty="0">
                <a:latin typeface="Times New Roman" pitchFamily="18" charset="0"/>
              </a:rPr>
              <a:t>Serves as the focal point for all FAA runway safety efforts and as the agency’s primary representative to industry, national, and international aviation bodies on runway safety. </a:t>
            </a:r>
          </a:p>
          <a:p>
            <a:r>
              <a:rPr lang="en-US" b="1" dirty="0">
                <a:latin typeface="Times New Roman" pitchFamily="18" charset="0"/>
              </a:rPr>
              <a:t>b. </a:t>
            </a:r>
            <a:r>
              <a:rPr lang="en-US" dirty="0">
                <a:latin typeface="Times New Roman" pitchFamily="18" charset="0"/>
              </a:rPr>
              <a:t>Develops, coordinates, maintains, and executes a National Runway Safety Plan (NRSP), which describes a comprehensive and cohesive runway safety strategy. </a:t>
            </a:r>
          </a:p>
          <a:p>
            <a:r>
              <a:rPr lang="en-US" b="1" dirty="0">
                <a:latin typeface="Times New Roman" pitchFamily="18" charset="0"/>
              </a:rPr>
              <a:t>c. </a:t>
            </a:r>
            <a:r>
              <a:rPr lang="en-US" dirty="0">
                <a:latin typeface="Times New Roman" pitchFamily="18" charset="0"/>
              </a:rPr>
              <a:t>Allocates and manages resources as necessary to achieve program objectives. </a:t>
            </a:r>
          </a:p>
          <a:p>
            <a:r>
              <a:rPr lang="en-US" b="1" dirty="0">
                <a:latin typeface="Times New Roman" pitchFamily="18" charset="0"/>
              </a:rPr>
              <a:t>d. </a:t>
            </a:r>
            <a:r>
              <a:rPr lang="en-US" dirty="0">
                <a:latin typeface="Times New Roman" pitchFamily="18" charset="0"/>
              </a:rPr>
              <a:t>Provides executive level oversight and direction for the Runway Safety Program. </a:t>
            </a:r>
          </a:p>
          <a:p>
            <a:r>
              <a:rPr lang="en-US" b="1" dirty="0">
                <a:latin typeface="Times New Roman" pitchFamily="18" charset="0"/>
              </a:rPr>
              <a:t>e. </a:t>
            </a:r>
            <a:r>
              <a:rPr lang="en-US" dirty="0">
                <a:latin typeface="Times New Roman" pitchFamily="18" charset="0"/>
              </a:rPr>
              <a:t>Provides for the integration of surface events into the ATO Quality Assurance Program. </a:t>
            </a:r>
          </a:p>
          <a:p>
            <a:r>
              <a:rPr lang="en-US" b="1" dirty="0">
                <a:latin typeface="Times New Roman" pitchFamily="18" charset="0"/>
              </a:rPr>
              <a:t>f. </a:t>
            </a:r>
            <a:r>
              <a:rPr lang="en-US" dirty="0">
                <a:latin typeface="Times New Roman" pitchFamily="18" charset="0"/>
              </a:rPr>
              <a:t>Sponsors the Airport Construction Advisory Council and provides contract and travel funding support as defined in Appendix 4 of this order.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149264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US" altLang="en-US" smtClean="0"/>
              <a:t>Our current metrics can be deceiving:</a:t>
            </a:r>
          </a:p>
          <a:p>
            <a:pPr marL="640594" lvl="1" indent="-174708">
              <a:buFontTx/>
              <a:buChar char="•"/>
            </a:pPr>
            <a:r>
              <a:rPr lang="en-US" altLang="en-US" smtClean="0"/>
              <a:t>Better reporting participation increases incident counts but should not be counted negatively.</a:t>
            </a:r>
          </a:p>
          <a:p>
            <a:pPr marL="640594" lvl="1" indent="-174708">
              <a:buFontTx/>
              <a:buChar char="•"/>
            </a:pPr>
            <a:r>
              <a:rPr lang="en-US" altLang="en-US" smtClean="0"/>
              <a:t>If more incidents turn into accidents, our incident count-based metrics would decrease, but this should not be viewed positively.</a:t>
            </a:r>
          </a:p>
          <a:p>
            <a:pPr marL="640594" lvl="1" indent="-174708">
              <a:buFontTx/>
              <a:buChar char="•"/>
            </a:pPr>
            <a:r>
              <a:rPr lang="en-US" altLang="en-US" smtClean="0"/>
              <a:t>Conversely, if we are doing a better job keeping incidents from becoming accidents, our incident count-based metrics would increase, but this should not be viewed negatively.</a:t>
            </a:r>
          </a:p>
          <a:p>
            <a:pPr marL="174708" indent="-174708">
              <a:buFontTx/>
              <a:buChar char="•"/>
            </a:pPr>
            <a:r>
              <a:rPr lang="en-US" altLang="en-US" smtClean="0"/>
              <a:t>We can improve metrics by:</a:t>
            </a:r>
          </a:p>
          <a:p>
            <a:pPr marL="640594" lvl="1" indent="-174708">
              <a:buFontTx/>
              <a:buChar char="•"/>
            </a:pPr>
            <a:r>
              <a:rPr lang="en-US" altLang="en-US" smtClean="0"/>
              <a:t>Combining accident and incident data in a single metric</a:t>
            </a:r>
          </a:p>
          <a:p>
            <a:pPr marL="640594" lvl="1" indent="-174708">
              <a:buFontTx/>
              <a:buChar char="•"/>
            </a:pPr>
            <a:r>
              <a:rPr lang="en-US" altLang="en-US" smtClean="0"/>
              <a:t>Focusing on event risk rather than incident counts</a:t>
            </a:r>
          </a:p>
        </p:txBody>
      </p:sp>
      <p:sp>
        <p:nvSpPr>
          <p:cNvPr id="4" name="Slide Number Placeholder 3"/>
          <p:cNvSpPr>
            <a:spLocks noGrp="1"/>
          </p:cNvSpPr>
          <p:nvPr>
            <p:ph type="sldNum" sz="quarter" idx="5"/>
          </p:nvPr>
        </p:nvSpPr>
        <p:spPr/>
        <p:txBody>
          <a:bodyPr/>
          <a:lstStyle/>
          <a:p>
            <a:pPr>
              <a:defRPr/>
            </a:pPr>
            <a:fld id="{6D2265E0-B8DA-4946-959B-CD8E18F2F96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US" altLang="en-US" smtClean="0"/>
              <a:t>General approach</a:t>
            </a:r>
          </a:p>
          <a:p>
            <a:pPr marL="640594" lvl="1" indent="-174708">
              <a:buFontTx/>
              <a:buChar char="•"/>
            </a:pPr>
            <a:r>
              <a:rPr lang="en-US" altLang="en-US" smtClean="0"/>
              <a:t>Collect all surface movement area accident and incident data</a:t>
            </a:r>
          </a:p>
          <a:p>
            <a:pPr marL="1106481" lvl="2" indent="-174708">
              <a:buFontTx/>
              <a:buChar char="•"/>
            </a:pPr>
            <a:r>
              <a:rPr lang="en-US" altLang="en-US" smtClean="0"/>
              <a:t>NTSB data (publicly available)</a:t>
            </a:r>
          </a:p>
          <a:p>
            <a:pPr marL="1106481" lvl="2" indent="-174708">
              <a:buFontTx/>
              <a:buChar char="•"/>
            </a:pPr>
            <a:r>
              <a:rPr lang="en-US" altLang="en-US" smtClean="0"/>
              <a:t>RI-SI, Runway Incursion and Surface Incident, data from the Runway Safety Group (AJI-14)</a:t>
            </a:r>
          </a:p>
          <a:p>
            <a:pPr marL="1106481" lvl="2" indent="-174708">
              <a:buFontTx/>
              <a:buChar char="•"/>
            </a:pPr>
            <a:r>
              <a:rPr lang="en-US" altLang="en-US" smtClean="0"/>
              <a:t>RE, Runway Excursion, data from the Office of Accident Investigation and Prevention (AVP-210)</a:t>
            </a:r>
          </a:p>
          <a:p>
            <a:pPr marL="640594" lvl="1" indent="-174708">
              <a:buFontTx/>
              <a:buChar char="•"/>
            </a:pPr>
            <a:r>
              <a:rPr lang="en-US" altLang="en-US" smtClean="0"/>
              <a:t>Assign weight values to every type of event using quantitative modeling</a:t>
            </a:r>
          </a:p>
          <a:p>
            <a:pPr marL="640594" lvl="1" indent="-174708">
              <a:buFontTx/>
              <a:buChar char="•"/>
            </a:pPr>
            <a:r>
              <a:rPr lang="en-US" altLang="en-US" smtClean="0"/>
              <a:t>Aggregate weights per Fiscal Year</a:t>
            </a:r>
          </a:p>
          <a:p>
            <a:pPr marL="640594" lvl="1" indent="-174708">
              <a:buFontTx/>
              <a:buChar char="•"/>
            </a:pPr>
            <a:endParaRPr lang="en-US" altLang="en-US" smtClean="0"/>
          </a:p>
        </p:txBody>
      </p:sp>
      <p:sp>
        <p:nvSpPr>
          <p:cNvPr id="4" name="Slide Number Placeholder 3"/>
          <p:cNvSpPr>
            <a:spLocks noGrp="1"/>
          </p:cNvSpPr>
          <p:nvPr>
            <p:ph type="sldNum" sz="quarter" idx="5"/>
          </p:nvPr>
        </p:nvSpPr>
        <p:spPr/>
        <p:txBody>
          <a:bodyPr/>
          <a:lstStyle/>
          <a:p>
            <a:pPr>
              <a:defRPr/>
            </a:pPr>
            <a:fld id="{FF1A00F6-2AB4-4156-8B9B-8C23F248554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US" altLang="en-US" smtClean="0"/>
              <a:t>Weighting is probability-based</a:t>
            </a:r>
          </a:p>
          <a:p>
            <a:pPr marL="640594" lvl="1" indent="-174708">
              <a:buFontTx/>
              <a:buChar char="•"/>
            </a:pPr>
            <a:r>
              <a:rPr lang="en-US" altLang="en-US" smtClean="0"/>
              <a:t>“Given what actually happened in an event, what was is the chance it could have become fatal?”</a:t>
            </a:r>
          </a:p>
          <a:p>
            <a:pPr marL="640594" lvl="1" indent="-174708">
              <a:buFontTx/>
              <a:buChar char="•"/>
            </a:pPr>
            <a:r>
              <a:rPr lang="en-US" altLang="en-US" smtClean="0"/>
              <a:t>Uses a combination if Information Theory and SME-recommended constraints</a:t>
            </a:r>
          </a:p>
        </p:txBody>
      </p:sp>
      <p:sp>
        <p:nvSpPr>
          <p:cNvPr id="4" name="Slide Number Placeholder 3"/>
          <p:cNvSpPr>
            <a:spLocks noGrp="1"/>
          </p:cNvSpPr>
          <p:nvPr>
            <p:ph type="sldNum" sz="quarter" idx="5"/>
          </p:nvPr>
        </p:nvSpPr>
        <p:spPr/>
        <p:txBody>
          <a:bodyPr/>
          <a:lstStyle/>
          <a:p>
            <a:pPr>
              <a:defRPr/>
            </a:pPr>
            <a:fld id="{EF8BBC12-BE53-413F-84BE-F3346EA537F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US" altLang="en-US" smtClean="0"/>
              <a:t>Combined Risk (Commercial and Non-commercial)</a:t>
            </a:r>
          </a:p>
          <a:p>
            <a:pPr marL="640594" lvl="1" indent="-174708">
              <a:buFontTx/>
              <a:buChar char="•"/>
            </a:pPr>
            <a:r>
              <a:rPr lang="en-US" altLang="en-US" smtClean="0"/>
              <a:t>Despite increase in incident counts, overall risk has decreased</a:t>
            </a:r>
          </a:p>
          <a:p>
            <a:pPr marL="640594" lvl="1" indent="-174708">
              <a:buFontTx/>
              <a:buChar char="•"/>
            </a:pPr>
            <a:r>
              <a:rPr lang="en-US" altLang="en-US" smtClean="0"/>
              <a:t>Fits SME intuition that, despite increased incident counts, the NAS has been safer recently</a:t>
            </a:r>
          </a:p>
        </p:txBody>
      </p:sp>
      <p:sp>
        <p:nvSpPr>
          <p:cNvPr id="4" name="Slide Number Placeholder 3"/>
          <p:cNvSpPr>
            <a:spLocks noGrp="1"/>
          </p:cNvSpPr>
          <p:nvPr>
            <p:ph type="sldNum" sz="quarter" idx="5"/>
          </p:nvPr>
        </p:nvSpPr>
        <p:spPr/>
        <p:txBody>
          <a:bodyPr/>
          <a:lstStyle/>
          <a:p>
            <a:pPr>
              <a:defRPr/>
            </a:pPr>
            <a:fld id="{33F8DF44-D2A0-422A-AFC8-8FB6C3EDFED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r>
              <a:rPr lang="en-US" altLang="en-US" smtClean="0"/>
              <a:t>Systematic, quantitative approach</a:t>
            </a:r>
          </a:p>
          <a:p>
            <a:pPr marL="174708" indent="-174708">
              <a:buFontTx/>
              <a:buChar char="•"/>
            </a:pPr>
            <a:r>
              <a:rPr lang="en-US" altLang="en-US" smtClean="0"/>
              <a:t>Includes all relevant datasets</a:t>
            </a:r>
          </a:p>
          <a:p>
            <a:pPr marL="174708" indent="-174708">
              <a:buFontTx/>
              <a:buChar char="•"/>
            </a:pPr>
            <a:r>
              <a:rPr lang="en-US" altLang="en-US" smtClean="0"/>
              <a:t>Avoids pitfalls of using just incident counts</a:t>
            </a:r>
          </a:p>
          <a:p>
            <a:pPr marL="174708" indent="-174708">
              <a:buFontTx/>
              <a:buChar char="•"/>
            </a:pPr>
            <a:r>
              <a:rPr lang="en-US" altLang="en-US" smtClean="0"/>
              <a:t>Now developing metric performance targets</a:t>
            </a:r>
          </a:p>
        </p:txBody>
      </p:sp>
      <p:sp>
        <p:nvSpPr>
          <p:cNvPr id="4" name="Slide Number Placeholder 3"/>
          <p:cNvSpPr>
            <a:spLocks noGrp="1"/>
          </p:cNvSpPr>
          <p:nvPr>
            <p:ph type="sldNum" sz="quarter" idx="5"/>
          </p:nvPr>
        </p:nvSpPr>
        <p:spPr/>
        <p:txBody>
          <a:bodyPr/>
          <a:lstStyle/>
          <a:p>
            <a:pPr>
              <a:defRPr/>
            </a:pPr>
            <a:fld id="{44FB21F7-23B5-4DBE-86EF-846EA2560A7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approximately</a:t>
            </a:r>
            <a:r>
              <a:rPr lang="en-US" baseline="0" dirty="0" smtClean="0"/>
              <a:t> 45 seconds for a plane to go 1.5 miles, but takes approximately 60 seconds for a plane to take off.</a:t>
            </a:r>
          </a:p>
          <a:p>
            <a:endParaRPr lang="en-US" baseline="0" dirty="0" smtClean="0"/>
          </a:p>
          <a:p>
            <a:r>
              <a:rPr lang="en-US" baseline="0" dirty="0" smtClean="0"/>
              <a:t>This safety in seconds addresses the contributing factor “same runway separation” referred to in previous slide.</a:t>
            </a:r>
            <a:endParaRPr lang="en-US" dirty="0"/>
          </a:p>
        </p:txBody>
      </p:sp>
      <p:sp>
        <p:nvSpPr>
          <p:cNvPr id="4" name="Slide Number Placeholder 3"/>
          <p:cNvSpPr>
            <a:spLocks noGrp="1"/>
          </p:cNvSpPr>
          <p:nvPr>
            <p:ph type="sldNum" sz="quarter" idx="10"/>
          </p:nvPr>
        </p:nvSpPr>
        <p:spPr/>
        <p:txBody>
          <a:bodyPr/>
          <a:lstStyle/>
          <a:p>
            <a:fld id="{82929949-655D-4758-8146-FCA49AB817CE}" type="slidenum">
              <a:rPr lang="en-US" smtClean="0"/>
              <a:t>9</a:t>
            </a:fld>
            <a:endParaRPr lang="en-US"/>
          </a:p>
        </p:txBody>
      </p:sp>
    </p:spTree>
    <p:extLst>
      <p:ext uri="{BB962C8B-B14F-4D97-AF65-F5344CB8AC3E}">
        <p14:creationId xmlns:p14="http://schemas.microsoft.com/office/powerpoint/2010/main" val="4054142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618"/>
            <a:ext cx="9144000" cy="7065818"/>
          </a:xfrm>
          <a:prstGeom prst="rect">
            <a:avLst/>
          </a:prstGeom>
        </p:spPr>
      </p:pic>
      <p:sp>
        <p:nvSpPr>
          <p:cNvPr id="2" name="Title 1"/>
          <p:cNvSpPr>
            <a:spLocks noGrp="1"/>
          </p:cNvSpPr>
          <p:nvPr>
            <p:ph type="ctrTitle"/>
          </p:nvPr>
        </p:nvSpPr>
        <p:spPr>
          <a:xfrm>
            <a:off x="228600" y="685800"/>
            <a:ext cx="5562600" cy="1470025"/>
          </a:xfrm>
        </p:spPr>
        <p:txBody>
          <a:bodyPr/>
          <a:lstStyle>
            <a:lvl1pPr algn="l">
              <a:defRPr>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35814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BB927D-AE1A-4D3D-AD07-5A73C08F4281}"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377209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1EA1E-4DF9-4B09-BB09-32EB7B8D8975}"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97617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9894-36B9-4B2E-8823-4687D1005921}"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414274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6CAD6-9EF8-496A-B8D1-ED72EDD310CD}"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87993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FDAC8-0CEC-4C45-BCCF-E853DE5E5AF5}"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405447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7" name="TextBox 3"/>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fld id="{21BE2B88-75B9-4DCA-999B-50ECE37571F9}" type="slidenum">
              <a:rPr lang="en-US" altLang="en-US" sz="800">
                <a:solidFill>
                  <a:srgbClr val="BCB296"/>
                </a:solidFill>
              </a:rPr>
              <a:pPr algn="r"/>
              <a:t>‹#›</a:t>
            </a:fld>
            <a:endParaRPr lang="en-US" altLang="en-US" sz="800">
              <a:solidFill>
                <a:srgbClr val="BCB296"/>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4"/>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2264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4"/>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Converging Runway Operations (CRO) Report  - August 31 – September 27</a:t>
            </a:r>
            <a:endParaRPr lang="en-US" dirty="0"/>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45"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Calibri" panose="020F0502020204030204" pitchFamily="34" charset="0"/>
                <a:cs typeface="Calibri" panose="020F0502020204030204" pitchFamily="34" charset="0"/>
              </a:defRPr>
            </a:lvl1pPr>
          </a:lstStyle>
          <a:p>
            <a:pPr lvl="0"/>
            <a:r>
              <a:rPr lang="en-US" dirty="0" smtClean="0"/>
              <a:t>click to insert source</a:t>
            </a:r>
            <a:endParaRPr lang="en-US" dirty="0"/>
          </a:p>
        </p:txBody>
      </p:sp>
    </p:spTree>
    <p:extLst>
      <p:ext uri="{BB962C8B-B14F-4D97-AF65-F5344CB8AC3E}">
        <p14:creationId xmlns:p14="http://schemas.microsoft.com/office/powerpoint/2010/main" val="42174093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34"/>
          <p:cNvSpPr txBox="1">
            <a:spLocks noChangeArrowheads="1"/>
          </p:cNvSpPr>
          <p:nvPr userDrawn="1"/>
        </p:nvSpPr>
        <p:spPr bwMode="auto">
          <a:xfrm>
            <a:off x="6429706" y="6547104"/>
            <a:ext cx="2367636" cy="123111"/>
          </a:xfrm>
          <a:prstGeom prst="rect">
            <a:avLst/>
          </a:prstGeom>
          <a:noFill/>
          <a:ln w="9525">
            <a:noFill/>
            <a:miter lim="800000"/>
            <a:headEnd/>
            <a:tailEnd/>
          </a:ln>
          <a:effectLst/>
        </p:spPr>
        <p:txBody>
          <a:bodyPr wrap="none" lIns="0" tIns="0" rIns="0" bIns="0">
            <a:spAutoFit/>
          </a:bodyPr>
          <a:lstStyle/>
          <a:p>
            <a:pPr algn="r">
              <a:spcAft>
                <a:spcPct val="0"/>
              </a:spcAft>
            </a:pPr>
            <a:r>
              <a:rPr lang="en-US" altLang="en-US" sz="800" dirty="0">
                <a:solidFill>
                  <a:prstClr val="black">
                    <a:lumMod val="50000"/>
                    <a:lumOff val="50000"/>
                  </a:prstClr>
                </a:solidFill>
                <a:cs typeface="Arial" pitchFamily="34" charset="0"/>
              </a:rPr>
              <a:t>© 2017 The MITRE Corporation. All rights reserved.</a:t>
            </a:r>
          </a:p>
        </p:txBody>
      </p:sp>
      <p:sp>
        <p:nvSpPr>
          <p:cNvPr id="8" name="Rectangle 4"/>
          <p:cNvSpPr>
            <a:spLocks noGrp="1" noChangeArrowheads="1"/>
          </p:cNvSpPr>
          <p:nvPr>
            <p:ph type="subTitle" idx="1" hasCustomPrompt="1"/>
          </p:nvPr>
        </p:nvSpPr>
        <p:spPr>
          <a:xfrm>
            <a:off x="783116" y="2568939"/>
            <a:ext cx="5741509"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Ralf Mayer</a:t>
            </a:r>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baseline="0">
                <a:solidFill>
                  <a:schemeClr val="tx2"/>
                </a:solidFill>
                <a:latin typeface="Arial" pitchFamily="34" charset="0"/>
                <a:cs typeface="Arial" pitchFamily="34" charset="0"/>
              </a:defRPr>
            </a:lvl1pPr>
          </a:lstStyle>
          <a:p>
            <a:r>
              <a:rPr lang="en-US" dirty="0"/>
              <a:t>Base of Aircraft Data (BADA)</a:t>
            </a:r>
          </a:p>
        </p:txBody>
      </p:sp>
      <p:sp>
        <p:nvSpPr>
          <p:cNvPr id="10" name="Text Box 27"/>
          <p:cNvSpPr txBox="1">
            <a:spLocks noChangeArrowheads="1"/>
          </p:cNvSpPr>
          <p:nvPr userDrawn="1"/>
        </p:nvSpPr>
        <p:spPr bwMode="auto">
          <a:xfrm>
            <a:off x="723277" y="6594710"/>
            <a:ext cx="2639047" cy="259045"/>
          </a:xfrm>
          <a:prstGeom prst="rect">
            <a:avLst/>
          </a:prstGeom>
          <a:noFill/>
          <a:ln w="9525">
            <a:noFill/>
            <a:miter lim="800000"/>
            <a:headEnd/>
            <a:tailEnd/>
          </a:ln>
          <a:effectLst/>
        </p:spPr>
        <p:txBody>
          <a:bodyPr wrap="square">
            <a:spAutoFit/>
          </a:bodyPr>
          <a:lstStyle/>
          <a:p>
            <a:pPr>
              <a:lnSpc>
                <a:spcPts val="1300"/>
              </a:lnSpc>
              <a:spcAft>
                <a:spcPct val="0"/>
              </a:spcAft>
            </a:pPr>
            <a:r>
              <a:rPr lang="en-US" sz="800" dirty="0">
                <a:solidFill>
                  <a:prstClr val="black">
                    <a:lumMod val="50000"/>
                    <a:lumOff val="50000"/>
                  </a:prstClr>
                </a:solidFill>
              </a:rPr>
              <a:t>Add disclaimer here if needed or delete</a:t>
            </a:r>
          </a:p>
        </p:txBody>
      </p:sp>
      <p:sp>
        <p:nvSpPr>
          <p:cNvPr id="12" name="Rectangle 11"/>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B94"/>
              </a:solidFill>
            </a:endParaRPr>
          </a:p>
        </p:txBody>
      </p:sp>
      <p:cxnSp>
        <p:nvCxnSpPr>
          <p:cNvPr id="16" name="Straight Connector 15"/>
          <p:cNvCxnSpPr/>
          <p:nvPr userDrawn="1"/>
        </p:nvCxnSpPr>
        <p:spPr bwMode="auto">
          <a:xfrm>
            <a:off x="823649" y="6491892"/>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16952"/>
            <a:ext cx="670505" cy="243820"/>
          </a:xfrm>
          <a:prstGeom prst="rect">
            <a:avLst/>
          </a:prstGeom>
        </p:spPr>
      </p:pic>
      <p:sp>
        <p:nvSpPr>
          <p:cNvPr id="5" name="Text Placeholder 4"/>
          <p:cNvSpPr>
            <a:spLocks noGrp="1"/>
          </p:cNvSpPr>
          <p:nvPr>
            <p:ph type="body" sz="quarter" idx="10" hasCustomPrompt="1"/>
          </p:nvPr>
        </p:nvSpPr>
        <p:spPr>
          <a:xfrm>
            <a:off x="4286251" y="76200"/>
            <a:ext cx="4572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13" name="Text Placeholder 12"/>
          <p:cNvSpPr>
            <a:spLocks noGrp="1"/>
          </p:cNvSpPr>
          <p:nvPr>
            <p:ph type="body" sz="quarter" idx="11" hasCustomPrompt="1"/>
          </p:nvPr>
        </p:nvSpPr>
        <p:spPr>
          <a:xfrm>
            <a:off x="800100" y="3086100"/>
            <a:ext cx="2562225"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a:t>Date</a:t>
            </a:r>
          </a:p>
        </p:txBody>
      </p:sp>
    </p:spTree>
    <p:extLst>
      <p:ext uri="{BB962C8B-B14F-4D97-AF65-F5344CB8AC3E}">
        <p14:creationId xmlns:p14="http://schemas.microsoft.com/office/powerpoint/2010/main" val="3579629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609600" y="1447800"/>
            <a:ext cx="82296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411226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cxnSp>
        <p:nvCxnSpPr>
          <p:cNvPr id="10" name="Straight Connector 9"/>
          <p:cNvCxnSpPr/>
          <p:nvPr userDrawn="1"/>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userDrawn="1"/>
        </p:nvSpPr>
        <p:spPr bwMode="auto">
          <a:xfrm>
            <a:off x="6288502" y="6545862"/>
            <a:ext cx="2550698" cy="215444"/>
          </a:xfrm>
          <a:prstGeom prst="rect">
            <a:avLst/>
          </a:prstGeom>
          <a:noFill/>
          <a:ln w="9525">
            <a:noFill/>
            <a:miter lim="800000"/>
            <a:headEnd/>
            <a:tailEnd/>
          </a:ln>
          <a:effectLst/>
        </p:spPr>
        <p:txBody>
          <a:bodyPr wrap="none">
            <a:spAutoFit/>
          </a:bodyPr>
          <a:lstStyle/>
          <a:p>
            <a:pPr algn="r">
              <a:spcAft>
                <a:spcPct val="0"/>
              </a:spcAft>
            </a:pPr>
            <a:r>
              <a:rPr lang="en-US" altLang="en-US" sz="800" dirty="0">
                <a:solidFill>
                  <a:prstClr val="black">
                    <a:lumMod val="50000"/>
                    <a:lumOff val="50000"/>
                  </a:prstClr>
                </a:solidFill>
              </a:rPr>
              <a:t>© 2017 The MITRE Corporation. All rights reserved.</a:t>
            </a:r>
          </a:p>
        </p:txBody>
      </p:sp>
      <p:sp>
        <p:nvSpPr>
          <p:cNvPr id="17" name="Rectangle 16"/>
          <p:cNvSpPr/>
          <p:nvPr userDrawn="1"/>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endParaRPr>
          </a:p>
        </p:txBody>
      </p:sp>
      <p:sp>
        <p:nvSpPr>
          <p:cNvPr id="18" name="Rectangle 17"/>
          <p:cNvSpPr/>
          <p:nvPr userDrawn="1"/>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B94"/>
              </a:solidFill>
            </a:endParaRPr>
          </a:p>
        </p:txBody>
      </p:sp>
      <p:cxnSp>
        <p:nvCxnSpPr>
          <p:cNvPr id="12" name="Straight Connector 11"/>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649" y="6250820"/>
            <a:ext cx="670505" cy="243820"/>
          </a:xfrm>
          <a:prstGeom prst="rect">
            <a:avLst/>
          </a:prstGeom>
        </p:spPr>
      </p:pic>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a:t>Subtitle</a:t>
            </a:r>
            <a:endParaRPr lang="en-US" altLang="en-US" dirty="0"/>
          </a:p>
        </p:txBody>
      </p:sp>
      <p:sp>
        <p:nvSpPr>
          <p:cNvPr id="21" name="Rectangle 9"/>
          <p:cNvSpPr>
            <a:spLocks noGrp="1" noChangeArrowheads="1"/>
          </p:cNvSpPr>
          <p:nvPr>
            <p:ph type="ctrTitle" sz="quarter" hasCustomPrompt="1"/>
          </p:nvPr>
        </p:nvSpPr>
        <p:spPr>
          <a:xfrm>
            <a:off x="762000" y="1041287"/>
            <a:ext cx="78562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a:t>Section Title</a:t>
            </a:r>
            <a:endParaRPr lang="en-US" dirty="0"/>
          </a:p>
        </p:txBody>
      </p:sp>
      <p:sp>
        <p:nvSpPr>
          <p:cNvPr id="14" name="TextBox 13"/>
          <p:cNvSpPr txBox="1"/>
          <p:nvPr userDrawn="1"/>
        </p:nvSpPr>
        <p:spPr>
          <a:xfrm>
            <a:off x="7324344" y="64168"/>
            <a:ext cx="1604210" cy="246221"/>
          </a:xfrm>
          <a:prstGeom prst="rect">
            <a:avLst/>
          </a:prstGeom>
          <a:noFill/>
        </p:spPr>
        <p:txBody>
          <a:bodyPr wrap="square" rtlCol="0">
            <a:spAutoFit/>
          </a:bodyPr>
          <a:lstStyle/>
          <a:p>
            <a:pPr algn="r">
              <a:spcAft>
                <a:spcPts val="600"/>
              </a:spcAft>
              <a:defRPr/>
            </a:pPr>
            <a:r>
              <a:rPr lang="en-US" sz="1000" dirty="0">
                <a:solidFill>
                  <a:srgbClr val="C1CD23"/>
                </a:solidFill>
              </a:rPr>
              <a:t>|</a:t>
            </a:r>
            <a:r>
              <a:rPr lang="en-US" sz="1000" dirty="0">
                <a:solidFill>
                  <a:prstClr val="black"/>
                </a:solidFill>
              </a:rPr>
              <a:t> </a:t>
            </a:r>
            <a:fld id="{295008BC-DA31-4D19-837B-EFA4386B05F5}" type="slidenum">
              <a:rPr lang="en-US" sz="1000" smtClean="0">
                <a:solidFill>
                  <a:prstClr val="black">
                    <a:lumMod val="50000"/>
                    <a:lumOff val="50000"/>
                  </a:prstClr>
                </a:solidFill>
              </a:rPr>
              <a:pPr algn="r">
                <a:spcAft>
                  <a:spcPts val="600"/>
                </a:spcAft>
                <a:defRPr/>
              </a:pPr>
              <a:t>‹#›</a:t>
            </a:fld>
            <a:r>
              <a:rPr lang="en-US" sz="1000" dirty="0">
                <a:solidFill>
                  <a:prstClr val="black"/>
                </a:solidFill>
              </a:rPr>
              <a:t> </a:t>
            </a:r>
            <a:r>
              <a:rPr lang="en-US" sz="1000" dirty="0">
                <a:solidFill>
                  <a:srgbClr val="C1CD23"/>
                </a:solidFill>
              </a:rPr>
              <a:t>|</a:t>
            </a:r>
            <a:r>
              <a:rPr lang="en-US" sz="1000" dirty="0">
                <a:solidFill>
                  <a:prstClr val="black"/>
                </a:solidFill>
                <a:ea typeface="Verdana" pitchFamily="34" charset="0"/>
                <a:cs typeface="Verdana" pitchFamily="34" charset="0"/>
              </a:rPr>
              <a:t> </a:t>
            </a:r>
          </a:p>
        </p:txBody>
      </p:sp>
      <p:sp>
        <p:nvSpPr>
          <p:cNvPr id="11" name="Text Box 27"/>
          <p:cNvSpPr txBox="1">
            <a:spLocks noChangeArrowheads="1"/>
          </p:cNvSpPr>
          <p:nvPr userDrawn="1"/>
        </p:nvSpPr>
        <p:spPr bwMode="auto">
          <a:xfrm>
            <a:off x="740520" y="6502843"/>
            <a:ext cx="2282080" cy="259045"/>
          </a:xfrm>
          <a:prstGeom prst="rect">
            <a:avLst/>
          </a:prstGeom>
          <a:noFill/>
          <a:ln w="9525">
            <a:noFill/>
            <a:miter lim="800000"/>
            <a:headEnd/>
            <a:tailEnd/>
          </a:ln>
          <a:effectLst/>
        </p:spPr>
        <p:txBody>
          <a:bodyPr wrap="square">
            <a:spAutoFit/>
          </a:bodyPr>
          <a:lstStyle/>
          <a:p>
            <a:pPr>
              <a:lnSpc>
                <a:spcPts val="1300"/>
              </a:lnSpc>
              <a:spcAft>
                <a:spcPct val="0"/>
              </a:spcAft>
            </a:pPr>
            <a:r>
              <a:rPr lang="en-US" sz="800" dirty="0">
                <a:solidFill>
                  <a:prstClr val="black">
                    <a:lumMod val="50000"/>
                    <a:lumOff val="50000"/>
                  </a:prstClr>
                </a:solidFill>
              </a:rPr>
              <a:t>Add Disclaimer Here if needed or delete</a:t>
            </a:r>
          </a:p>
        </p:txBody>
      </p:sp>
    </p:spTree>
    <p:extLst>
      <p:ext uri="{BB962C8B-B14F-4D97-AF65-F5344CB8AC3E}">
        <p14:creationId xmlns:p14="http://schemas.microsoft.com/office/powerpoint/2010/main" val="295444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417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
            <a:ext cx="9220198" cy="7124699"/>
          </a:xfrm>
          <a:prstGeom prst="rect">
            <a:avLst/>
          </a:prstGeom>
        </p:spPr>
      </p:pic>
      <p:sp>
        <p:nvSpPr>
          <p:cNvPr id="2" name="Title 1"/>
          <p:cNvSpPr>
            <a:spLocks noGrp="1"/>
          </p:cNvSpPr>
          <p:nvPr>
            <p:ph type="title"/>
          </p:nvPr>
        </p:nvSpPr>
        <p:spPr>
          <a:xfrm>
            <a:off x="609599" y="122238"/>
            <a:ext cx="7543801" cy="715962"/>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29400" y="6264275"/>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60632"/>
            <a:ext cx="456706" cy="456706"/>
          </a:xfrm>
          <a:prstGeom prst="rect">
            <a:avLst/>
          </a:prstGeom>
        </p:spPr>
      </p:pic>
      <p:sp>
        <p:nvSpPr>
          <p:cNvPr id="10" name="Date Placeholder 9"/>
          <p:cNvSpPr>
            <a:spLocks noGrp="1"/>
          </p:cNvSpPr>
          <p:nvPr>
            <p:ph type="dt" sz="half" idx="13"/>
          </p:nvPr>
        </p:nvSpPr>
        <p:spPr/>
        <p:txBody>
          <a:bodyPr/>
          <a:lstStyle/>
          <a:p>
            <a:fld id="{55E2CA59-9F30-40FA-ACD3-FAFD10F0FB8D}" type="datetime1">
              <a:rPr lang="en-US" smtClean="0"/>
              <a:t>5/26/2017</a:t>
            </a:fld>
            <a:endParaRPr lang="en-US"/>
          </a:p>
        </p:txBody>
      </p:sp>
    </p:spTree>
    <p:extLst>
      <p:ext uri="{BB962C8B-B14F-4D97-AF65-F5344CB8AC3E}">
        <p14:creationId xmlns:p14="http://schemas.microsoft.com/office/powerpoint/2010/main" val="3710248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55222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
            <a:ext cx="9220198" cy="7124698"/>
          </a:xfrm>
          <a:prstGeom prst="rect">
            <a:avLst/>
          </a:prstGeom>
        </p:spPr>
      </p:pic>
      <p:sp>
        <p:nvSpPr>
          <p:cNvPr id="6" name="Slide Number Placeholder 5"/>
          <p:cNvSpPr>
            <a:spLocks noGrp="1"/>
          </p:cNvSpPr>
          <p:nvPr>
            <p:ph type="sldNum" sz="quarter" idx="12"/>
          </p:nvPr>
        </p:nvSpPr>
        <p:spPr>
          <a:xfrm>
            <a:off x="6629400" y="6264275"/>
            <a:ext cx="21336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a:t>
            </a:fld>
            <a:endParaRPr lang="en-US"/>
          </a:p>
        </p:txBody>
      </p:sp>
      <p:sp>
        <p:nvSpPr>
          <p:cNvPr id="10" name="Date Placeholder 9"/>
          <p:cNvSpPr>
            <a:spLocks noGrp="1"/>
          </p:cNvSpPr>
          <p:nvPr>
            <p:ph type="dt" sz="half" idx="13"/>
          </p:nvPr>
        </p:nvSpPr>
        <p:spPr>
          <a:xfrm>
            <a:off x="457200" y="6356350"/>
            <a:ext cx="2133600" cy="365125"/>
          </a:xfrm>
          <a:prstGeom prst="rect">
            <a:avLst/>
          </a:prstGeom>
        </p:spPr>
        <p:txBody>
          <a:bodyPr/>
          <a:lstStyle/>
          <a:p>
            <a:fld id="{55E2CA59-9F30-40FA-ACD3-FAFD10F0FB8D}" type="datetime1">
              <a:rPr lang="en-US" smtClean="0"/>
              <a:t>5/26/2017</a:t>
            </a:fld>
            <a:endParaRPr lang="en-US"/>
          </a:p>
        </p:txBody>
      </p:sp>
      <p:sp>
        <p:nvSpPr>
          <p:cNvPr id="8" name="Title 1"/>
          <p:cNvSpPr>
            <a:spLocks noGrp="1"/>
          </p:cNvSpPr>
          <p:nvPr>
            <p:ph type="title"/>
          </p:nvPr>
        </p:nvSpPr>
        <p:spPr>
          <a:xfrm>
            <a:off x="685799"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60632"/>
            <a:ext cx="456706" cy="456706"/>
          </a:xfrm>
          <a:prstGeom prst="rect">
            <a:avLst/>
          </a:prstGeom>
        </p:spPr>
      </p:pic>
    </p:spTree>
    <p:extLst>
      <p:ext uri="{BB962C8B-B14F-4D97-AF65-F5344CB8AC3E}">
        <p14:creationId xmlns:p14="http://schemas.microsoft.com/office/powerpoint/2010/main" val="877636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600" dirty="0">
                <a:solidFill>
                  <a:srgbClr val="1D2F68"/>
                </a:solidFill>
              </a:rPr>
              <a:t>Presented to:</a:t>
            </a:r>
          </a:p>
          <a:p>
            <a:pPr fontAlgn="base">
              <a:spcBef>
                <a:spcPct val="50000"/>
              </a:spcBef>
              <a:spcAft>
                <a:spcPct val="0"/>
              </a:spcAft>
            </a:pPr>
            <a:r>
              <a:rPr lang="en-US" sz="1600" dirty="0">
                <a:solidFill>
                  <a:srgbClr val="1D2F68"/>
                </a:solidFill>
              </a:rPr>
              <a:t>By:</a:t>
            </a:r>
          </a:p>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33351045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572766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1770327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860063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133020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41291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2202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603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3088" y="254000"/>
            <a:ext cx="4841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094091"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6629400" y="6264275"/>
            <a:ext cx="2133600" cy="365125"/>
          </a:xfrm>
        </p:spPr>
        <p:txBody>
          <a:bodyPr/>
          <a:lstStyle>
            <a:lvl1pPr>
              <a:defRPr smtClean="0">
                <a:solidFill>
                  <a:prstClr val="white"/>
                </a:solidFill>
                <a:latin typeface="Arial" panose="020B0604020202020204" pitchFamily="34" charset="0"/>
                <a:cs typeface="Arial" panose="020B0604020202020204" pitchFamily="34" charset="0"/>
              </a:defRPr>
            </a:lvl1pPr>
          </a:lstStyle>
          <a:p>
            <a:pPr>
              <a:defRPr/>
            </a:pPr>
            <a:fld id="{6031D9D5-452F-4FB1-872C-090F9CE27EA3}" type="slidenum">
              <a:rPr lang="en-US"/>
              <a:pPr>
                <a:defRPr/>
              </a:pPr>
              <a:t>‹#›</a:t>
            </a:fld>
            <a:endParaRPr lang="en-US"/>
          </a:p>
        </p:txBody>
      </p:sp>
      <p:sp>
        <p:nvSpPr>
          <p:cNvPr id="10" name="Date Placeholder 9"/>
          <p:cNvSpPr>
            <a:spLocks noGrp="1"/>
          </p:cNvSpPr>
          <p:nvPr>
            <p:ph type="dt" sz="half" idx="11"/>
          </p:nvPr>
        </p:nvSpPr>
        <p:spPr/>
        <p:txBody>
          <a:bodyPr/>
          <a:lstStyle>
            <a:lvl1pPr>
              <a:defRPr/>
            </a:lvl1pPr>
          </a:lstStyle>
          <a:p>
            <a:pPr>
              <a:defRPr/>
            </a:pPr>
            <a:fld id="{55E2CA59-9F30-40FA-ACD3-FAFD10F0FB8D}" type="datetime1">
              <a:rPr lang="en-US">
                <a:solidFill>
                  <a:srgbClr val="FFFFFF">
                    <a:lumMod val="65000"/>
                  </a:srgbClr>
                </a:solidFill>
              </a:rPr>
              <a:pPr>
                <a:defRPr/>
              </a:pPr>
              <a:t>5/26/2017</a:t>
            </a:fld>
            <a:endParaRPr lang="en-US">
              <a:solidFill>
                <a:srgbClr val="FFFFFF">
                  <a:lumMod val="65000"/>
                </a:srgbClr>
              </a:solidFill>
            </a:endParaRPr>
          </a:p>
        </p:txBody>
      </p:sp>
    </p:spTree>
    <p:extLst>
      <p:ext uri="{BB962C8B-B14F-4D97-AF65-F5344CB8AC3E}">
        <p14:creationId xmlns:p14="http://schemas.microsoft.com/office/powerpoint/2010/main" val="164583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
            <a:ext cx="9220198" cy="7124699"/>
          </a:xfrm>
          <a:prstGeom prst="rect">
            <a:avLst/>
          </a:prstGeom>
        </p:spPr>
      </p:pic>
      <p:sp>
        <p:nvSpPr>
          <p:cNvPr id="2" name="Title 1"/>
          <p:cNvSpPr>
            <a:spLocks noGrp="1"/>
          </p:cNvSpPr>
          <p:nvPr>
            <p:ph type="title"/>
          </p:nvPr>
        </p:nvSpPr>
        <p:spPr>
          <a:xfrm>
            <a:off x="1094091" y="122238"/>
            <a:ext cx="7543801" cy="715962"/>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29400" y="6264275"/>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a:t>
            </a:fld>
            <a:endParaRPr lang="en-US"/>
          </a:p>
        </p:txBody>
      </p:sp>
      <p:sp>
        <p:nvSpPr>
          <p:cNvPr id="10" name="Date Placeholder 9"/>
          <p:cNvSpPr>
            <a:spLocks noGrp="1"/>
          </p:cNvSpPr>
          <p:nvPr>
            <p:ph type="dt" sz="half" idx="13"/>
          </p:nvPr>
        </p:nvSpPr>
        <p:spPr/>
        <p:txBody>
          <a:bodyPr/>
          <a:lstStyle/>
          <a:p>
            <a:fld id="{55E2CA59-9F30-40FA-ACD3-FAFD10F0FB8D}" type="datetime1">
              <a:rPr lang="en-US" smtClean="0"/>
              <a:t>5/26/2017</a:t>
            </a:fld>
            <a:endParaRPr lang="en-US"/>
          </a:p>
        </p:txBody>
      </p:sp>
    </p:spTree>
    <p:extLst>
      <p:ext uri="{BB962C8B-B14F-4D97-AF65-F5344CB8AC3E}">
        <p14:creationId xmlns:p14="http://schemas.microsoft.com/office/powerpoint/2010/main" val="21085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
            <a:ext cx="9220198" cy="7124698"/>
          </a:xfrm>
          <a:prstGeom prst="rect">
            <a:avLst/>
          </a:prstGeom>
        </p:spPr>
      </p:pic>
      <p:sp>
        <p:nvSpPr>
          <p:cNvPr id="6" name="Slide Number Placeholder 5"/>
          <p:cNvSpPr>
            <a:spLocks noGrp="1"/>
          </p:cNvSpPr>
          <p:nvPr>
            <p:ph type="sldNum" sz="quarter" idx="12"/>
          </p:nvPr>
        </p:nvSpPr>
        <p:spPr>
          <a:xfrm>
            <a:off x="6629400" y="6264275"/>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a:t>
            </a:fld>
            <a:endParaRPr lang="en-US"/>
          </a:p>
        </p:txBody>
      </p:sp>
      <p:sp>
        <p:nvSpPr>
          <p:cNvPr id="10" name="Date Placeholder 9"/>
          <p:cNvSpPr>
            <a:spLocks noGrp="1"/>
          </p:cNvSpPr>
          <p:nvPr>
            <p:ph type="dt" sz="half" idx="13"/>
          </p:nvPr>
        </p:nvSpPr>
        <p:spPr/>
        <p:txBody>
          <a:bodyPr/>
          <a:lstStyle/>
          <a:p>
            <a:fld id="{55E2CA59-9F30-40FA-ACD3-FAFD10F0FB8D}" type="datetime1">
              <a:rPr lang="en-US" smtClean="0"/>
              <a:t>5/26/2017</a:t>
            </a:fld>
            <a:endParaRPr lang="en-US"/>
          </a:p>
        </p:txBody>
      </p:sp>
      <p:sp>
        <p:nvSpPr>
          <p:cNvPr id="8" name="Title 1"/>
          <p:cNvSpPr>
            <a:spLocks noGrp="1"/>
          </p:cNvSpPr>
          <p:nvPr>
            <p:ph type="title"/>
          </p:nvPr>
        </p:nvSpPr>
        <p:spPr>
          <a:xfrm>
            <a:off x="685799"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60632"/>
            <a:ext cx="456706" cy="456706"/>
          </a:xfrm>
          <a:prstGeom prst="rect">
            <a:avLst/>
          </a:prstGeom>
        </p:spPr>
      </p:pic>
    </p:spTree>
    <p:extLst>
      <p:ext uri="{BB962C8B-B14F-4D97-AF65-F5344CB8AC3E}">
        <p14:creationId xmlns:p14="http://schemas.microsoft.com/office/powerpoint/2010/main" val="256856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
            <a:ext cx="9220198" cy="7124698"/>
          </a:xfrm>
          <a:prstGeom prst="rect">
            <a:avLst/>
          </a:prstGeom>
        </p:spPr>
      </p:pic>
      <p:sp>
        <p:nvSpPr>
          <p:cNvPr id="8" name="Slide Number Placeholder 5"/>
          <p:cNvSpPr>
            <a:spLocks noGrp="1"/>
          </p:cNvSpPr>
          <p:nvPr>
            <p:ph type="sldNum" sz="quarter" idx="12"/>
          </p:nvPr>
        </p:nvSpPr>
        <p:spPr>
          <a:xfrm>
            <a:off x="6629400" y="6264275"/>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a:t>
            </a:fld>
            <a:endParaRPr lang="en-US"/>
          </a:p>
        </p:txBody>
      </p:sp>
      <p:sp>
        <p:nvSpPr>
          <p:cNvPr id="9" name="Date Placeholder 9"/>
          <p:cNvSpPr>
            <a:spLocks noGrp="1"/>
          </p:cNvSpPr>
          <p:nvPr>
            <p:ph type="dt" sz="half" idx="13"/>
          </p:nvPr>
        </p:nvSpPr>
        <p:spPr>
          <a:xfrm>
            <a:off x="457200" y="6356350"/>
            <a:ext cx="2133600" cy="365125"/>
          </a:xfrm>
        </p:spPr>
        <p:txBody>
          <a:bodyPr/>
          <a:lstStyle/>
          <a:p>
            <a:fld id="{55E2CA59-9F30-40FA-ACD3-FAFD10F0FB8D}" type="datetime1">
              <a:rPr lang="en-US" smtClean="0"/>
              <a:t>5/26/2017</a:t>
            </a:fld>
            <a:endParaRPr lang="en-US"/>
          </a:p>
        </p:txBody>
      </p:sp>
      <p:sp>
        <p:nvSpPr>
          <p:cNvPr id="10" name="Title 1"/>
          <p:cNvSpPr>
            <a:spLocks noGrp="1"/>
          </p:cNvSpPr>
          <p:nvPr>
            <p:ph type="title"/>
          </p:nvPr>
        </p:nvSpPr>
        <p:spPr>
          <a:xfrm>
            <a:off x="685800"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60632"/>
            <a:ext cx="456706" cy="456706"/>
          </a:xfrm>
          <a:prstGeom prst="rect">
            <a:avLst/>
          </a:prstGeom>
        </p:spPr>
      </p:pic>
    </p:spTree>
    <p:extLst>
      <p:ext uri="{BB962C8B-B14F-4D97-AF65-F5344CB8AC3E}">
        <p14:creationId xmlns:p14="http://schemas.microsoft.com/office/powerpoint/2010/main" val="198072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759A3C-36FA-40B3-850D-03E766FBE315}"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11201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FB6795-32BF-4EB4-89A6-5E27D41223C1}" type="datetime1">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395964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4DF9B-D506-459C-BB90-5BE74B10ABE3}" type="datetime1">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304422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EF1E7-647C-4EC8-B3E4-CD4291A5201E}" type="datetime1">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CDF82-AFF1-4427-8BA4-04E35ADDE6D2}" type="slidenum">
              <a:rPr lang="en-US" smtClean="0"/>
              <a:t>‹#›</a:t>
            </a:fld>
            <a:endParaRPr lang="en-US"/>
          </a:p>
        </p:txBody>
      </p:sp>
    </p:spTree>
    <p:extLst>
      <p:ext uri="{BB962C8B-B14F-4D97-AF65-F5344CB8AC3E}">
        <p14:creationId xmlns:p14="http://schemas.microsoft.com/office/powerpoint/2010/main" val="368788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4C0CD-E56E-4397-9ABB-174BA941A815}" type="datetime1">
              <a:rPr lang="en-US" smtClean="0"/>
              <a:t>5/26/2017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CDF82-AFF1-4427-8BA4-04E35ADDE6D2}" type="slidenum">
              <a:rPr lang="en-US" smtClean="0"/>
              <a:t>‹#›</a:t>
            </a:fld>
            <a:endParaRPr lang="en-US"/>
          </a:p>
        </p:txBody>
      </p:sp>
    </p:spTree>
    <p:extLst>
      <p:ext uri="{BB962C8B-B14F-4D97-AF65-F5344CB8AC3E}">
        <p14:creationId xmlns:p14="http://schemas.microsoft.com/office/powerpoint/2010/main" val="9371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609600" y="1447800"/>
            <a:ext cx="8229600" cy="4943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B94"/>
              </a:solidFill>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algn="r">
              <a:spcAft>
                <a:spcPts val="600"/>
              </a:spcAft>
              <a:defRPr/>
            </a:pPr>
            <a:r>
              <a:rPr lang="en-US" sz="1000" dirty="0">
                <a:solidFill>
                  <a:srgbClr val="C1CD23"/>
                </a:solidFill>
              </a:rPr>
              <a:t>|</a:t>
            </a:r>
            <a:r>
              <a:rPr lang="en-US" sz="1000" dirty="0">
                <a:solidFill>
                  <a:prstClr val="black"/>
                </a:solidFill>
              </a:rPr>
              <a:t> </a:t>
            </a:r>
            <a:fld id="{295008BC-DA31-4D19-837B-EFA4386B05F5}" type="slidenum">
              <a:rPr lang="en-US" sz="1000" smtClean="0">
                <a:solidFill>
                  <a:prstClr val="black">
                    <a:lumMod val="50000"/>
                    <a:lumOff val="50000"/>
                  </a:prstClr>
                </a:solidFill>
              </a:rPr>
              <a:pPr algn="r">
                <a:spcAft>
                  <a:spcPts val="600"/>
                </a:spcAft>
                <a:defRPr/>
              </a:pPr>
              <a:t>‹#›</a:t>
            </a:fld>
            <a:r>
              <a:rPr lang="en-US" sz="1000" dirty="0">
                <a:solidFill>
                  <a:prstClr val="black"/>
                </a:solidFill>
              </a:rPr>
              <a:t> </a:t>
            </a:r>
            <a:r>
              <a:rPr lang="en-US" sz="1000" dirty="0">
                <a:solidFill>
                  <a:srgbClr val="C1CD23"/>
                </a:solidFill>
              </a:rPr>
              <a:t>|</a:t>
            </a:r>
            <a:r>
              <a:rPr lang="en-US" sz="1000" dirty="0">
                <a:solidFill>
                  <a:prstClr val="black"/>
                </a:solidFill>
                <a:ea typeface="Verdana" pitchFamily="34" charset="0"/>
                <a:cs typeface="Verdana" pitchFamily="34" charset="0"/>
              </a:rPr>
              <a:t> </a:t>
            </a:r>
          </a:p>
        </p:txBody>
      </p:sp>
      <p:sp>
        <p:nvSpPr>
          <p:cNvPr id="14" name="Footer Placeholder 4"/>
          <p:cNvSpPr txBox="1">
            <a:spLocks/>
          </p:cNvSpPr>
          <p:nvPr/>
        </p:nvSpPr>
        <p:spPr>
          <a:xfrm>
            <a:off x="609599" y="6660696"/>
            <a:ext cx="2695576"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solidFill>
                  <a:prstClr val="black">
                    <a:lumMod val="50000"/>
                    <a:lumOff val="50000"/>
                  </a:prstClr>
                </a:solidFill>
              </a:rPr>
              <a:t>© 2017 The MITRE Corporation. All rights reserved.  </a:t>
            </a:r>
            <a:endParaRPr lang="en-US" dirty="0">
              <a:solidFill>
                <a:prstClr val="black">
                  <a:lumMod val="50000"/>
                  <a:lumOff val="50000"/>
                </a:prstClr>
              </a:solidFill>
            </a:endParaRPr>
          </a:p>
        </p:txBody>
      </p:sp>
    </p:spTree>
    <p:extLst>
      <p:ext uri="{BB962C8B-B14F-4D97-AF65-F5344CB8AC3E}">
        <p14:creationId xmlns:p14="http://schemas.microsoft.com/office/powerpoint/2010/main" val="18887763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41064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file:///\\IAWADCPVFI002.awa.faa.gov\PUBAJS$\AJS%20Shared\AJI-132\01Donaldson\Hou%20v6.ex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36" y="1581150"/>
            <a:ext cx="8802663" cy="1905000"/>
          </a:xfrm>
        </p:spPr>
        <p:txBody>
          <a:bodyPr>
            <a:normAutofit/>
          </a:bodyPr>
          <a:lstStyle/>
          <a:p>
            <a:pPr marL="0" indent="0">
              <a:buNone/>
            </a:pPr>
            <a: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rPr>
              <a:t>Runway Safety Strategic Plan</a:t>
            </a:r>
            <a:r>
              <a:rPr lang="en-US" sz="4800" b="1" dirty="0" smtClean="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2018-2020</a:t>
            </a:r>
            <a:endParaRPr lang="en-US" sz="36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1" name="Slide Number Placeholder 5"/>
          <p:cNvSpPr>
            <a:spLocks noGrp="1"/>
          </p:cNvSpPr>
          <p:nvPr>
            <p:ph type="sldNum" sz="quarter" idx="12"/>
          </p:nvPr>
        </p:nvSpPr>
        <p:spPr>
          <a:xfrm>
            <a:off x="6629400" y="6398644"/>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581400"/>
            <a:ext cx="4945769"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1400"/>
            <a:ext cx="4487222" cy="2743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37" y="696016"/>
            <a:ext cx="740437" cy="740437"/>
          </a:xfrm>
          <a:prstGeom prst="rect">
            <a:avLst/>
          </a:prstGeom>
        </p:spPr>
      </p:pic>
    </p:spTree>
    <p:extLst>
      <p:ext uri="{BB962C8B-B14F-4D97-AF65-F5344CB8AC3E}">
        <p14:creationId xmlns:p14="http://schemas.microsoft.com/office/powerpoint/2010/main" val="139453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severity of Runway Incursions</a:t>
            </a:r>
            <a:endParaRPr lang="en-US" dirty="0"/>
          </a:p>
        </p:txBody>
      </p:sp>
      <p:sp>
        <p:nvSpPr>
          <p:cNvPr id="19" name="Slide Number Placeholder 5"/>
          <p:cNvSpPr>
            <a:spLocks noGrp="1"/>
          </p:cNvSpPr>
          <p:nvPr>
            <p:ph type="sldNum" sz="quarter" idx="12"/>
          </p:nvPr>
        </p:nvSpPr>
        <p:spPr>
          <a:xfrm>
            <a:off x="7029893" y="6256690"/>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10</a:t>
            </a:fld>
            <a:endParaRPr lang="en-US" dirty="0"/>
          </a:p>
        </p:txBody>
      </p:sp>
      <p:sp>
        <p:nvSpPr>
          <p:cNvPr id="26" name="Footer Placeholder 4"/>
          <p:cNvSpPr txBox="1">
            <a:spLocks/>
          </p:cNvSpPr>
          <p:nvPr/>
        </p:nvSpPr>
        <p:spPr>
          <a:xfrm>
            <a:off x="1600200" y="6439253"/>
            <a:ext cx="5105400" cy="365125"/>
          </a:xfrm>
          <a:prstGeom prst="rect">
            <a:avLst/>
          </a:prstGeom>
        </p:spPr>
        <p:txBody>
          <a:bodyPr/>
          <a:lstStyle>
            <a:defPPr>
              <a:defRPr lang="en-US"/>
            </a:defPPr>
            <a:lvl1pPr marL="0" algn="l" defTabSz="914400" rtl="0" eaLnBrk="1" latinLnBrk="0" hangingPunct="1">
              <a:defRPr sz="1100" i="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Working together to make aviation safer for everyone, everywhere, everyday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10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2" descr="cid:image013.jpg@01D292A8.56E03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1" y="2971800"/>
            <a:ext cx="56673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7" y="838200"/>
            <a:ext cx="6153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6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the severity of Runway Excursions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97" y="1594662"/>
            <a:ext cx="56959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554" y="2819400"/>
            <a:ext cx="4440446"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7" y="838200"/>
            <a:ext cx="6153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84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1348142" y="758947"/>
            <a:ext cx="2825659" cy="4097546"/>
          </a:xfrm>
        </p:spPr>
        <p:txBody>
          <a:bodyPr>
            <a:normAutofit lnSpcReduction="10000"/>
          </a:bodyPr>
          <a:lstStyle/>
          <a:p>
            <a:pPr marL="57150" indent="0">
              <a:spcAft>
                <a:spcPts val="0"/>
              </a:spcAft>
              <a:buNone/>
            </a:pPr>
            <a:r>
              <a:rPr lang="en-US" sz="2200" b="1" dirty="0" smtClean="0">
                <a:solidFill>
                  <a:schemeClr val="accent5">
                    <a:lumMod val="50000"/>
                  </a:schemeClr>
                </a:solidFill>
                <a:latin typeface="Calibri" panose="020F0502020204030204" pitchFamily="34" charset="0"/>
                <a:cs typeface="Calibri" panose="020F0502020204030204" pitchFamily="34" charset="0"/>
              </a:rPr>
              <a:t>FAA Runway Safety Program Order</a:t>
            </a:r>
          </a:p>
          <a:p>
            <a:pPr marL="0" indent="0">
              <a:lnSpc>
                <a:spcPct val="100000"/>
              </a:lnSpc>
              <a:spcBef>
                <a:spcPts val="1200"/>
              </a:spcBef>
              <a:spcAft>
                <a:spcPts val="600"/>
              </a:spcAft>
              <a:buNone/>
            </a:pPr>
            <a:r>
              <a:rPr lang="en-US" sz="1100" dirty="0">
                <a:solidFill>
                  <a:schemeClr val="accent5">
                    <a:lumMod val="50000"/>
                  </a:schemeClr>
                </a:solidFill>
                <a:latin typeface="Calibri" panose="020F0502020204030204" pitchFamily="34" charset="0"/>
                <a:cs typeface="Calibri" panose="020F0502020204030204" pitchFamily="34" charset="0"/>
              </a:rPr>
              <a:t>This order prescribes the Federal Aviation Administration (FAA) Runway Safety Program. </a:t>
            </a:r>
          </a:p>
          <a:p>
            <a:pPr marL="0" indent="0">
              <a:lnSpc>
                <a:spcPct val="100000"/>
              </a:lnSpc>
              <a:spcBef>
                <a:spcPts val="1200"/>
              </a:spcBef>
              <a:spcAft>
                <a:spcPts val="600"/>
              </a:spcAft>
              <a:buNone/>
            </a:pPr>
            <a:r>
              <a:rPr lang="en-US" sz="900" i="1" dirty="0" smtClean="0">
                <a:solidFill>
                  <a:schemeClr val="tx1">
                    <a:lumMod val="65000"/>
                    <a:lumOff val="35000"/>
                  </a:schemeClr>
                </a:solidFill>
                <a:latin typeface="Calibri" panose="020F0502020204030204" pitchFamily="34" charset="0"/>
                <a:cs typeface="Calibri" panose="020F0502020204030204" pitchFamily="34" charset="0"/>
              </a:rPr>
              <a:t>This </a:t>
            </a:r>
            <a:r>
              <a:rPr lang="en-US" sz="900" i="1" dirty="0">
                <a:solidFill>
                  <a:schemeClr val="tx1">
                    <a:lumMod val="65000"/>
                    <a:lumOff val="35000"/>
                  </a:schemeClr>
                </a:solidFill>
                <a:latin typeface="Calibri" panose="020F0502020204030204" pitchFamily="34" charset="0"/>
                <a:cs typeface="Calibri" panose="020F0502020204030204" pitchFamily="34" charset="0"/>
              </a:rPr>
              <a:t>directive establishes policy, assigns responsibility, and delegates authority for ensuring compliance with this order within each organization. </a:t>
            </a:r>
          </a:p>
          <a:p>
            <a:pPr marL="0" indent="0">
              <a:buNone/>
            </a:pPr>
            <a:r>
              <a:rPr lang="en-US" sz="900" i="1"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900" i="1" dirty="0">
                <a:solidFill>
                  <a:schemeClr val="tx1">
                    <a:lumMod val="65000"/>
                    <a:lumOff val="35000"/>
                  </a:schemeClr>
                </a:solidFill>
                <a:latin typeface="Calibri" panose="020F0502020204030204" pitchFamily="34" charset="0"/>
                <a:cs typeface="Calibri" panose="020F0502020204030204" pitchFamily="34" charset="0"/>
              </a:rPr>
              <a:t>Air Traffic Organization (ATO) expanded the scope of the Runway Safety Program to include the prevention of runway excursions. </a:t>
            </a:r>
            <a:endParaRPr lang="en-US" sz="900" i="1" dirty="0" smtClean="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endParaRPr lang="en-US" sz="900" i="1"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en-US" sz="900" i="1"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900" i="1" dirty="0">
                <a:solidFill>
                  <a:schemeClr val="tx1">
                    <a:lumMod val="65000"/>
                    <a:lumOff val="35000"/>
                  </a:schemeClr>
                </a:solidFill>
                <a:latin typeface="Calibri" panose="020F0502020204030204" pitchFamily="34" charset="0"/>
                <a:cs typeface="Calibri" panose="020F0502020204030204" pitchFamily="34" charset="0"/>
              </a:rPr>
              <a:t>ATO Vice President for Safety and Technical Training may periodically evaluate national and regional runway safety programs. Evaluations will focus on compliance with this order and the effectiveness of the programs in meeting objectives, strategies, and initiatives outlined in FAA’s Strategic Plan and the National Runway Safety Plan. </a:t>
            </a:r>
            <a:endParaRPr lang="en-US" sz="900" i="1" dirty="0" smtClean="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endParaRPr lang="en-US" sz="900" i="1"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en-US" sz="900" i="1" dirty="0" smtClean="0">
                <a:solidFill>
                  <a:schemeClr val="tx1">
                    <a:lumMod val="65000"/>
                    <a:lumOff val="35000"/>
                  </a:schemeClr>
                </a:solidFill>
                <a:latin typeface="Calibri" panose="020F0502020204030204" pitchFamily="34" charset="0"/>
                <a:cs typeface="Calibri" panose="020F0502020204030204" pitchFamily="34" charset="0"/>
              </a:rPr>
              <a:t>Our </a:t>
            </a:r>
            <a:r>
              <a:rPr lang="en-US" sz="900" i="1" dirty="0">
                <a:solidFill>
                  <a:schemeClr val="tx1">
                    <a:lumMod val="65000"/>
                    <a:lumOff val="35000"/>
                  </a:schemeClr>
                </a:solidFill>
                <a:latin typeface="Calibri" panose="020F0502020204030204" pitchFamily="34" charset="0"/>
                <a:cs typeface="Calibri" panose="020F0502020204030204" pitchFamily="34" charset="0"/>
              </a:rPr>
              <a:t>long-term goal is to improve runway safety by decreasing the number and severity of runway incursions, excursions, and other surface incidents. </a:t>
            </a:r>
          </a:p>
        </p:txBody>
      </p:sp>
      <p:sp>
        <p:nvSpPr>
          <p:cNvPr id="11" name="Content Placeholder 10"/>
          <p:cNvSpPr>
            <a:spLocks noGrp="1"/>
          </p:cNvSpPr>
          <p:nvPr>
            <p:ph sz="quarter" idx="16"/>
          </p:nvPr>
        </p:nvSpPr>
        <p:spPr>
          <a:xfrm>
            <a:off x="6150989" y="757508"/>
            <a:ext cx="2993011" cy="3886200"/>
          </a:xfrm>
        </p:spPr>
        <p:txBody>
          <a:bodyPr/>
          <a:lstStyle/>
          <a:p>
            <a:pPr marL="57150" indent="0">
              <a:buNone/>
            </a:pPr>
            <a:r>
              <a:rPr lang="en-US" sz="2200" b="1" dirty="0" smtClean="0">
                <a:solidFill>
                  <a:srgbClr val="D6A300"/>
                </a:solidFill>
                <a:latin typeface="Calibri" panose="020F0502020204030204" pitchFamily="34" charset="0"/>
                <a:cs typeface="Calibri" panose="020F0502020204030204" pitchFamily="34" charset="0"/>
              </a:rPr>
              <a:t>FAA National Runway Safety Plan</a:t>
            </a:r>
            <a:endParaRPr lang="en-US" sz="2200" b="1" dirty="0">
              <a:solidFill>
                <a:srgbClr val="D6A300"/>
              </a:solidFill>
              <a:latin typeface="Calibri" panose="020F0502020204030204" pitchFamily="34" charset="0"/>
              <a:cs typeface="Calibri" panose="020F0502020204030204" pitchFamily="34" charset="0"/>
            </a:endParaRPr>
          </a:p>
          <a:p>
            <a:pPr marL="0" indent="0">
              <a:spcBef>
                <a:spcPts val="1200"/>
              </a:spcBef>
              <a:spcAft>
                <a:spcPts val="600"/>
              </a:spcAft>
              <a:buNone/>
            </a:pPr>
            <a:r>
              <a:rPr lang="en-US" sz="1100" dirty="0" smtClean="0">
                <a:solidFill>
                  <a:srgbClr val="D6A300"/>
                </a:solidFill>
                <a:latin typeface="Calibri" panose="020F0502020204030204" pitchFamily="34" charset="0"/>
                <a:cs typeface="Calibri" panose="020F0502020204030204" pitchFamily="34" charset="0"/>
              </a:rPr>
              <a:t>The National </a:t>
            </a:r>
            <a:r>
              <a:rPr lang="en-US" sz="1100" dirty="0">
                <a:solidFill>
                  <a:srgbClr val="D6A300"/>
                </a:solidFill>
                <a:latin typeface="Calibri" panose="020F0502020204030204" pitchFamily="34" charset="0"/>
                <a:cs typeface="Calibri" panose="020F0502020204030204" pitchFamily="34" charset="0"/>
              </a:rPr>
              <a:t>Runway Safety Plan is a living document that </a:t>
            </a:r>
            <a:r>
              <a:rPr lang="en-US" sz="1100" dirty="0" smtClean="0">
                <a:solidFill>
                  <a:srgbClr val="D6A300"/>
                </a:solidFill>
                <a:latin typeface="Calibri" panose="020F0502020204030204" pitchFamily="34" charset="0"/>
                <a:cs typeface="Calibri" panose="020F0502020204030204" pitchFamily="34" charset="0"/>
              </a:rPr>
              <a:t>incorporates </a:t>
            </a:r>
            <a:r>
              <a:rPr lang="en-US" sz="1100" dirty="0">
                <a:solidFill>
                  <a:srgbClr val="D6A300"/>
                </a:solidFill>
                <a:latin typeface="Calibri" panose="020F0502020204030204" pitchFamily="34" charset="0"/>
                <a:cs typeface="Calibri" panose="020F0502020204030204" pitchFamily="34" charset="0"/>
              </a:rPr>
              <a:t>these objectives and outlines the </a:t>
            </a:r>
            <a:r>
              <a:rPr lang="en-US" sz="1100" dirty="0" smtClean="0">
                <a:solidFill>
                  <a:srgbClr val="D6A300"/>
                </a:solidFill>
                <a:latin typeface="Calibri" panose="020F0502020204030204" pitchFamily="34" charset="0"/>
                <a:cs typeface="Calibri" panose="020F0502020204030204" pitchFamily="34" charset="0"/>
              </a:rPr>
              <a:t>FAA’s </a:t>
            </a:r>
            <a:r>
              <a:rPr lang="en-US" sz="1100" dirty="0">
                <a:solidFill>
                  <a:srgbClr val="D6A300"/>
                </a:solidFill>
                <a:latin typeface="Calibri" panose="020F0502020204030204" pitchFamily="34" charset="0"/>
                <a:cs typeface="Calibri" panose="020F0502020204030204" pitchFamily="34" charset="0"/>
              </a:rPr>
              <a:t>medium-term runway safety strategic </a:t>
            </a:r>
            <a:r>
              <a:rPr lang="en-US" sz="1100" dirty="0" smtClean="0">
                <a:solidFill>
                  <a:srgbClr val="D6A300"/>
                </a:solidFill>
                <a:latin typeface="Calibri" panose="020F0502020204030204" pitchFamily="34" charset="0"/>
                <a:cs typeface="Calibri" panose="020F0502020204030204" pitchFamily="34" charset="0"/>
              </a:rPr>
              <a:t>vision. </a:t>
            </a:r>
            <a:endParaRPr lang="en-US" sz="1100" dirty="0">
              <a:solidFill>
                <a:srgbClr val="D6A300"/>
              </a:solidFill>
              <a:latin typeface="Calibri" panose="020F0502020204030204" pitchFamily="34" charset="0"/>
              <a:cs typeface="Calibri" panose="020F0502020204030204" pitchFamily="34" charset="0"/>
            </a:endParaRPr>
          </a:p>
          <a:p>
            <a:pPr marL="57150" indent="0">
              <a:buNone/>
            </a:pPr>
            <a:r>
              <a:rPr lang="en-US" sz="900" i="1"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900" i="1" dirty="0">
                <a:solidFill>
                  <a:schemeClr val="tx1">
                    <a:lumMod val="65000"/>
                    <a:lumOff val="35000"/>
                  </a:schemeClr>
                </a:solidFill>
                <a:latin typeface="Calibri" panose="020F0502020204030204" pitchFamily="34" charset="0"/>
                <a:cs typeface="Calibri" panose="020F0502020204030204" pitchFamily="34" charset="0"/>
              </a:rPr>
              <a:t>2015-2017 National Runway Safety Plan (referred to herein as the “Plan”) directly supports the Administrator’s Strategic Priorities, including the initiatives to make aviation safer and smarter in the nation’s airports by moving to risk-based decision making; enabling the safe and efficient integration of the Next Generation Air Transportation System; and demonstrating glob-al leadership in improving air traffic safety and efficiency through data-driven solutions that shape international standards.</a:t>
            </a:r>
          </a:p>
        </p:txBody>
      </p:sp>
      <p:sp>
        <p:nvSpPr>
          <p:cNvPr id="54" name="Text Placeholder 7"/>
          <p:cNvSpPr>
            <a:spLocks noGrp="1"/>
          </p:cNvSpPr>
          <p:nvPr>
            <p:ph type="body" idx="28"/>
          </p:nvPr>
        </p:nvSpPr>
        <p:spPr>
          <a:xfrm>
            <a:off x="152400" y="154559"/>
            <a:ext cx="8924925" cy="841074"/>
          </a:xfrm>
        </p:spPr>
        <p:txBody>
          <a:bodyPr>
            <a:normAutofit fontScale="92500"/>
          </a:bodyPr>
          <a:lstStyle/>
          <a:p>
            <a:r>
              <a:rPr lang="en-US" sz="4000" b="1" dirty="0" smtClean="0">
                <a:solidFill>
                  <a:srgbClr val="1D2F68"/>
                </a:solidFill>
                <a:latin typeface="+mj-lt"/>
                <a:ea typeface="+mj-ea"/>
                <a:cs typeface="+mj-cs"/>
              </a:rPr>
              <a:t>FAA Runway </a:t>
            </a:r>
            <a:r>
              <a:rPr lang="en-US" sz="4000" b="1" dirty="0">
                <a:solidFill>
                  <a:srgbClr val="1D2F68"/>
                </a:solidFill>
                <a:latin typeface="+mj-lt"/>
                <a:ea typeface="+mj-ea"/>
                <a:cs typeface="+mj-cs"/>
              </a:rPr>
              <a:t>Safety </a:t>
            </a:r>
            <a:r>
              <a:rPr lang="en-US" sz="4000" b="1" dirty="0" smtClean="0">
                <a:solidFill>
                  <a:srgbClr val="1D2F68"/>
                </a:solidFill>
                <a:latin typeface="+mj-lt"/>
                <a:ea typeface="+mj-ea"/>
                <a:cs typeface="+mj-cs"/>
              </a:rPr>
              <a:t>Program Requirements</a:t>
            </a:r>
            <a:endParaRPr lang="en-US" sz="4000" b="1" dirty="0">
              <a:solidFill>
                <a:srgbClr val="1D2F68"/>
              </a:solidFill>
              <a:latin typeface="+mj-lt"/>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862283"/>
            <a:ext cx="1438449" cy="17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801" y="862283"/>
            <a:ext cx="1977188" cy="255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215" y="3949821"/>
            <a:ext cx="1428359" cy="184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76574" y="3901014"/>
            <a:ext cx="3162300" cy="2008242"/>
          </a:xfrm>
          <a:prstGeom prst="rect">
            <a:avLst/>
          </a:prstGeom>
        </p:spPr>
        <p:txBody>
          <a:bodyPr wrap="square">
            <a:spAutoFit/>
          </a:bodyPr>
          <a:lstStyle/>
          <a:p>
            <a:pPr>
              <a:spcBef>
                <a:spcPts val="0"/>
              </a:spcBef>
              <a:spcAft>
                <a:spcPts val="0"/>
              </a:spcAft>
              <a:buNone/>
            </a:pPr>
            <a:r>
              <a:rPr lang="en-US" sz="1800" b="1" dirty="0" smtClean="0">
                <a:solidFill>
                  <a:srgbClr val="0070C0"/>
                </a:solidFill>
                <a:latin typeface="Calibri" panose="020F0502020204030204" pitchFamily="34" charset="0"/>
                <a:cs typeface="Calibri" panose="020F0502020204030204" pitchFamily="34" charset="0"/>
              </a:rPr>
              <a:t>FAA Call to Action</a:t>
            </a:r>
            <a:endParaRPr lang="en-US" sz="1800" b="1" dirty="0">
              <a:solidFill>
                <a:srgbClr val="0070C0"/>
              </a:solidFill>
              <a:latin typeface="Calibri" panose="020F0502020204030204" pitchFamily="34" charset="0"/>
              <a:cs typeface="Calibri" panose="020F0502020204030204" pitchFamily="34" charset="0"/>
            </a:endParaRPr>
          </a:p>
          <a:p>
            <a:pPr marL="0" indent="0">
              <a:spcBef>
                <a:spcPts val="1200"/>
              </a:spcBef>
              <a:spcAft>
                <a:spcPts val="600"/>
              </a:spcAft>
              <a:buNone/>
            </a:pPr>
            <a:r>
              <a:rPr lang="en-US" sz="1100" b="1" dirty="0" smtClean="0">
                <a:solidFill>
                  <a:srgbClr val="0070C0"/>
                </a:solidFill>
                <a:latin typeface="Calibri" panose="020F0502020204030204" pitchFamily="34" charset="0"/>
                <a:cs typeface="Calibri" panose="020F0502020204030204" pitchFamily="34" charset="0"/>
              </a:rPr>
              <a:t>The </a:t>
            </a:r>
            <a:r>
              <a:rPr lang="en-US" sz="1100" b="1" dirty="0">
                <a:solidFill>
                  <a:srgbClr val="0070C0"/>
                </a:solidFill>
                <a:latin typeface="Calibri" panose="020F0502020204030204" pitchFamily="34" charset="0"/>
                <a:cs typeface="Calibri" panose="020F0502020204030204" pitchFamily="34" charset="0"/>
              </a:rPr>
              <a:t>Runway Safety Call to Action (C2A) convened on June 24, 2015, with 108 representatives from industry, labor, and government. </a:t>
            </a:r>
          </a:p>
          <a:p>
            <a:pPr>
              <a:buNone/>
            </a:pP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900" b="1" i="1" dirty="0">
                <a:solidFill>
                  <a:schemeClr val="tx1">
                    <a:lumMod val="65000"/>
                    <a:lumOff val="35000"/>
                  </a:schemeClr>
                </a:solidFill>
                <a:latin typeface="Calibri" panose="020F0502020204030204" pitchFamily="34" charset="0"/>
                <a:cs typeface="Calibri" panose="020F0502020204030204" pitchFamily="34" charset="0"/>
              </a:rPr>
              <a:t>“Call” was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summoned by </a:t>
            </a:r>
            <a:r>
              <a:rPr lang="en-US" sz="900" b="1" i="1" dirty="0">
                <a:solidFill>
                  <a:schemeClr val="tx1">
                    <a:lumMod val="65000"/>
                    <a:lumOff val="35000"/>
                  </a:schemeClr>
                </a:solidFill>
                <a:latin typeface="Calibri" panose="020F0502020204030204" pitchFamily="34" charset="0"/>
                <a:cs typeface="Calibri" panose="020F0502020204030204" pitchFamily="34" charset="0"/>
              </a:rPr>
              <a:t>the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FAA Administrator and </a:t>
            </a:r>
            <a:r>
              <a:rPr lang="en-US" sz="900" b="1" i="1" dirty="0">
                <a:solidFill>
                  <a:schemeClr val="tx1">
                    <a:lumMod val="65000"/>
                    <a:lumOff val="35000"/>
                  </a:schemeClr>
                </a:solidFill>
                <a:latin typeface="Calibri" panose="020F0502020204030204" pitchFamily="34" charset="0"/>
                <a:cs typeface="Calibri" panose="020F0502020204030204" pitchFamily="34" charset="0"/>
              </a:rPr>
              <a:t>was a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follow-up to </a:t>
            </a:r>
            <a:r>
              <a:rPr lang="en-US" sz="900" b="1" i="1" dirty="0">
                <a:solidFill>
                  <a:schemeClr val="tx1">
                    <a:lumMod val="65000"/>
                    <a:lumOff val="35000"/>
                  </a:schemeClr>
                </a:solidFill>
                <a:latin typeface="Calibri" panose="020F0502020204030204" pitchFamily="34" charset="0"/>
                <a:cs typeface="Calibri" panose="020F0502020204030204" pitchFamily="34" charset="0"/>
              </a:rPr>
              <a:t>the 2007 Call to Action Safety Summit. Here,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the Summit </a:t>
            </a:r>
            <a:r>
              <a:rPr lang="en-US" sz="900" b="1" i="1" dirty="0">
                <a:solidFill>
                  <a:schemeClr val="tx1">
                    <a:lumMod val="65000"/>
                    <a:lumOff val="35000"/>
                  </a:schemeClr>
                </a:solidFill>
                <a:latin typeface="Calibri" panose="020F0502020204030204" pitchFamily="34" charset="0"/>
                <a:cs typeface="Calibri" panose="020F0502020204030204" pitchFamily="34" charset="0"/>
              </a:rPr>
              <a:t>established a five-point, short-term Call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to Action </a:t>
            </a:r>
            <a:r>
              <a:rPr lang="en-US" sz="900" b="1" i="1" dirty="0">
                <a:solidFill>
                  <a:schemeClr val="tx1">
                    <a:lumMod val="65000"/>
                    <a:lumOff val="35000"/>
                  </a:schemeClr>
                </a:solidFill>
                <a:latin typeface="Calibri" panose="020F0502020204030204" pitchFamily="34" charset="0"/>
                <a:cs typeface="Calibri" panose="020F0502020204030204" pitchFamily="34" charset="0"/>
              </a:rPr>
              <a:t>Plan that was completed, while the mid-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and long-term </a:t>
            </a:r>
            <a:r>
              <a:rPr lang="en-US" sz="900" b="1" i="1" dirty="0">
                <a:solidFill>
                  <a:schemeClr val="tx1">
                    <a:lumMod val="65000"/>
                    <a:lumOff val="35000"/>
                  </a:schemeClr>
                </a:solidFill>
                <a:latin typeface="Calibri" panose="020F0502020204030204" pitchFamily="34" charset="0"/>
                <a:cs typeface="Calibri" panose="020F0502020204030204" pitchFamily="34" charset="0"/>
              </a:rPr>
              <a:t>Call to Action Plans involving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technology improvements </a:t>
            </a:r>
            <a:r>
              <a:rPr lang="en-US" sz="900" b="1" i="1" dirty="0">
                <a:solidFill>
                  <a:schemeClr val="tx1">
                    <a:lumMod val="65000"/>
                    <a:lumOff val="35000"/>
                  </a:schemeClr>
                </a:solidFill>
                <a:latin typeface="Calibri" panose="020F0502020204030204" pitchFamily="34" charset="0"/>
                <a:cs typeface="Calibri" panose="020F0502020204030204" pitchFamily="34" charset="0"/>
              </a:rPr>
              <a:t>are either complete or are now in </a:t>
            </a:r>
            <a:r>
              <a:rPr lang="en-US" sz="900" b="1" i="1" dirty="0" smtClean="0">
                <a:solidFill>
                  <a:schemeClr val="tx1">
                    <a:lumMod val="65000"/>
                    <a:lumOff val="35000"/>
                  </a:schemeClr>
                </a:solidFill>
                <a:latin typeface="Calibri" panose="020F0502020204030204" pitchFamily="34" charset="0"/>
                <a:cs typeface="Calibri" panose="020F0502020204030204" pitchFamily="34" charset="0"/>
              </a:rPr>
              <a:t>their final </a:t>
            </a:r>
            <a:r>
              <a:rPr lang="en-US" sz="900" b="1" i="1" dirty="0">
                <a:solidFill>
                  <a:schemeClr val="tx1">
                    <a:lumMod val="65000"/>
                    <a:lumOff val="35000"/>
                  </a:schemeClr>
                </a:solidFill>
                <a:latin typeface="Calibri" panose="020F0502020204030204" pitchFamily="34" charset="0"/>
                <a:cs typeface="Calibri" panose="020F0502020204030204" pitchFamily="34" charset="0"/>
              </a:rPr>
              <a:t>stages of deployment.</a:t>
            </a:r>
          </a:p>
        </p:txBody>
      </p:sp>
    </p:spTree>
    <p:extLst>
      <p:ext uri="{BB962C8B-B14F-4D97-AF65-F5344CB8AC3E}">
        <p14:creationId xmlns:p14="http://schemas.microsoft.com/office/powerpoint/2010/main" val="1407115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58228"/>
            <a:ext cx="8472488" cy="609600"/>
          </a:xfrm>
        </p:spPr>
        <p:txBody>
          <a:bodyPr>
            <a:normAutofit fontScale="90000"/>
          </a:bodyPr>
          <a:lstStyle/>
          <a:p>
            <a:r>
              <a:rPr lang="en-US" dirty="0"/>
              <a:t>Program </a:t>
            </a:r>
            <a:r>
              <a:rPr lang="en-US" dirty="0" smtClean="0"/>
              <a:t>Review</a:t>
            </a:r>
            <a:br>
              <a:rPr lang="en-US" dirty="0" smtClean="0"/>
            </a:br>
            <a:r>
              <a:rPr lang="en-US" sz="2000" dirty="0" smtClean="0"/>
              <a:t>Supporting  </a:t>
            </a:r>
            <a:r>
              <a:rPr lang="en-US" sz="2000" dirty="0" smtClean="0"/>
              <a:t>FAA’s </a:t>
            </a:r>
            <a:r>
              <a:rPr lang="en-US" sz="2000" dirty="0"/>
              <a:t>core mission</a:t>
            </a:r>
            <a:r>
              <a:rPr lang="en-US" sz="2000" b="0" dirty="0"/>
              <a:t> </a:t>
            </a:r>
            <a:r>
              <a:rPr lang="en-US" sz="1400" dirty="0"/>
              <a:t/>
            </a:r>
            <a:br>
              <a:rPr lang="en-US" sz="1400" dirty="0"/>
            </a:br>
            <a:endParaRPr lang="en-US" sz="1400" dirty="0"/>
          </a:p>
        </p:txBody>
      </p:sp>
      <p:sp>
        <p:nvSpPr>
          <p:cNvPr id="4" name="Slide Number Placeholder 3"/>
          <p:cNvSpPr>
            <a:spLocks noGrp="1"/>
          </p:cNvSpPr>
          <p:nvPr>
            <p:ph type="sldNum" sz="quarter" idx="4294967295"/>
          </p:nvPr>
        </p:nvSpPr>
        <p:spPr>
          <a:xfrm>
            <a:off x="7454899" y="6248400"/>
            <a:ext cx="1101265" cy="457200"/>
          </a:xfrm>
          <a:prstGeom prst="rect">
            <a:avLst/>
          </a:prstGeom>
        </p:spPr>
        <p:txBody>
          <a:bodyPr/>
          <a:lstStyle/>
          <a:p>
            <a:fld id="{74438B1A-AF1B-4C8B-993E-1BADE62A2451}" type="slidenum">
              <a:rPr lang="en-US" smtClean="0"/>
              <a:pPr/>
              <a:t>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197095"/>
            <a:ext cx="8312326" cy="499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9"/>
          <p:cNvSpPr txBox="1">
            <a:spLocks/>
          </p:cNvSpPr>
          <p:nvPr/>
        </p:nvSpPr>
        <p:spPr>
          <a:xfrm>
            <a:off x="0" y="1520946"/>
            <a:ext cx="3200400" cy="4346453"/>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7150" indent="0">
              <a:spcAft>
                <a:spcPts val="0"/>
              </a:spcAft>
              <a:buFontTx/>
              <a:buNone/>
            </a:pPr>
            <a:r>
              <a:rPr lang="en-US" sz="2200" kern="0" dirty="0" smtClean="0">
                <a:solidFill>
                  <a:schemeClr val="accent5">
                    <a:lumMod val="50000"/>
                  </a:schemeClr>
                </a:solidFill>
                <a:latin typeface="Calibri" panose="020F0502020204030204" pitchFamily="34" charset="0"/>
                <a:cs typeface="Calibri" panose="020F0502020204030204" pitchFamily="34" charset="0"/>
              </a:rPr>
              <a:t>FAA Runway Safety Program Order</a:t>
            </a:r>
          </a:p>
          <a:p>
            <a:pPr marL="0" indent="0">
              <a:spcBef>
                <a:spcPts val="1200"/>
              </a:spcBef>
              <a:spcAft>
                <a:spcPts val="600"/>
              </a:spcAft>
              <a:buFontTx/>
              <a:buNone/>
            </a:pPr>
            <a:r>
              <a:rPr lang="en-US" sz="1100" kern="0" dirty="0" smtClean="0">
                <a:solidFill>
                  <a:schemeClr val="accent5">
                    <a:lumMod val="50000"/>
                  </a:schemeClr>
                </a:solidFill>
                <a:latin typeface="Calibri" panose="020F0502020204030204" pitchFamily="34" charset="0"/>
                <a:cs typeface="Calibri" panose="020F0502020204030204" pitchFamily="34" charset="0"/>
              </a:rPr>
              <a:t>This order prescribes </a:t>
            </a:r>
            <a:r>
              <a:rPr lang="en-US" sz="1100" kern="0" dirty="0" smtClean="0">
                <a:solidFill>
                  <a:schemeClr val="accent5">
                    <a:lumMod val="50000"/>
                  </a:schemeClr>
                </a:solidFill>
                <a:latin typeface="Calibri" panose="020F0502020204030204" pitchFamily="34" charset="0"/>
                <a:cs typeface="Calibri" panose="020F0502020204030204" pitchFamily="34" charset="0"/>
              </a:rPr>
              <a:t>Roles </a:t>
            </a:r>
            <a:r>
              <a:rPr lang="en-US" sz="1100" kern="0" dirty="0" smtClean="0">
                <a:solidFill>
                  <a:schemeClr val="accent5">
                    <a:lumMod val="50000"/>
                  </a:schemeClr>
                </a:solidFill>
                <a:latin typeface="Calibri" panose="020F0502020204030204" pitchFamily="34" charset="0"/>
                <a:cs typeface="Calibri" panose="020F0502020204030204" pitchFamily="34" charset="0"/>
              </a:rPr>
              <a:t>and Responsibilities in the FAA’s Runway Safety </a:t>
            </a:r>
            <a:r>
              <a:rPr lang="en-US" sz="1100" kern="0" dirty="0" smtClean="0">
                <a:solidFill>
                  <a:schemeClr val="accent5">
                    <a:lumMod val="50000"/>
                  </a:schemeClr>
                </a:solidFill>
                <a:latin typeface="Calibri" panose="020F0502020204030204" pitchFamily="34" charset="0"/>
                <a:cs typeface="Calibri" panose="020F0502020204030204" pitchFamily="34" charset="0"/>
              </a:rPr>
              <a:t>Program</a:t>
            </a:r>
            <a:endParaRPr lang="en-US" sz="1100" kern="0" dirty="0" smtClean="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416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0" y="228600"/>
            <a:ext cx="8472488" cy="609600"/>
          </a:xfrm>
        </p:spPr>
        <p:txBody>
          <a:bodyPr/>
          <a:lstStyle/>
          <a:p>
            <a:r>
              <a:rPr lang="en-US" altLang="en-US" smtClean="0"/>
              <a:t>Runway Safety Metric: Background</a:t>
            </a:r>
          </a:p>
        </p:txBody>
      </p:sp>
      <p:sp>
        <p:nvSpPr>
          <p:cNvPr id="15363" name="Content Placeholder 2"/>
          <p:cNvSpPr>
            <a:spLocks noGrp="1"/>
          </p:cNvSpPr>
          <p:nvPr>
            <p:ph idx="1"/>
          </p:nvPr>
        </p:nvSpPr>
        <p:spPr>
          <a:xfrm>
            <a:off x="609600" y="2286000"/>
            <a:ext cx="7031038" cy="3371850"/>
          </a:xfrm>
        </p:spPr>
        <p:txBody>
          <a:bodyPr/>
          <a:lstStyle/>
          <a:p>
            <a:r>
              <a:rPr lang="en-US" altLang="en-US" sz="2400" dirty="0" smtClean="0"/>
              <a:t>The primary goal of safety metrics is to gauge the safety performance of the National Airspace System (NAS), at the system and facility levels. </a:t>
            </a:r>
          </a:p>
          <a:p>
            <a:r>
              <a:rPr lang="en-US" altLang="en-US" sz="2400" dirty="0" smtClean="0"/>
              <a:t>Existing runway safety metrics focus solely on runway incursion type counts, not accidents and excursions.</a:t>
            </a:r>
          </a:p>
          <a:p>
            <a:endParaRPr lang="en-US" altLang="en-US" sz="2200" baseline="30000" dirty="0" smtClean="0"/>
          </a:p>
          <a:p>
            <a:endParaRPr lang="en-US" altLang="en-US" dirty="0" smtClean="0"/>
          </a:p>
        </p:txBody>
      </p:sp>
      <p:sp>
        <p:nvSpPr>
          <p:cNvPr id="4" name="Slide Number Placeholder 3"/>
          <p:cNvSpPr>
            <a:spLocks noGrp="1"/>
          </p:cNvSpPr>
          <p:nvPr>
            <p:ph type="sldNum" sz="quarter" idx="4294967295"/>
          </p:nvPr>
        </p:nvSpPr>
        <p:spPr>
          <a:xfrm>
            <a:off x="7478713" y="6248400"/>
            <a:ext cx="1077912" cy="457200"/>
          </a:xfrm>
          <a:prstGeom prst="rect">
            <a:avLst/>
          </a:prstGeom>
        </p:spPr>
        <p:txBody>
          <a:bodyPr/>
          <a:lstStyle/>
          <a:p>
            <a:pPr>
              <a:defRPr/>
            </a:pPr>
            <a:fld id="{620A7C2A-97D2-419B-A197-90FDA4B68699}" type="slidenum">
              <a:rPr lang="en-US" smtClean="0">
                <a:solidFill>
                  <a:prstClr val="black">
                    <a:tint val="75000"/>
                  </a:prstClr>
                </a:solidFill>
                <a:latin typeface="+mn-lt"/>
                <a:cs typeface="+mn-cs"/>
              </a:rPr>
              <a:pPr>
                <a:defRPr/>
              </a:pPr>
              <a:t>4</a:t>
            </a:fld>
            <a:endParaRPr lang="en-US" dirty="0">
              <a:solidFill>
                <a:prstClr val="black">
                  <a:tint val="75000"/>
                </a:prstClr>
              </a:solidFill>
              <a:latin typeface="+mn-lt"/>
              <a:cs typeface="+mn-cs"/>
            </a:endParaRPr>
          </a:p>
        </p:txBody>
      </p:sp>
      <p:sp>
        <p:nvSpPr>
          <p:cNvPr id="15365" name="Rectangle 4"/>
          <p:cNvSpPr>
            <a:spLocks noChangeArrowheads="1"/>
          </p:cNvSpPr>
          <p:nvPr/>
        </p:nvSpPr>
        <p:spPr bwMode="auto">
          <a:xfrm>
            <a:off x="801946" y="4818672"/>
            <a:ext cx="7292975" cy="78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u="sng"/>
              <a:t>RSM Goal:</a:t>
            </a:r>
            <a:r>
              <a:rPr lang="en-US" altLang="en-US" sz="1800"/>
              <a:t> Develop a runway safety metric that includes accident, Runway Excursion (RE), Runway Incursion (RI), and Surface Incident (SI) data.</a:t>
            </a:r>
            <a:endParaRPr lang="en-US" altLang="en-US" sz="27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63246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83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93788" y="122238"/>
            <a:ext cx="7543800" cy="715962"/>
          </a:xfrm>
        </p:spPr>
        <p:txBody>
          <a:bodyPr/>
          <a:lstStyle/>
          <a:p>
            <a:r>
              <a:rPr lang="en-US" altLang="en-US" smtClean="0"/>
              <a:t>Approach</a:t>
            </a:r>
          </a:p>
        </p:txBody>
      </p:sp>
      <p:sp>
        <p:nvSpPr>
          <p:cNvPr id="16387" name="Content Placeholder 2"/>
          <p:cNvSpPr>
            <a:spLocks noGrp="1"/>
          </p:cNvSpPr>
          <p:nvPr>
            <p:ph idx="1"/>
          </p:nvPr>
        </p:nvSpPr>
        <p:spPr>
          <a:xfrm>
            <a:off x="457200" y="1066800"/>
            <a:ext cx="8229600" cy="4525963"/>
          </a:xfrm>
        </p:spPr>
        <p:txBody>
          <a:bodyPr/>
          <a:lstStyle/>
          <a:p>
            <a:r>
              <a:rPr lang="en-US" altLang="en-US" sz="2000" smtClean="0"/>
              <a:t>Collect applicable accident and incident data.</a:t>
            </a:r>
          </a:p>
          <a:p>
            <a:pPr lvl="1"/>
            <a:r>
              <a:rPr lang="en-US" altLang="en-US" sz="1800" smtClean="0"/>
              <a:t>National Transportation Safety Board  (NTSB), RI-SI, and RE data sources </a:t>
            </a:r>
          </a:p>
          <a:p>
            <a:r>
              <a:rPr lang="en-US" altLang="en-US" sz="2000" smtClean="0"/>
              <a:t>Use modeling to assign risk weights to all kinds of outcomes.</a:t>
            </a:r>
          </a:p>
          <a:p>
            <a:pPr lvl="1"/>
            <a:r>
              <a:rPr lang="en-US" altLang="en-US" sz="1800" smtClean="0"/>
              <a:t>Weighted outcomes include injuries, damage, incursion types, surface incidents, and excursions</a:t>
            </a:r>
          </a:p>
          <a:p>
            <a:pPr lvl="1"/>
            <a:r>
              <a:rPr lang="en-US" altLang="en-US" sz="1800" smtClean="0"/>
              <a:t>Weights are based on outcomes’ “proximities” to fatality and are ordered based on SME input [</a:t>
            </a:r>
            <a:r>
              <a:rPr lang="en-US" altLang="en-US" sz="1800" i="1" smtClean="0"/>
              <a:t>Injury → Damage → Incident</a:t>
            </a:r>
            <a:r>
              <a:rPr lang="en-US" altLang="en-US" sz="1800" smtClean="0"/>
              <a:t>]</a:t>
            </a:r>
          </a:p>
          <a:p>
            <a:pPr lvl="1"/>
            <a:r>
              <a:rPr lang="en-US" altLang="en-US" sz="1800" smtClean="0"/>
              <a:t>For accidents, weighting gives some credit for saving lives and minimally-damaged aircraft</a:t>
            </a:r>
          </a:p>
          <a:p>
            <a:r>
              <a:rPr lang="en-US" altLang="en-US" sz="2000" smtClean="0"/>
              <a:t>Aggregate all event weights for each fiscal year to get a FY score.</a:t>
            </a:r>
          </a:p>
        </p:txBody>
      </p:sp>
      <p:sp>
        <p:nvSpPr>
          <p:cNvPr id="4" name="Slide Number Placeholder 3"/>
          <p:cNvSpPr>
            <a:spLocks noGrp="1"/>
          </p:cNvSpPr>
          <p:nvPr>
            <p:ph type="sldNum" sz="quarter" idx="4294967295"/>
          </p:nvPr>
        </p:nvSpPr>
        <p:spPr>
          <a:xfrm>
            <a:off x="7478713" y="6248400"/>
            <a:ext cx="1077912" cy="457200"/>
          </a:xfrm>
          <a:prstGeom prst="rect">
            <a:avLst/>
          </a:prstGeom>
        </p:spPr>
        <p:txBody>
          <a:bodyPr/>
          <a:lstStyle/>
          <a:p>
            <a:pPr>
              <a:defRPr/>
            </a:pPr>
            <a:fld id="{5B3801BB-274F-4D27-B220-067AF24B44CD}" type="slidenum">
              <a:rPr lang="en-US" smtClean="0">
                <a:solidFill>
                  <a:prstClr val="black">
                    <a:tint val="75000"/>
                  </a:prstClr>
                </a:solidFill>
                <a:latin typeface="+mn-lt"/>
                <a:cs typeface="+mn-cs"/>
              </a:rPr>
              <a:pPr>
                <a:defRPr/>
              </a:pPr>
              <a:t>5</a:t>
            </a:fld>
            <a:endParaRPr lang="en-US" dirty="0">
              <a:solidFill>
                <a:prstClr val="black">
                  <a:tint val="75000"/>
                </a:prstClr>
              </a:solidFill>
              <a:latin typeface="+mn-lt"/>
              <a:cs typeface="+mn-cs"/>
            </a:endParaRPr>
          </a:p>
        </p:txBody>
      </p:sp>
    </p:spTree>
    <p:extLst>
      <p:ext uri="{BB962C8B-B14F-4D97-AF65-F5344CB8AC3E}">
        <p14:creationId xmlns:p14="http://schemas.microsoft.com/office/powerpoint/2010/main" val="99876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385888"/>
            <a:ext cx="85661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1"/>
          <p:cNvSpPr>
            <a:spLocks noGrp="1"/>
          </p:cNvSpPr>
          <p:nvPr>
            <p:ph type="title"/>
          </p:nvPr>
        </p:nvSpPr>
        <p:spPr>
          <a:xfrm>
            <a:off x="1093788" y="122238"/>
            <a:ext cx="7543800" cy="715962"/>
          </a:xfrm>
        </p:spPr>
        <p:txBody>
          <a:bodyPr/>
          <a:lstStyle/>
          <a:p>
            <a:r>
              <a:rPr lang="en-US" altLang="en-US" smtClean="0"/>
              <a:t>Weighting Schematic</a:t>
            </a:r>
          </a:p>
        </p:txBody>
      </p:sp>
      <p:sp>
        <p:nvSpPr>
          <p:cNvPr id="4" name="Slide Number Placeholder 3"/>
          <p:cNvSpPr>
            <a:spLocks noGrp="1"/>
          </p:cNvSpPr>
          <p:nvPr>
            <p:ph type="sldNum" sz="quarter" idx="4294967295"/>
          </p:nvPr>
        </p:nvSpPr>
        <p:spPr>
          <a:xfrm>
            <a:off x="7478713" y="6248400"/>
            <a:ext cx="1077912" cy="457200"/>
          </a:xfrm>
          <a:prstGeom prst="rect">
            <a:avLst/>
          </a:prstGeom>
        </p:spPr>
        <p:txBody>
          <a:bodyPr/>
          <a:lstStyle/>
          <a:p>
            <a:pPr>
              <a:defRPr/>
            </a:pPr>
            <a:fld id="{B9C7F19C-40BD-4694-9D0F-F03F56A02958}" type="slidenum">
              <a:rPr lang="en-US" smtClean="0">
                <a:solidFill>
                  <a:prstClr val="black">
                    <a:tint val="75000"/>
                  </a:prstClr>
                </a:solidFill>
                <a:latin typeface="+mn-lt"/>
                <a:cs typeface="+mn-cs"/>
              </a:rPr>
              <a:pPr>
                <a:defRPr/>
              </a:pPr>
              <a:t>6</a:t>
            </a:fld>
            <a:endParaRPr lang="en-US" dirty="0">
              <a:solidFill>
                <a:prstClr val="black">
                  <a:tint val="75000"/>
                </a:prstClr>
              </a:solidFill>
              <a:latin typeface="+mn-lt"/>
              <a:cs typeface="+mn-cs"/>
            </a:endParaRP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340225"/>
            <a:ext cx="2752725"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56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478713" y="6248400"/>
            <a:ext cx="1077912" cy="457200"/>
          </a:xfrm>
          <a:prstGeom prst="rect">
            <a:avLst/>
          </a:prstGeom>
        </p:spPr>
        <p:txBody>
          <a:bodyPr/>
          <a:lstStyle/>
          <a:p>
            <a:pPr>
              <a:defRPr/>
            </a:pPr>
            <a:fld id="{38DE2EF1-E248-42C9-A8BE-F50F15E2FE78}" type="slidenum">
              <a:rPr lang="en-US" smtClean="0">
                <a:solidFill>
                  <a:prstClr val="black">
                    <a:tint val="75000"/>
                  </a:prstClr>
                </a:solidFill>
                <a:latin typeface="+mn-lt"/>
                <a:cs typeface="+mn-cs"/>
              </a:rPr>
              <a:pPr>
                <a:defRPr/>
              </a:pPr>
              <a:t>7</a:t>
            </a:fld>
            <a:endParaRPr lang="en-US" dirty="0">
              <a:solidFill>
                <a:prstClr val="black">
                  <a:tint val="75000"/>
                </a:prstClr>
              </a:solidFill>
              <a:latin typeface="+mn-lt"/>
              <a:cs typeface="+mn-cs"/>
            </a:endParaRPr>
          </a:p>
        </p:txBody>
      </p:sp>
      <p:sp>
        <p:nvSpPr>
          <p:cNvPr id="18435" name="Title 2"/>
          <p:cNvSpPr>
            <a:spLocks noGrp="1"/>
          </p:cNvSpPr>
          <p:nvPr>
            <p:ph type="title"/>
          </p:nvPr>
        </p:nvSpPr>
        <p:spPr>
          <a:xfrm>
            <a:off x="1066800" y="304800"/>
            <a:ext cx="8472488" cy="609600"/>
          </a:xfrm>
        </p:spPr>
        <p:txBody>
          <a:bodyPr/>
          <a:lstStyle/>
          <a:p>
            <a:r>
              <a:rPr lang="en-US" altLang="en-US" sz="3400" smtClean="0"/>
              <a:t>Combined Risk &amp; Event Count</a:t>
            </a:r>
          </a:p>
        </p:txBody>
      </p:sp>
      <p:sp>
        <p:nvSpPr>
          <p:cNvPr id="10" name="Content Placeholder 2"/>
          <p:cNvSpPr txBox="1">
            <a:spLocks/>
          </p:cNvSpPr>
          <p:nvPr/>
        </p:nvSpPr>
        <p:spPr bwMode="auto">
          <a:xfrm>
            <a:off x="26988" y="1270000"/>
            <a:ext cx="256381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7150" indent="0">
              <a:buFontTx/>
              <a:buNone/>
              <a:defRPr/>
            </a:pPr>
            <a:r>
              <a:rPr lang="en-US" sz="2200" kern="0" dirty="0" smtClean="0">
                <a:solidFill>
                  <a:schemeClr val="accent6"/>
                </a:solidFill>
              </a:rPr>
              <a:t>Observations:</a:t>
            </a:r>
          </a:p>
          <a:p>
            <a:pPr marL="57150" indent="0">
              <a:buFontTx/>
              <a:buNone/>
              <a:defRPr/>
            </a:pPr>
            <a:r>
              <a:rPr lang="en-US" sz="1600" kern="0" dirty="0" smtClean="0">
                <a:solidFill>
                  <a:schemeClr val="accent6"/>
                </a:solidFill>
              </a:rPr>
              <a:t>Risk decreased, incident increased, accident relatively constant over time</a:t>
            </a:r>
          </a:p>
        </p:txBody>
      </p:sp>
      <p:pic>
        <p:nvPicPr>
          <p:cNvPr id="1843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6950" y="914400"/>
            <a:ext cx="6478588" cy="4762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61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93788" y="122238"/>
            <a:ext cx="7543800" cy="715962"/>
          </a:xfrm>
        </p:spPr>
        <p:txBody>
          <a:bodyPr/>
          <a:lstStyle/>
          <a:p>
            <a:r>
              <a:rPr lang="en-US" altLang="en-US" smtClean="0"/>
              <a:t>Conclusion</a:t>
            </a:r>
          </a:p>
        </p:txBody>
      </p:sp>
      <p:sp>
        <p:nvSpPr>
          <p:cNvPr id="3" name="Content Placeholder 2"/>
          <p:cNvSpPr>
            <a:spLocks noGrp="1"/>
          </p:cNvSpPr>
          <p:nvPr>
            <p:ph idx="1"/>
          </p:nvPr>
        </p:nvSpPr>
        <p:spPr>
          <a:xfrm>
            <a:off x="457200" y="1066800"/>
            <a:ext cx="8229600" cy="4525963"/>
          </a:xfrm>
        </p:spPr>
        <p:txBody>
          <a:bodyPr>
            <a:normAutofit lnSpcReduction="10000"/>
          </a:bodyPr>
          <a:lstStyle/>
          <a:p>
            <a:pPr>
              <a:buFont typeface="Arial" charset="0"/>
              <a:buChar char="•"/>
              <a:defRPr/>
            </a:pPr>
            <a:r>
              <a:rPr lang="en-US" dirty="0" smtClean="0"/>
              <a:t>Systematic approach followed to develop Runway Safety metric</a:t>
            </a:r>
          </a:p>
          <a:p>
            <a:pPr>
              <a:buFont typeface="Arial" charset="0"/>
              <a:buChar char="•"/>
              <a:defRPr/>
            </a:pPr>
            <a:r>
              <a:rPr lang="en-US" dirty="0" smtClean="0"/>
              <a:t>Inclusive of all relevant datasets</a:t>
            </a:r>
          </a:p>
          <a:p>
            <a:pPr>
              <a:buFont typeface="Arial" charset="0"/>
              <a:buChar char="•"/>
              <a:defRPr/>
            </a:pPr>
            <a:r>
              <a:rPr lang="en-US" dirty="0" smtClean="0"/>
              <a:t>Quantitative technique to assign severity weights</a:t>
            </a:r>
          </a:p>
          <a:p>
            <a:pPr>
              <a:buFont typeface="Arial" charset="0"/>
              <a:buChar char="•"/>
              <a:defRPr/>
            </a:pPr>
            <a:r>
              <a:rPr lang="en-US" dirty="0" smtClean="0"/>
              <a:t>Baseline/target is in development</a:t>
            </a:r>
          </a:p>
          <a:p>
            <a:pPr>
              <a:buFont typeface="Arial" charset="0"/>
              <a:buChar char="•"/>
              <a:defRPr/>
            </a:pPr>
            <a:endParaRPr lang="en-US" dirty="0"/>
          </a:p>
          <a:p>
            <a:pPr marL="0" indent="0">
              <a:buFont typeface="Arial" charset="0"/>
              <a:buNone/>
              <a:defRPr/>
            </a:pPr>
            <a:r>
              <a:rPr lang="en-US" sz="2600" i="1" dirty="0" smtClean="0">
                <a:solidFill>
                  <a:srgbClr val="FF0000"/>
                </a:solidFill>
              </a:rPr>
              <a:t>Expected deployment date: FY 18</a:t>
            </a:r>
          </a:p>
          <a:p>
            <a:pPr marL="0" indent="0">
              <a:buFont typeface="Arial" charset="0"/>
              <a:buNone/>
              <a:defRPr/>
            </a:pPr>
            <a:r>
              <a:rPr lang="en-US" sz="2600" i="1" dirty="0" smtClean="0">
                <a:solidFill>
                  <a:srgbClr val="FF0000"/>
                </a:solidFill>
              </a:rPr>
              <a:t>Formal reporting date: FY 19</a:t>
            </a:r>
          </a:p>
        </p:txBody>
      </p:sp>
      <p:sp>
        <p:nvSpPr>
          <p:cNvPr id="4" name="Slide Number Placeholder 3"/>
          <p:cNvSpPr>
            <a:spLocks noGrp="1"/>
          </p:cNvSpPr>
          <p:nvPr>
            <p:ph type="sldNum" sz="quarter" idx="4294967295"/>
          </p:nvPr>
        </p:nvSpPr>
        <p:spPr>
          <a:xfrm>
            <a:off x="7478713" y="6248400"/>
            <a:ext cx="1077912" cy="457200"/>
          </a:xfrm>
          <a:prstGeom prst="rect">
            <a:avLst/>
          </a:prstGeom>
        </p:spPr>
        <p:txBody>
          <a:bodyPr/>
          <a:lstStyle/>
          <a:p>
            <a:pPr>
              <a:defRPr/>
            </a:pPr>
            <a:fld id="{7267F71F-E8F7-4F7F-871F-C1B93F434417}" type="slidenum">
              <a:rPr lang="en-US" smtClean="0">
                <a:solidFill>
                  <a:prstClr val="black">
                    <a:tint val="75000"/>
                  </a:prstClr>
                </a:solidFill>
                <a:latin typeface="+mn-lt"/>
                <a:cs typeface="+mn-cs"/>
              </a:rPr>
              <a:pPr>
                <a:defRPr/>
              </a:pPr>
              <a:t>8</a:t>
            </a:fld>
            <a:endParaRPr lang="en-US" dirty="0">
              <a:solidFill>
                <a:prstClr val="black">
                  <a:tint val="75000"/>
                </a:prstClr>
              </a:solidFill>
              <a:latin typeface="+mn-lt"/>
              <a:cs typeface="+mn-cs"/>
            </a:endParaRPr>
          </a:p>
        </p:txBody>
      </p:sp>
    </p:spTree>
    <p:extLst>
      <p:ext uri="{BB962C8B-B14F-4D97-AF65-F5344CB8AC3E}">
        <p14:creationId xmlns:p14="http://schemas.microsoft.com/office/powerpoint/2010/main" val="39066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98438"/>
            <a:ext cx="7543801"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defRPr/>
            </a:pPr>
            <a:r>
              <a:rPr lang="en-US" sz="2400" dirty="0" smtClean="0">
                <a:effectLst>
                  <a:outerShdw blurRad="38100" dist="38100" dir="2700000" algn="tl">
                    <a:srgbClr val="000000">
                      <a:alpha val="43137"/>
                    </a:srgbClr>
                  </a:outerShdw>
                </a:effectLst>
                <a:latin typeface="Arial Black" panose="020B0A04020102020204" pitchFamily="34" charset="0"/>
              </a:rPr>
              <a:t>What Is A “Flyover” Runway Incursion?</a:t>
            </a:r>
          </a:p>
        </p:txBody>
      </p:sp>
      <p:sp>
        <p:nvSpPr>
          <p:cNvPr id="8"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EACCDF82-AFF1-4427-8BA4-04E35ADDE6D2}" type="slidenum">
              <a:rPr lang="en-US" smtClean="0"/>
              <a:pPr/>
              <a:t>9</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5" b="57751"/>
          <a:stretch/>
        </p:blipFill>
        <p:spPr bwMode="auto">
          <a:xfrm>
            <a:off x="10098" y="914400"/>
            <a:ext cx="6806325" cy="348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ontent Placeholder 2">
            <a:hlinkClick r:id="rId4" action="ppaction://hlinkfile"/>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3401" y="4648200"/>
            <a:ext cx="8467708" cy="1656340"/>
          </a:xfr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4648200"/>
            <a:ext cx="557785" cy="98755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9" y="4343400"/>
            <a:ext cx="6806324" cy="3416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8257" y="4343957"/>
            <a:ext cx="6806324" cy="341651"/>
          </a:xfrm>
          <a:prstGeom prst="rect">
            <a:avLst/>
          </a:prstGeom>
        </p:spPr>
      </p:pic>
      <p:pic>
        <p:nvPicPr>
          <p:cNvPr id="307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5819" t="54547" r="5817" b="10652"/>
          <a:stretch/>
        </p:blipFill>
        <p:spPr bwMode="auto">
          <a:xfrm>
            <a:off x="6631145" y="900298"/>
            <a:ext cx="2360455" cy="374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4"/>
          <p:cNvSpPr txBox="1">
            <a:spLocks/>
          </p:cNvSpPr>
          <p:nvPr/>
        </p:nvSpPr>
        <p:spPr>
          <a:xfrm>
            <a:off x="1600200" y="6439253"/>
            <a:ext cx="5105400" cy="365125"/>
          </a:xfrm>
          <a:prstGeom prst="rect">
            <a:avLst/>
          </a:prstGeom>
        </p:spPr>
        <p:txBody>
          <a:bodyPr/>
          <a:lstStyle>
            <a:defPPr>
              <a:defRPr lang="en-US"/>
            </a:defPPr>
            <a:lvl1pPr marL="0" algn="l" defTabSz="914400" rtl="0" eaLnBrk="1" latinLnBrk="0" hangingPunct="1">
              <a:defRPr sz="1100" i="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Working together to make aviation safer for everyone, everywhere, everyday</a:t>
            </a:r>
            <a:endParaRPr lang="en-US" dirty="0"/>
          </a:p>
        </p:txBody>
      </p:sp>
    </p:spTree>
    <p:extLst>
      <p:ext uri="{BB962C8B-B14F-4D97-AF65-F5344CB8AC3E}">
        <p14:creationId xmlns:p14="http://schemas.microsoft.com/office/powerpoint/2010/main" val="28977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trebriefing_2014">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 xmlns:thm15="http://schemas.microsoft.com/office/thememl/2012/main" name="2016_CAASD_PowerPoint_Template.potx" id="{96757133-04C7-4AF2-A370-78A206FC8F4B}" vid="{B3CDA0F7-B5A4-4407-BFF9-BFC437F5EE36}"/>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8393</TotalTime>
  <Words>2348</Words>
  <Application>Microsoft Office PowerPoint</Application>
  <PresentationFormat>On-screen Show (4:3)</PresentationFormat>
  <Paragraphs>166</Paragraphs>
  <Slides>11</Slides>
  <Notes>9</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mitrebriefing_2014</vt:lpstr>
      <vt:lpstr>1_Custom Design</vt:lpstr>
      <vt:lpstr>PowerPoint Presentation</vt:lpstr>
      <vt:lpstr>PowerPoint Presentation</vt:lpstr>
      <vt:lpstr>Program Review Supporting  FAA’s core mission  </vt:lpstr>
      <vt:lpstr>Runway Safety Metric: Background</vt:lpstr>
      <vt:lpstr>Approach</vt:lpstr>
      <vt:lpstr>Weighting Schematic</vt:lpstr>
      <vt:lpstr>Combined Risk &amp; Event Count</vt:lpstr>
      <vt:lpstr>Conclusion</vt:lpstr>
      <vt:lpstr>PowerPoint Presentation</vt:lpstr>
      <vt:lpstr>Reducing the severity of Runway Incursions</vt:lpstr>
      <vt:lpstr>Reducing the severity of Runway Excursions</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Bowen, Cassandra (FAA)</dc:creator>
  <cp:lastModifiedBy>Fee, James (FAA)</cp:lastModifiedBy>
  <cp:revision>271</cp:revision>
  <cp:lastPrinted>2016-10-24T14:42:36Z</cp:lastPrinted>
  <dcterms:created xsi:type="dcterms:W3CDTF">2016-06-28T17:11:51Z</dcterms:created>
  <dcterms:modified xsi:type="dcterms:W3CDTF">2017-05-26T21:13:29Z</dcterms:modified>
</cp:coreProperties>
</file>