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4343" r:id="rId2"/>
    <p:sldMasterId id="2147485993" r:id="rId3"/>
  </p:sldMasterIdLst>
  <p:notesMasterIdLst>
    <p:notesMasterId r:id="rId18"/>
  </p:notesMasterIdLst>
  <p:handoutMasterIdLst>
    <p:handoutMasterId r:id="rId19"/>
  </p:handoutMasterIdLst>
  <p:sldIdLst>
    <p:sldId id="334" r:id="rId4"/>
    <p:sldId id="372" r:id="rId5"/>
    <p:sldId id="378" r:id="rId6"/>
    <p:sldId id="379" r:id="rId7"/>
    <p:sldId id="380" r:id="rId8"/>
    <p:sldId id="381" r:id="rId9"/>
    <p:sldId id="382" r:id="rId10"/>
    <p:sldId id="383" r:id="rId11"/>
    <p:sldId id="374" r:id="rId12"/>
    <p:sldId id="375" r:id="rId13"/>
    <p:sldId id="376" r:id="rId14"/>
    <p:sldId id="384" r:id="rId15"/>
    <p:sldId id="385" r:id="rId16"/>
    <p:sldId id="355" r:id="rId17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6600"/>
    <a:srgbClr val="FFFF66"/>
    <a:srgbClr val="5A5A5A"/>
    <a:srgbClr val="5F5F5F"/>
    <a:srgbClr val="292929"/>
    <a:srgbClr val="D0D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95248" autoAdjust="0"/>
  </p:normalViewPr>
  <p:slideViewPr>
    <p:cSldViewPr snapToObjects="1" showGuides="1">
      <p:cViewPr>
        <p:scale>
          <a:sx n="88" d="100"/>
          <a:sy n="88" d="100"/>
        </p:scale>
        <p:origin x="81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zrh.local\dfsusr$\usrhome\U104859\2015\02_Flugbetriebsinfrastruktur\VR-Strategie_Grafike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Tabelle1!$L$10</c:f>
              <c:strCache>
                <c:ptCount val="1"/>
                <c:pt idx="0">
                  <c:v>landing capacity</c:v>
                </c:pt>
              </c:strCache>
            </c:strRef>
          </c:tx>
          <c:invertIfNegative val="0"/>
          <c:cat>
            <c:strRef>
              <c:f>Tabelle1!$M$2:$Q$2</c:f>
              <c:strCache>
                <c:ptCount val="5"/>
                <c:pt idx="0">
                  <c:v>north (std)</c:v>
                </c:pt>
                <c:pt idx="1">
                  <c:v>east</c:v>
                </c:pt>
                <c:pt idx="2">
                  <c:v>south</c:v>
                </c:pt>
                <c:pt idx="3">
                  <c:v>NE winds</c:v>
                </c:pt>
                <c:pt idx="4">
                  <c:v>outbound peak</c:v>
                </c:pt>
              </c:strCache>
            </c:strRef>
          </c:cat>
          <c:val>
            <c:numRef>
              <c:f>Tabelle1!$M$10:$Q$10</c:f>
              <c:numCache>
                <c:formatCode>0%</c:formatCode>
                <c:ptCount val="5"/>
                <c:pt idx="0">
                  <c:v>-0.1111111111111111</c:v>
                </c:pt>
                <c:pt idx="1">
                  <c:v>0</c:v>
                </c:pt>
                <c:pt idx="2">
                  <c:v>0</c:v>
                </c:pt>
                <c:pt idx="3">
                  <c:v>-0.125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Tabelle1!$L$9</c:f>
              <c:strCache>
                <c:ptCount val="1"/>
                <c:pt idx="0">
                  <c:v>departure capacity</c:v>
                </c:pt>
              </c:strCache>
            </c:strRef>
          </c:tx>
          <c:invertIfNegative val="0"/>
          <c:cat>
            <c:strRef>
              <c:f>Tabelle1!$M$2:$Q$2</c:f>
              <c:strCache>
                <c:ptCount val="5"/>
                <c:pt idx="0">
                  <c:v>north (std)</c:v>
                </c:pt>
                <c:pt idx="1">
                  <c:v>east</c:v>
                </c:pt>
                <c:pt idx="2">
                  <c:v>south</c:v>
                </c:pt>
                <c:pt idx="3">
                  <c:v>NE winds</c:v>
                </c:pt>
                <c:pt idx="4">
                  <c:v>outbound peak</c:v>
                </c:pt>
              </c:strCache>
            </c:strRef>
          </c:cat>
          <c:val>
            <c:numRef>
              <c:f>Tabelle1!$M$9:$Q$9</c:f>
              <c:numCache>
                <c:formatCode>0%</c:formatCode>
                <c:ptCount val="5"/>
                <c:pt idx="0">
                  <c:v>-0.12195121951219512</c:v>
                </c:pt>
                <c:pt idx="1">
                  <c:v>0</c:v>
                </c:pt>
                <c:pt idx="2">
                  <c:v>-0.33333333333333331</c:v>
                </c:pt>
                <c:pt idx="3">
                  <c:v>-0.125</c:v>
                </c:pt>
                <c:pt idx="4">
                  <c:v>-0.16666666666666666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415968"/>
        <c:axId val="312415184"/>
      </c:barChart>
      <c:catAx>
        <c:axId val="312415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800"/>
            </a:pPr>
            <a:endParaRPr lang="de-DE"/>
          </a:p>
        </c:txPr>
        <c:crossAx val="312415184"/>
        <c:crosses val="autoZero"/>
        <c:auto val="1"/>
        <c:lblAlgn val="ctr"/>
        <c:lblOffset val="100"/>
        <c:noMultiLvlLbl val="0"/>
      </c:catAx>
      <c:valAx>
        <c:axId val="3124151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124159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Tabelle1!$A$4:$A$11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Tabelle1!$C$4:$C$11</c:f>
              <c:numCache>
                <c:formatCode>0.0%</c:formatCode>
                <c:ptCount val="8"/>
                <c:pt idx="0">
                  <c:v>0.81700000000000006</c:v>
                </c:pt>
                <c:pt idx="1">
                  <c:v>0.76300000000000001</c:v>
                </c:pt>
                <c:pt idx="2">
                  <c:v>0.80900000000000005</c:v>
                </c:pt>
                <c:pt idx="3">
                  <c:v>0.79</c:v>
                </c:pt>
                <c:pt idx="4">
                  <c:v>0.79</c:v>
                </c:pt>
                <c:pt idx="5">
                  <c:v>0.77599999999999991</c:v>
                </c:pt>
                <c:pt idx="6">
                  <c:v>0.76400000000000001</c:v>
                </c:pt>
                <c:pt idx="7">
                  <c:v>0.77599999999999991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19-4E45-BB1F-3EEB4B615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792832"/>
        <c:axId val="357793224"/>
      </c:barChart>
      <c:catAx>
        <c:axId val="357792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7793224"/>
        <c:crosses val="autoZero"/>
        <c:auto val="1"/>
        <c:lblAlgn val="ctr"/>
        <c:lblOffset val="100"/>
        <c:noMultiLvlLbl val="0"/>
      </c:catAx>
      <c:valAx>
        <c:axId val="357793224"/>
        <c:scaling>
          <c:orientation val="minMax"/>
          <c:max val="1"/>
          <c:min val="0.60000000000000009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CH"/>
                  <a:t>DEP Punctuality</a:t>
                </a:r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crossAx val="357792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2976" y="283356"/>
            <a:ext cx="4078301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5" tIns="45822" rIns="91645" bIns="45822" numCol="1" anchor="t" anchorCtr="0" compatLnSpc="1">
            <a:prstTxWarp prst="textNoShape">
              <a:avLst/>
            </a:prstTxWarp>
          </a:bodyPr>
          <a:lstStyle>
            <a:lvl1pPr defTabSz="916004" eaLnBrk="1" hangingPunct="1">
              <a:defRPr sz="1000" b="1">
                <a:solidFill>
                  <a:schemeClr val="accent2"/>
                </a:solidFill>
              </a:defRPr>
            </a:lvl1pPr>
          </a:lstStyle>
          <a:p>
            <a:r>
              <a:rPr lang="de-DE" altLang="de-DE"/>
              <a:t>Presentation Title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47674" y="9684909"/>
            <a:ext cx="1056437" cy="24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5" tIns="45822" rIns="91645" bIns="45822" numCol="1" anchor="t" anchorCtr="0" compatLnSpc="1">
            <a:prstTxWarp prst="textNoShape">
              <a:avLst/>
            </a:prstTxWarp>
          </a:bodyPr>
          <a:lstStyle>
            <a:lvl1pPr defTabSz="916004" eaLnBrk="1" hangingPunct="1">
              <a:defRPr sz="800">
                <a:solidFill>
                  <a:schemeClr val="accent2"/>
                </a:solidFill>
              </a:defRPr>
            </a:lvl1pPr>
          </a:lstStyle>
          <a:p>
            <a:fld id="{900558CD-C626-4BDF-8D12-CFF1B3FF8318}" type="datetime5">
              <a:rPr lang="de-DE" altLang="de-DE"/>
              <a:pPr/>
              <a:t>17-06-06</a:t>
            </a:fld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43856" y="9386154"/>
            <a:ext cx="3936936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5" tIns="45822" rIns="91645" bIns="45822" numCol="1" anchor="b" anchorCtr="0" compatLnSpc="1">
            <a:prstTxWarp prst="textNoShape">
              <a:avLst/>
            </a:prstTxWarp>
          </a:bodyPr>
          <a:lstStyle>
            <a:lvl1pPr defTabSz="916004" eaLnBrk="1" hangingPunct="1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e-DE" altLang="de-DE"/>
              <a:t>First name Name, ABBREVIATION, unit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62746" y="9395394"/>
            <a:ext cx="981954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5" tIns="45822" rIns="91645" bIns="45822" numCol="1" anchor="b" anchorCtr="0" compatLnSpc="1">
            <a:prstTxWarp prst="textNoShape">
              <a:avLst/>
            </a:prstTxWarp>
          </a:bodyPr>
          <a:lstStyle>
            <a:lvl1pPr algn="r" defTabSz="916004" eaLnBrk="1" hangingPunct="1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e-DE" altLang="en-US"/>
              <a:t>page </a:t>
            </a:r>
            <a:fld id="{370187DC-FAFF-4297-9316-F1062DB478C6}" type="slidenum">
              <a:rPr lang="de-DE" altLang="en-US"/>
              <a:pPr/>
              <a:t>‹#›</a:t>
            </a:fld>
            <a:endParaRPr lang="de-DE" altLang="en-US">
              <a:solidFill>
                <a:schemeClr val="tx1"/>
              </a:solidFill>
            </a:endParaRPr>
          </a:p>
        </p:txBody>
      </p:sp>
      <p:pic>
        <p:nvPicPr>
          <p:cNvPr id="20486" name="Picture 9" descr="logo skyguide pantone n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93" y="129358"/>
            <a:ext cx="1664457" cy="69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063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72" y="4715406"/>
            <a:ext cx="4982732" cy="446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5" tIns="45822" rIns="91645" bIns="45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here to work on the format ot the text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452976" y="281817"/>
            <a:ext cx="4078301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645" tIns="45822" rIns="91645" bIns="45822"/>
          <a:lstStyle>
            <a:lvl1pPr defTabSz="949325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49325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49325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49325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49325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1">
                <a:solidFill>
                  <a:schemeClr val="accent2"/>
                </a:solidFill>
              </a:rPr>
              <a:t>Presentation Title</a:t>
            </a:r>
            <a:endParaRPr lang="de-DE" altLang="de-DE" sz="1000">
              <a:solidFill>
                <a:schemeClr val="tx1"/>
              </a:solidFill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47674" y="9683369"/>
            <a:ext cx="1056437" cy="24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5" tIns="45822" rIns="91645" bIns="45822" numCol="1" anchor="t" anchorCtr="0" compatLnSpc="1">
            <a:prstTxWarp prst="textNoShape">
              <a:avLst/>
            </a:prstTxWarp>
          </a:bodyPr>
          <a:lstStyle>
            <a:lvl1pPr defTabSz="916004" eaLnBrk="1" hangingPunct="1">
              <a:defRPr sz="800">
                <a:solidFill>
                  <a:schemeClr val="accent2"/>
                </a:solidFill>
              </a:defRPr>
            </a:lvl1pPr>
          </a:lstStyle>
          <a:p>
            <a:fld id="{D92EA905-FC4E-4349-B5D7-ADFF81E93640}" type="datetime5">
              <a:rPr lang="de-DE" altLang="de-DE"/>
              <a:pPr/>
              <a:t>17-06-06</a:t>
            </a:fld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7174" name="Rectangle 11"/>
          <p:cNvSpPr>
            <a:spLocks noChangeArrowheads="1"/>
          </p:cNvSpPr>
          <p:nvPr/>
        </p:nvSpPr>
        <p:spPr bwMode="auto">
          <a:xfrm>
            <a:off x="443856" y="9384614"/>
            <a:ext cx="3936936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645" tIns="45822" rIns="91645" bIns="45822" anchor="b"/>
          <a:lstStyle>
            <a:lvl1pPr defTabSz="949325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49325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49325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49325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49325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800">
                <a:solidFill>
                  <a:schemeClr val="accent2"/>
                </a:solidFill>
              </a:rPr>
              <a:t>First name Name, ABBREVIATION, unit</a:t>
            </a:r>
            <a:endParaRPr lang="de-DE" altLang="de-DE" sz="800">
              <a:solidFill>
                <a:schemeClr val="tx1"/>
              </a:solidFill>
            </a:endParaRPr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5362746" y="9393853"/>
            <a:ext cx="981954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645" tIns="45822" rIns="91645" bIns="45822" anchor="b"/>
          <a:lstStyle>
            <a:lvl1pPr defTabSz="949325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49325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49325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49325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49325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de-DE" sz="800">
                <a:solidFill>
                  <a:schemeClr val="accent2"/>
                </a:solidFill>
              </a:rPr>
              <a:t>page </a:t>
            </a:r>
            <a:fld id="{AE5D0E49-7610-4E47-9DEA-E555C09FD468}" type="slidenum">
              <a:rPr lang="de-DE" altLang="de-DE" sz="800">
                <a:solidFill>
                  <a:schemeClr val="accent2"/>
                </a:solidFill>
              </a:rPr>
              <a:pPr algn="r" eaLnBrk="1" hangingPunct="1"/>
              <a:t>‹#›</a:t>
            </a:fld>
            <a:endParaRPr lang="de-DE" altLang="de-DE" sz="800">
              <a:solidFill>
                <a:schemeClr val="tx1"/>
              </a:solidFill>
            </a:endParaRPr>
          </a:p>
        </p:txBody>
      </p:sp>
      <p:pic>
        <p:nvPicPr>
          <p:cNvPr id="19464" name="Picture 15" descr="logo skyguide pantone n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318" y="129358"/>
            <a:ext cx="983474" cy="41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75970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de-DE" smtClean="0">
              <a:latin typeface="Arial" charset="0"/>
            </a:endParaRPr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6004">
              <a:defRPr sz="3100">
                <a:solidFill>
                  <a:schemeClr val="tx2"/>
                </a:solidFill>
                <a:latin typeface="Arial" charset="0"/>
              </a:defRPr>
            </a:lvl1pPr>
            <a:lvl2pPr marL="716872" indent="-275720" defTabSz="916004">
              <a:defRPr sz="3100">
                <a:solidFill>
                  <a:schemeClr val="tx2"/>
                </a:solidFill>
                <a:latin typeface="Arial" charset="0"/>
              </a:defRPr>
            </a:lvl2pPr>
            <a:lvl3pPr marL="1102881" indent="-220576" defTabSz="916004">
              <a:defRPr sz="3100">
                <a:solidFill>
                  <a:schemeClr val="tx2"/>
                </a:solidFill>
                <a:latin typeface="Arial" charset="0"/>
              </a:defRPr>
            </a:lvl3pPr>
            <a:lvl4pPr marL="1544033" indent="-220576" defTabSz="916004">
              <a:defRPr sz="3100">
                <a:solidFill>
                  <a:schemeClr val="tx2"/>
                </a:solidFill>
                <a:latin typeface="Arial" charset="0"/>
              </a:defRPr>
            </a:lvl4pPr>
            <a:lvl5pPr marL="1985185" indent="-220576" defTabSz="916004">
              <a:defRPr sz="3100">
                <a:solidFill>
                  <a:schemeClr val="tx2"/>
                </a:solidFill>
                <a:latin typeface="Arial" charset="0"/>
              </a:defRPr>
            </a:lvl5pPr>
            <a:lvl6pPr marL="2426338" indent="-220576" defTabSz="91600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6pPr>
            <a:lvl7pPr marL="2867490" indent="-220576" defTabSz="91600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7pPr>
            <a:lvl8pPr marL="3308642" indent="-220576" defTabSz="91600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8pPr>
            <a:lvl9pPr marL="3749794" indent="-220576" defTabSz="91600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A4088487-FDD2-4457-837A-160080DF1E76}" type="datetime5">
              <a:rPr lang="de-DE" altLang="de-DE" sz="800">
                <a:solidFill>
                  <a:schemeClr val="accent2"/>
                </a:solidFill>
              </a:rPr>
              <a:pPr/>
              <a:t>17-06-06</a:t>
            </a:fld>
            <a:endParaRPr lang="de-DE" altLang="de-DE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3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de-DE" smtClean="0">
              <a:latin typeface="Arial" charset="0"/>
            </a:endParaRP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6004">
              <a:defRPr sz="3100">
                <a:solidFill>
                  <a:schemeClr val="tx2"/>
                </a:solidFill>
                <a:latin typeface="Arial" charset="0"/>
              </a:defRPr>
            </a:lvl1pPr>
            <a:lvl2pPr marL="716872" indent="-275720" defTabSz="916004">
              <a:defRPr sz="3100">
                <a:solidFill>
                  <a:schemeClr val="tx2"/>
                </a:solidFill>
                <a:latin typeface="Arial" charset="0"/>
              </a:defRPr>
            </a:lvl2pPr>
            <a:lvl3pPr marL="1102881" indent="-220576" defTabSz="916004">
              <a:defRPr sz="3100">
                <a:solidFill>
                  <a:schemeClr val="tx2"/>
                </a:solidFill>
                <a:latin typeface="Arial" charset="0"/>
              </a:defRPr>
            </a:lvl3pPr>
            <a:lvl4pPr marL="1544033" indent="-220576" defTabSz="916004">
              <a:defRPr sz="3100">
                <a:solidFill>
                  <a:schemeClr val="tx2"/>
                </a:solidFill>
                <a:latin typeface="Arial" charset="0"/>
              </a:defRPr>
            </a:lvl4pPr>
            <a:lvl5pPr marL="1985185" indent="-220576" defTabSz="916004">
              <a:defRPr sz="3100">
                <a:solidFill>
                  <a:schemeClr val="tx2"/>
                </a:solidFill>
                <a:latin typeface="Arial" charset="0"/>
              </a:defRPr>
            </a:lvl5pPr>
            <a:lvl6pPr marL="2426338" indent="-220576" defTabSz="91600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6pPr>
            <a:lvl7pPr marL="2867490" indent="-220576" defTabSz="91600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7pPr>
            <a:lvl8pPr marL="3308642" indent="-220576" defTabSz="91600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8pPr>
            <a:lvl9pPr marL="3749794" indent="-220576" defTabSz="91600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AD5E0481-34CE-4593-B990-12BF645D2E5C}" type="datetime5">
              <a:rPr lang="de-DE" altLang="de-DE" sz="800">
                <a:solidFill>
                  <a:srgbClr val="3333CC"/>
                </a:solidFill>
              </a:rPr>
              <a:pPr/>
              <a:t>17-06-06</a:t>
            </a:fld>
            <a:endParaRPr lang="de-DE" altLang="de-DE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9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de-DE" smtClean="0">
              <a:latin typeface="Arial" charset="0"/>
            </a:endParaRP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6004">
              <a:defRPr sz="3100">
                <a:solidFill>
                  <a:schemeClr val="tx2"/>
                </a:solidFill>
                <a:latin typeface="Arial" charset="0"/>
              </a:defRPr>
            </a:lvl1pPr>
            <a:lvl2pPr marL="716872" indent="-275720" defTabSz="916004">
              <a:defRPr sz="3100">
                <a:solidFill>
                  <a:schemeClr val="tx2"/>
                </a:solidFill>
                <a:latin typeface="Arial" charset="0"/>
              </a:defRPr>
            </a:lvl2pPr>
            <a:lvl3pPr marL="1102881" indent="-220576" defTabSz="916004">
              <a:defRPr sz="3100">
                <a:solidFill>
                  <a:schemeClr val="tx2"/>
                </a:solidFill>
                <a:latin typeface="Arial" charset="0"/>
              </a:defRPr>
            </a:lvl3pPr>
            <a:lvl4pPr marL="1544033" indent="-220576" defTabSz="916004">
              <a:defRPr sz="3100">
                <a:solidFill>
                  <a:schemeClr val="tx2"/>
                </a:solidFill>
                <a:latin typeface="Arial" charset="0"/>
              </a:defRPr>
            </a:lvl4pPr>
            <a:lvl5pPr marL="1985185" indent="-220576" defTabSz="916004">
              <a:defRPr sz="3100">
                <a:solidFill>
                  <a:schemeClr val="tx2"/>
                </a:solidFill>
                <a:latin typeface="Arial" charset="0"/>
              </a:defRPr>
            </a:lvl5pPr>
            <a:lvl6pPr marL="2426338" indent="-220576" defTabSz="91600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6pPr>
            <a:lvl7pPr marL="2867490" indent="-220576" defTabSz="91600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7pPr>
            <a:lvl8pPr marL="3308642" indent="-220576" defTabSz="91600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8pPr>
            <a:lvl9pPr marL="3749794" indent="-220576" defTabSz="91600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3570ED65-23B9-4D2E-8E26-8ADC865E4675}" type="datetime5">
              <a:rPr lang="de-DE" altLang="de-DE" sz="800">
                <a:solidFill>
                  <a:srgbClr val="3333CC"/>
                </a:solidFill>
              </a:rPr>
              <a:pPr/>
              <a:t>17-06-06</a:t>
            </a:fld>
            <a:endParaRPr lang="de-DE" altLang="de-DE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1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mtClean="0">
              <a:latin typeface="Arial" charset="0"/>
            </a:endParaRP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6004">
              <a:defRPr sz="3100">
                <a:solidFill>
                  <a:schemeClr val="tx2"/>
                </a:solidFill>
                <a:latin typeface="Arial" charset="0"/>
              </a:defRPr>
            </a:lvl1pPr>
            <a:lvl2pPr marL="716872" indent="-275720" defTabSz="916004">
              <a:defRPr sz="3100">
                <a:solidFill>
                  <a:schemeClr val="tx2"/>
                </a:solidFill>
                <a:latin typeface="Arial" charset="0"/>
              </a:defRPr>
            </a:lvl2pPr>
            <a:lvl3pPr marL="1102881" indent="-220576" defTabSz="916004">
              <a:defRPr sz="3100">
                <a:solidFill>
                  <a:schemeClr val="tx2"/>
                </a:solidFill>
                <a:latin typeface="Arial" charset="0"/>
              </a:defRPr>
            </a:lvl3pPr>
            <a:lvl4pPr marL="1544033" indent="-220576" defTabSz="916004">
              <a:defRPr sz="3100">
                <a:solidFill>
                  <a:schemeClr val="tx2"/>
                </a:solidFill>
                <a:latin typeface="Arial" charset="0"/>
              </a:defRPr>
            </a:lvl4pPr>
            <a:lvl5pPr marL="1985185" indent="-220576" defTabSz="916004">
              <a:defRPr sz="3100">
                <a:solidFill>
                  <a:schemeClr val="tx2"/>
                </a:solidFill>
                <a:latin typeface="Arial" charset="0"/>
              </a:defRPr>
            </a:lvl5pPr>
            <a:lvl6pPr marL="2426338" indent="-220576" defTabSz="91600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6pPr>
            <a:lvl7pPr marL="2867490" indent="-220576" defTabSz="91600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7pPr>
            <a:lvl8pPr marL="3308642" indent="-220576" defTabSz="91600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8pPr>
            <a:lvl9pPr marL="3749794" indent="-220576" defTabSz="916004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3D62E09-9FEC-4982-BB51-9826C2BFF574}" type="datetime5">
              <a:rPr lang="de-DE" altLang="de-DE" sz="800">
                <a:solidFill>
                  <a:schemeClr val="accent2"/>
                </a:solidFill>
              </a:rPr>
              <a:pPr/>
              <a:t>17-06-06</a:t>
            </a:fld>
            <a:endParaRPr lang="de-DE" altLang="de-DE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07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ARSI </a:t>
            </a:r>
            <a:r>
              <a:rPr lang="de-CH" dirty="0" err="1" smtClean="0"/>
              <a:t>functionality</a:t>
            </a:r>
            <a:r>
              <a:rPr lang="de-CH" dirty="0" smtClean="0"/>
              <a:t> </a:t>
            </a:r>
            <a:r>
              <a:rPr lang="de-CH" dirty="0" err="1" smtClean="0"/>
              <a:t>depends</a:t>
            </a:r>
            <a:r>
              <a:rPr lang="de-CH" dirty="0" smtClean="0"/>
              <a:t> on </a:t>
            </a:r>
            <a:r>
              <a:rPr lang="de-CH" dirty="0" err="1" smtClean="0"/>
              <a:t>correct</a:t>
            </a:r>
            <a:r>
              <a:rPr lang="de-CH" dirty="0" smtClean="0"/>
              <a:t> </a:t>
            </a:r>
            <a:r>
              <a:rPr lang="de-CH" dirty="0" err="1" smtClean="0"/>
              <a:t>controller</a:t>
            </a:r>
            <a:r>
              <a:rPr lang="de-CH" dirty="0" smtClean="0"/>
              <a:t> </a:t>
            </a:r>
            <a:r>
              <a:rPr lang="de-CH" dirty="0" err="1" smtClean="0"/>
              <a:t>inputs</a:t>
            </a:r>
            <a:r>
              <a:rPr lang="de-CH" dirty="0" smtClean="0"/>
              <a:t> &gt; Click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speak</a:t>
            </a:r>
            <a:r>
              <a:rPr lang="de-CH" dirty="0" smtClean="0"/>
              <a:t> &gt; Head down time / </a:t>
            </a:r>
            <a:r>
              <a:rPr lang="de-CH" dirty="0" err="1" smtClean="0"/>
              <a:t>confident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baseline="0" dirty="0" smtClean="0"/>
              <a:t> ATCOs will </a:t>
            </a:r>
            <a:r>
              <a:rPr lang="de-CH" baseline="0" dirty="0" err="1" smtClean="0"/>
              <a:t>adopt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new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working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method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quickly</a:t>
            </a:r>
            <a:endParaRPr lang="de-CH" baseline="0" dirty="0" smtClean="0"/>
          </a:p>
          <a:p>
            <a:r>
              <a:rPr lang="de-CH" baseline="0" dirty="0" err="1" smtClean="0"/>
              <a:t>Prioritization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multiple </a:t>
            </a:r>
            <a:r>
              <a:rPr lang="de-CH" baseline="0" dirty="0" err="1" smtClean="0"/>
              <a:t>alerts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taking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account</a:t>
            </a:r>
            <a:r>
              <a:rPr lang="de-CH" baseline="0" dirty="0" smtClean="0"/>
              <a:t> ARSI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RIMCAS </a:t>
            </a:r>
            <a:r>
              <a:rPr lang="de-CH" baseline="0" dirty="0" err="1" smtClean="0"/>
              <a:t>alerts</a:t>
            </a:r>
            <a:r>
              <a:rPr lang="de-CH" baseline="0" dirty="0" smtClean="0"/>
              <a:t> &gt; </a:t>
            </a:r>
            <a:r>
              <a:rPr lang="de-CH" baseline="0" dirty="0" err="1" smtClean="0"/>
              <a:t>defined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clear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order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which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alerts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issued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ATCO</a:t>
            </a:r>
          </a:p>
          <a:p>
            <a:r>
              <a:rPr lang="de-CH" baseline="0" dirty="0" smtClean="0"/>
              <a:t>1st </a:t>
            </a:r>
            <a:r>
              <a:rPr lang="de-CH" baseline="0" dirty="0" err="1" smtClean="0"/>
              <a:t>step</a:t>
            </a:r>
            <a:r>
              <a:rPr lang="de-CH" baseline="0" dirty="0" smtClean="0"/>
              <a:t>: Implementation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new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working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methodology</a:t>
            </a:r>
            <a:r>
              <a:rPr lang="de-CH" baseline="0" dirty="0" smtClean="0"/>
              <a:t> (</a:t>
            </a:r>
            <a:r>
              <a:rPr lang="de-CH" baseline="0" dirty="0" err="1" smtClean="0"/>
              <a:t>February</a:t>
            </a:r>
            <a:r>
              <a:rPr lang="de-CH" baseline="0" dirty="0" smtClean="0"/>
              <a:t> 18), 2nd </a:t>
            </a:r>
            <a:r>
              <a:rPr lang="de-CH" baseline="0" dirty="0" err="1" smtClean="0"/>
              <a:t>step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intro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alerting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functions</a:t>
            </a:r>
            <a:r>
              <a:rPr lang="de-CH" baseline="0" dirty="0" smtClean="0"/>
              <a:t> after a </a:t>
            </a:r>
            <a:r>
              <a:rPr lang="de-CH" baseline="0" dirty="0" err="1" smtClean="0"/>
              <a:t>couple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month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finetuning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shadow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mode</a:t>
            </a:r>
            <a:r>
              <a:rPr lang="de-CH" baseline="0" dirty="0" smtClean="0"/>
              <a:t>.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D92EA905-FC4E-4349-B5D7-ADFF81E93640}" type="datetime5">
              <a:rPr lang="de-DE" altLang="de-DE" smtClean="0"/>
              <a:pPr/>
              <a:t>17-06-07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51" descr="fabec_member_cmyk_negativ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226175"/>
            <a:ext cx="9048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54" descr="sky_fond_pp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92" r="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67" name="Rectangle 375"/>
          <p:cNvSpPr>
            <a:spLocks noGrp="1" noChangeArrowheads="1"/>
          </p:cNvSpPr>
          <p:nvPr>
            <p:ph type="ctrTitle"/>
          </p:nvPr>
        </p:nvSpPr>
        <p:spPr>
          <a:xfrm>
            <a:off x="852488" y="2844800"/>
            <a:ext cx="7643812" cy="6540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0" rIns="36000" bIns="108000" anchor="b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8568" name="Rectangle 376"/>
          <p:cNvSpPr>
            <a:spLocks noGrp="1" noChangeArrowheads="1"/>
          </p:cNvSpPr>
          <p:nvPr>
            <p:ph type="subTitle" idx="1"/>
          </p:nvPr>
        </p:nvSpPr>
        <p:spPr>
          <a:xfrm>
            <a:off x="846138" y="3581400"/>
            <a:ext cx="7656512" cy="2254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108000" rIns="72000" bIns="108000"/>
          <a:lstStyle>
            <a:lvl1pPr marL="0" indent="0">
              <a:lnSpc>
                <a:spcPct val="110000"/>
              </a:lnSpc>
              <a:buFont typeface="Arial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D6E41E-FD7C-40DA-993F-D694E7335E15}" type="slidenum">
              <a:rPr lang="fr-FR" altLang="de-DE"/>
              <a:pPr/>
              <a:t>‹#›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4177719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39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defRPr/>
            </a:lvl1pPr>
          </a:lstStyle>
          <a:p>
            <a:fld id="{48E13282-0CC3-402A-AAD7-3766CB955FCC}" type="slidenum">
              <a:rPr lang="fr-FR" altLang="de-DE"/>
              <a:pPr/>
              <a:t>‹#›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29780131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5750" y="404813"/>
            <a:ext cx="2058988" cy="5730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26150" cy="5730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39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defRPr/>
            </a:lvl1pPr>
          </a:lstStyle>
          <a:p>
            <a:fld id="{D309A34D-AAAA-4066-8F4C-04EA4CC6C423}" type="slidenum">
              <a:rPr lang="fr-FR" altLang="de-DE"/>
              <a:pPr/>
              <a:t>‹#›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36525284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08000" rIns="36000" bIns="108000" anchor="ctr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de-CH" altLang="de-DE">
              <a:solidFill>
                <a:srgbClr val="004382"/>
              </a:solidFill>
            </a:endParaRPr>
          </a:p>
        </p:txBody>
      </p:sp>
      <p:pic>
        <p:nvPicPr>
          <p:cNvPr id="5" name="Picture 751" descr="fabec_member_cmyk_negat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226175"/>
            <a:ext cx="9048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53" descr="logo skyguide pantone blanc ne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436563"/>
            <a:ext cx="22161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67" name="Rectangle 375"/>
          <p:cNvSpPr>
            <a:spLocks noGrp="1" noChangeArrowheads="1"/>
          </p:cNvSpPr>
          <p:nvPr>
            <p:ph type="ctrTitle"/>
          </p:nvPr>
        </p:nvSpPr>
        <p:spPr>
          <a:xfrm>
            <a:off x="852488" y="2844800"/>
            <a:ext cx="7643812" cy="6540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0" rIns="36000" bIns="108000" anchor="b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8568" name="Rectangle 376"/>
          <p:cNvSpPr>
            <a:spLocks noGrp="1" noChangeArrowheads="1"/>
          </p:cNvSpPr>
          <p:nvPr>
            <p:ph type="subTitle" idx="1"/>
          </p:nvPr>
        </p:nvSpPr>
        <p:spPr>
          <a:xfrm>
            <a:off x="846138" y="3581400"/>
            <a:ext cx="7656512" cy="2254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108000" rIns="72000" bIns="108000"/>
          <a:lstStyle>
            <a:lvl1pPr marL="0" indent="0">
              <a:lnSpc>
                <a:spcPct val="110000"/>
              </a:lnSpc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83449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3"/>
          <p:cNvSpPr txBox="1">
            <a:spLocks noChangeArrowheads="1"/>
          </p:cNvSpPr>
          <p:nvPr userDrawn="1"/>
        </p:nvSpPr>
        <p:spPr bwMode="auto">
          <a:xfrm>
            <a:off x="468313" y="6450013"/>
            <a:ext cx="9239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3C7D3598-AF32-4187-97C6-0F3AF51DF175}" type="slidenum">
              <a:rPr lang="fr-FR" altLang="en-US" sz="800">
                <a:solidFill>
                  <a:srgbClr val="3B4759"/>
                </a:solidFill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fr-FR" altLang="en-US" sz="800">
              <a:solidFill>
                <a:srgbClr val="3B47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194998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1E973-AED9-4CFB-87C8-FDA71AEFCEF1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268559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8" y="1743075"/>
            <a:ext cx="4038600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743075"/>
            <a:ext cx="4038600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Rectangle 3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F6255-E88D-4F4D-BA5D-4F33DC6FFDA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068757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Rectangle 3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34487-4E94-4F64-8500-79E2F2C84557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07137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Rectangle 3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F4977-88D5-4C26-861C-B8C845D0256F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967894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C1AB3-D944-4A2B-8F80-371E93D972AC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9800115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18F97-58AB-4FEF-B90E-839BFF704EB6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411577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3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FF0F3-29A4-43EE-8465-67ED1ABADC70}" type="slidenum">
              <a:rPr lang="fr-FR" altLang="de-DE"/>
              <a:pPr/>
              <a:t>‹#›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38622770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73D62-5C91-4DE1-8B10-917F4F15204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0806610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3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F674-476D-47FA-AFE8-9AEF3FC489CC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3485383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5750" y="404813"/>
            <a:ext cx="2058988" cy="5730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26150" cy="5730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3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2EDFC-7C74-4D20-B9C3-12EA068D948F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0230403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5138" y="1743075"/>
            <a:ext cx="4038600" cy="4392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743075"/>
            <a:ext cx="4038600" cy="4392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Rectangle 3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1ABD8-48A4-4A4B-970A-6F9168212586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2698804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5138" y="1743075"/>
            <a:ext cx="8229600" cy="4392613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3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C3335-FF33-465F-AE38-E98597A09265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175159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36000" tIns="108000" rIns="36000" bIns="108000" anchor="ctr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de-CH" altLang="de-DE">
              <a:solidFill>
                <a:srgbClr val="004382"/>
              </a:solidFill>
            </a:endParaRPr>
          </a:p>
        </p:txBody>
      </p:sp>
      <p:pic>
        <p:nvPicPr>
          <p:cNvPr id="5" name="Picture 5" descr="fabec_member_cmyk_negat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226175"/>
            <a:ext cx="9048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logo skyguide pantone blanc ne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436563"/>
            <a:ext cx="22161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52488" y="2844800"/>
            <a:ext cx="7643812" cy="654050"/>
          </a:xfrm>
          <a:extLst/>
        </p:spPr>
        <p:txBody>
          <a:bodyPr lIns="36000" tIns="108000" rIns="36000" bIns="108000" anchor="b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822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6138" y="3581400"/>
            <a:ext cx="7656512" cy="2254250"/>
          </a:xfrm>
          <a:extLst/>
        </p:spPr>
        <p:txBody>
          <a:bodyPr lIns="72000" tIns="108000" rIns="72000" bIns="108000"/>
          <a:lstStyle>
            <a:lvl1pPr marL="0" indent="0">
              <a:lnSpc>
                <a:spcPct val="110000"/>
              </a:lnSpc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809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altLang="de-DE"/>
              <a:t>page </a:t>
            </a:r>
            <a:fld id="{0A920161-83AC-48D9-912B-B0B7D0610EAC}" type="slidenum">
              <a:rPr altLang="de-DE"/>
              <a:pPr/>
              <a:t>‹#›</a:t>
            </a:fld>
            <a:endParaRPr lang="de-CH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3017163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altLang="de-DE"/>
              <a:t>page </a:t>
            </a:r>
            <a:fld id="{6DF44150-B851-4EEF-A4CC-AC1B5F2AE057}" type="slidenum">
              <a:rPr altLang="de-DE"/>
              <a:pPr/>
              <a:t>‹#›</a:t>
            </a:fld>
            <a:endParaRPr lang="de-CH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203294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5138" y="1743075"/>
            <a:ext cx="4038600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6138" y="1743075"/>
            <a:ext cx="4038600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altLang="de-DE"/>
              <a:t>page </a:t>
            </a:r>
            <a:fld id="{6CEBF525-D8E4-48FE-9F09-B4D1088D777E}" type="slidenum">
              <a:rPr altLang="de-DE"/>
              <a:pPr/>
              <a:t>‹#›</a:t>
            </a:fld>
            <a:endParaRPr lang="de-CH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907870399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altLang="de-DE"/>
              <a:t>page </a:t>
            </a:r>
            <a:fld id="{56B91775-39FD-4A9C-940A-8022C0A1B399}" type="slidenum">
              <a:rPr altLang="de-DE"/>
              <a:pPr/>
              <a:t>‹#›</a:t>
            </a:fld>
            <a:endParaRPr lang="de-CH" alt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8746823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defRPr/>
            </a:lvl1pPr>
          </a:lstStyle>
          <a:p>
            <a:fld id="{C5A0D4BC-D87D-4770-B564-AF23A6FF1B6F}" type="slidenum">
              <a:rPr lang="fr-FR" altLang="de-DE"/>
              <a:pPr/>
              <a:t>‹#›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205951810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altLang="de-DE"/>
              <a:t>page </a:t>
            </a:r>
            <a:fld id="{11FD148B-7759-4110-B199-A144361D4134}" type="slidenum">
              <a:rPr altLang="de-DE"/>
              <a:pPr/>
              <a:t>‹#›</a:t>
            </a:fld>
            <a:endParaRPr lang="de-CH" alt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58303627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altLang="de-DE"/>
              <a:t>page </a:t>
            </a:r>
            <a:fld id="{424D0269-DA50-4F49-BB61-34B2723CDAFC}" type="slidenum">
              <a:rPr altLang="de-DE"/>
              <a:pPr/>
              <a:t>‹#›</a:t>
            </a:fld>
            <a:endParaRPr lang="de-CH" alt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79513496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altLang="de-DE"/>
              <a:t>page </a:t>
            </a:r>
            <a:fld id="{34AD0B5A-D05A-493B-8F6A-468AF90DA180}" type="slidenum">
              <a:rPr altLang="de-DE"/>
              <a:pPr/>
              <a:t>‹#›</a:t>
            </a:fld>
            <a:endParaRPr lang="de-CH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1968630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altLang="de-DE"/>
              <a:t>page </a:t>
            </a:r>
            <a:fld id="{AC206DB1-B0F7-4F84-878A-A3042ED46456}" type="slidenum">
              <a:rPr altLang="de-DE"/>
              <a:pPr/>
              <a:t>‹#›</a:t>
            </a:fld>
            <a:endParaRPr lang="de-CH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62388189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altLang="de-DE"/>
              <a:t>page </a:t>
            </a:r>
            <a:fld id="{45DFBD62-46EB-4F61-BA41-9FAD3002CA7E}" type="slidenum">
              <a:rPr altLang="de-DE"/>
              <a:pPr/>
              <a:t>‹#›</a:t>
            </a:fld>
            <a:endParaRPr lang="de-CH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0985167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5750" y="404813"/>
            <a:ext cx="2058988" cy="57308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26150" cy="57308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altLang="de-DE"/>
              <a:t>page </a:t>
            </a:r>
            <a:fld id="{68EFB47A-DC0F-4E11-A17E-1E217F57087A}" type="slidenum">
              <a:rPr altLang="de-DE"/>
              <a:pPr/>
              <a:t>‹#›</a:t>
            </a:fld>
            <a:endParaRPr lang="de-CH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96899107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5138" y="1743075"/>
            <a:ext cx="4038600" cy="43926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6138" y="1743075"/>
            <a:ext cx="4038600" cy="43926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altLang="de-DE"/>
              <a:t>page </a:t>
            </a:r>
            <a:fld id="{E5B0B311-5A68-4A0C-B0D9-05F060EB0371}" type="slidenum">
              <a:rPr altLang="de-DE"/>
              <a:pPr/>
              <a:t>‹#›</a:t>
            </a:fld>
            <a:endParaRPr lang="de-CH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21039176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1"/>
          <p:cNvSpPr>
            <a:spLocks noGrp="1"/>
          </p:cNvSpPr>
          <p:nvPr>
            <p:ph type="dt" sz="half" idx="10"/>
          </p:nvPr>
        </p:nvSpPr>
        <p:spPr>
          <a:xfrm>
            <a:off x="7937500" y="6308725"/>
            <a:ext cx="612775" cy="468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4382"/>
                </a:solidFill>
              </a:defRPr>
            </a:lvl1pPr>
          </a:lstStyle>
          <a:p>
            <a:fld id="{012B545C-746C-4080-A6EC-9CC1DCCBDCD1}" type="datetime1">
              <a:rPr lang="de-DE" altLang="de-DE"/>
              <a:pPr/>
              <a:t>06.06.2017</a:t>
            </a:fld>
            <a:endParaRPr lang="de-DE" alt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0" y="6308725"/>
            <a:ext cx="3208338" cy="468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816EC-6AEA-4BC6-A770-9D09A1220C6A}" type="slidenum">
              <a:rPr altLang="de-DE"/>
              <a:pPr/>
              <a:t>‹#›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5079938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5138" y="1743075"/>
            <a:ext cx="4038600" cy="43926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6138" y="1743075"/>
            <a:ext cx="4038600" cy="21193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6138" y="4014788"/>
            <a:ext cx="4038600" cy="21209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Rectangle 39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A6DD22-DF83-4053-9C10-E7AEDDD36667}" type="slidenum">
              <a:rPr altLang="de-DE"/>
              <a:pPr/>
              <a:t>‹#›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20098269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8" y="1743075"/>
            <a:ext cx="4038600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743075"/>
            <a:ext cx="4038600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39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defRPr/>
            </a:lvl1pPr>
          </a:lstStyle>
          <a:p>
            <a:fld id="{3F7CED1A-3920-4B0E-908D-B40D0E26742B}" type="slidenum">
              <a:rPr lang="fr-FR" altLang="de-DE"/>
              <a:pPr/>
              <a:t>‹#›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36066464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39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defRPr/>
            </a:lvl1pPr>
          </a:lstStyle>
          <a:p>
            <a:fld id="{406E6213-4E30-47E9-9A32-C4660CAE689A}" type="slidenum">
              <a:rPr lang="fr-FR" altLang="de-DE"/>
              <a:pPr/>
              <a:t>‹#›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14263710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39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defRPr/>
            </a:lvl1pPr>
          </a:lstStyle>
          <a:p>
            <a:fld id="{8D1C3168-A326-448F-A73E-A00000B3C6A9}" type="slidenum">
              <a:rPr lang="fr-FR" altLang="de-DE"/>
              <a:pPr/>
              <a:t>‹#›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250848777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defRPr/>
            </a:lvl1pPr>
          </a:lstStyle>
          <a:p>
            <a:fld id="{BF9DEF49-5CA7-4CF9-BCE4-F47841334D23}" type="slidenum">
              <a:rPr lang="fr-FR" altLang="de-DE"/>
              <a:pPr/>
              <a:t>‹#›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18701503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defRPr/>
            </a:lvl1pPr>
          </a:lstStyle>
          <a:p>
            <a:fld id="{70DB4C66-8047-4E90-AB04-7337F095AB41}" type="slidenum">
              <a:rPr lang="fr-FR" altLang="de-DE"/>
              <a:pPr/>
              <a:t>‹#›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4762352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defRPr/>
            </a:lvl1pPr>
          </a:lstStyle>
          <a:p>
            <a:fld id="{CCF514A7-4CE6-4F55-A6BD-AE770D9E99BD}" type="slidenum">
              <a:rPr lang="fr-FR" altLang="de-DE"/>
              <a:pPr/>
              <a:t>‹#›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31037119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13" descr="bg-skyguide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12"/>
          <p:cNvSpPr>
            <a:spLocks noChangeArrowheads="1"/>
          </p:cNvSpPr>
          <p:nvPr userDrawn="1"/>
        </p:nvSpPr>
        <p:spPr bwMode="auto">
          <a:xfrm>
            <a:off x="3419475" y="6254750"/>
            <a:ext cx="52673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0" rIns="36000" bIns="108000" anchor="ctr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fr-CH" altLang="de-DE">
              <a:solidFill>
                <a:srgbClr val="004382"/>
              </a:solidFill>
            </a:endParaRPr>
          </a:p>
        </p:txBody>
      </p:sp>
      <p:sp>
        <p:nvSpPr>
          <p:cNvPr id="1417" name="Rectangle 3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450013"/>
            <a:ext cx="9239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800">
                <a:solidFill>
                  <a:srgbClr val="3B4759"/>
                </a:solidFill>
              </a:defRPr>
            </a:lvl1pPr>
          </a:lstStyle>
          <a:p>
            <a:fld id="{B273484C-67DD-4F35-B307-96911375E7EE}" type="slidenum">
              <a:rPr lang="fr-FR" altLang="de-DE"/>
              <a:pPr/>
              <a:t>‹#›</a:t>
            </a:fld>
            <a:endParaRPr lang="fr-FR" altLang="de-DE"/>
          </a:p>
        </p:txBody>
      </p:sp>
      <p:sp>
        <p:nvSpPr>
          <p:cNvPr id="102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5138" y="1743075"/>
            <a:ext cx="82296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de-DE" smtClean="0"/>
              <a:t>Cliquez pour modifier les styles du texte du masque</a:t>
            </a:r>
          </a:p>
          <a:p>
            <a:pPr lvl="1"/>
            <a:r>
              <a:rPr lang="fr-CH" altLang="de-DE" smtClean="0"/>
              <a:t>Deuxième niveau</a:t>
            </a:r>
          </a:p>
          <a:p>
            <a:pPr lvl="2"/>
            <a:r>
              <a:rPr lang="fr-CH" altLang="de-DE" smtClean="0"/>
              <a:t>Troisième niveau</a:t>
            </a:r>
          </a:p>
          <a:p>
            <a:pPr lvl="3"/>
            <a:r>
              <a:rPr lang="fr-CH" altLang="de-DE" smtClean="0"/>
              <a:t>Quatrième niveau</a:t>
            </a:r>
          </a:p>
          <a:p>
            <a:pPr lvl="4"/>
            <a:r>
              <a:rPr lang="fr-CH" altLang="de-DE" smtClean="0"/>
              <a:t>Cinquième niveau</a:t>
            </a:r>
            <a:endParaRPr lang="fr-FR" altLang="de-DE" smtClean="0"/>
          </a:p>
        </p:txBody>
      </p:sp>
      <p:sp>
        <p:nvSpPr>
          <p:cNvPr id="103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404813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de-DE" smtClean="0"/>
              <a:t>Cliquez et modifiez le titre</a:t>
            </a:r>
            <a:endParaRPr lang="fr-FR" altLang="de-DE" smtClean="0"/>
          </a:p>
        </p:txBody>
      </p:sp>
      <p:pic>
        <p:nvPicPr>
          <p:cNvPr id="1031" name="Picture 409" descr="sky_logo_corporate_rvb_posi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6315075"/>
            <a:ext cx="11271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6294438"/>
            <a:ext cx="9683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99" r:id="rId1"/>
    <p:sldLayoutId id="2147486076" r:id="rId2"/>
    <p:sldLayoutId id="2147486100" r:id="rId3"/>
    <p:sldLayoutId id="2147486101" r:id="rId4"/>
    <p:sldLayoutId id="2147486102" r:id="rId5"/>
    <p:sldLayoutId id="2147486103" r:id="rId6"/>
    <p:sldLayoutId id="2147486104" r:id="rId7"/>
    <p:sldLayoutId id="2147486105" r:id="rId8"/>
    <p:sldLayoutId id="2147486106" r:id="rId9"/>
    <p:sldLayoutId id="2147486107" r:id="rId10"/>
    <p:sldLayoutId id="214748610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pitchFamily="34" charset="0"/>
        </a:defRPr>
      </a:lvl9pPr>
    </p:titleStyle>
    <p:bodyStyle>
      <a:lvl1pPr marL="190500" indent="-1905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charset="0"/>
        <a:buChar char="›"/>
        <a:defRPr sz="2000">
          <a:solidFill>
            <a:srgbClr val="3B4759"/>
          </a:solidFill>
          <a:latin typeface="+mn-lt"/>
          <a:ea typeface="+mn-ea"/>
          <a:cs typeface="+mn-cs"/>
        </a:defRPr>
      </a:lvl1pPr>
      <a:lvl2pPr marL="722313" indent="-2397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Wingdings" pitchFamily="2" charset="2"/>
        <a:buChar char=""/>
        <a:defRPr sz="2000">
          <a:solidFill>
            <a:srgbClr val="3B4759"/>
          </a:solidFill>
          <a:latin typeface="+mn-lt"/>
        </a:defRPr>
      </a:lvl2pPr>
      <a:lvl3pPr marL="1181100" indent="-21907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Wingdings" pitchFamily="2" charset="2"/>
        <a:buChar char="§"/>
        <a:defRPr sz="2000">
          <a:solidFill>
            <a:srgbClr val="3B4759"/>
          </a:solidFill>
          <a:latin typeface="+mn-lt"/>
        </a:defRPr>
      </a:lvl3pPr>
      <a:lvl4pPr marL="1600200" indent="-2301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charset="0"/>
        <a:buChar char="–"/>
        <a:defRPr>
          <a:solidFill>
            <a:srgbClr val="3B4759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charset="0"/>
        <a:buChar char="›"/>
        <a:defRPr>
          <a:solidFill>
            <a:srgbClr val="3B4759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pitchFamily="34" charset="0"/>
        <a:buChar char="›"/>
        <a:defRPr>
          <a:solidFill>
            <a:srgbClr val="3B4759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pitchFamily="34" charset="0"/>
        <a:buChar char="›"/>
        <a:defRPr>
          <a:solidFill>
            <a:srgbClr val="3B4759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pitchFamily="34" charset="0"/>
        <a:buChar char="›"/>
        <a:defRPr>
          <a:solidFill>
            <a:srgbClr val="3B4759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pitchFamily="34" charset="0"/>
        <a:buChar char="›"/>
        <a:defRPr>
          <a:solidFill>
            <a:srgbClr val="3B475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04" descr="bg-skyguide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43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7" name="Rectangle 3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450013"/>
            <a:ext cx="9239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800">
                <a:solidFill>
                  <a:srgbClr val="3B4759"/>
                </a:solidFill>
              </a:defRPr>
            </a:lvl1pPr>
          </a:lstStyle>
          <a:p>
            <a:fld id="{398D7D06-D99F-43BE-9813-D97F0466F86C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5138" y="1743075"/>
            <a:ext cx="82296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de-DE" smtClean="0"/>
              <a:t>Cliquez pour modifier les styles du texte du masque</a:t>
            </a:r>
          </a:p>
          <a:p>
            <a:pPr lvl="1"/>
            <a:r>
              <a:rPr lang="fr-CH" altLang="de-DE" smtClean="0"/>
              <a:t>Deuxième niveau</a:t>
            </a:r>
          </a:p>
          <a:p>
            <a:pPr lvl="2"/>
            <a:r>
              <a:rPr lang="fr-CH" altLang="de-DE" smtClean="0"/>
              <a:t>Troisième niveau</a:t>
            </a:r>
          </a:p>
          <a:p>
            <a:pPr lvl="3"/>
            <a:r>
              <a:rPr lang="fr-CH" altLang="de-DE" smtClean="0"/>
              <a:t>Quatrième niveau</a:t>
            </a:r>
          </a:p>
          <a:p>
            <a:pPr lvl="4"/>
            <a:r>
              <a:rPr lang="fr-CH" altLang="de-DE" smtClean="0"/>
              <a:t>Cinquième niveau</a:t>
            </a:r>
            <a:endParaRPr lang="fr-FR" altLang="de-DE" smtClean="0"/>
          </a:p>
        </p:txBody>
      </p:sp>
      <p:sp>
        <p:nvSpPr>
          <p:cNvPr id="205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404813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de-DE" smtClean="0"/>
              <a:t>Cliquez et modifiez le titre</a:t>
            </a:r>
            <a:endParaRPr lang="fr-FR" altLang="de-DE" smtClean="0"/>
          </a:p>
        </p:txBody>
      </p:sp>
      <p:pic>
        <p:nvPicPr>
          <p:cNvPr id="2054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6262688"/>
            <a:ext cx="9683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09" r:id="rId1"/>
    <p:sldLayoutId id="2147486110" r:id="rId2"/>
    <p:sldLayoutId id="2147486077" r:id="rId3"/>
    <p:sldLayoutId id="2147486078" r:id="rId4"/>
    <p:sldLayoutId id="2147486079" r:id="rId5"/>
    <p:sldLayoutId id="2147486080" r:id="rId6"/>
    <p:sldLayoutId id="2147486081" r:id="rId7"/>
    <p:sldLayoutId id="2147486082" r:id="rId8"/>
    <p:sldLayoutId id="2147486083" r:id="rId9"/>
    <p:sldLayoutId id="2147486084" r:id="rId10"/>
    <p:sldLayoutId id="2147486085" r:id="rId11"/>
    <p:sldLayoutId id="2147486086" r:id="rId12"/>
    <p:sldLayoutId id="2147486087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charset="0"/>
        </a:defRPr>
      </a:lvl9pPr>
    </p:titleStyle>
    <p:bodyStyle>
      <a:lvl1pPr marL="190500" indent="-1905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charset="0"/>
        <a:buChar char="›"/>
        <a:defRPr sz="2000">
          <a:solidFill>
            <a:srgbClr val="3B4759"/>
          </a:solidFill>
          <a:latin typeface="+mn-lt"/>
          <a:ea typeface="+mn-ea"/>
          <a:cs typeface="+mn-cs"/>
        </a:defRPr>
      </a:lvl1pPr>
      <a:lvl2pPr marL="722313" indent="-2397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Wingdings" pitchFamily="2" charset="2"/>
        <a:buChar char=""/>
        <a:defRPr sz="2000">
          <a:solidFill>
            <a:srgbClr val="3B4759"/>
          </a:solidFill>
          <a:latin typeface="+mn-lt"/>
        </a:defRPr>
      </a:lvl2pPr>
      <a:lvl3pPr marL="1181100" indent="-21907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Wingdings" pitchFamily="2" charset="2"/>
        <a:buChar char="§"/>
        <a:defRPr sz="2000">
          <a:solidFill>
            <a:srgbClr val="3B4759"/>
          </a:solidFill>
          <a:latin typeface="+mn-lt"/>
        </a:defRPr>
      </a:lvl3pPr>
      <a:lvl4pPr marL="1600200" indent="-2301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charset="0"/>
        <a:buChar char="–"/>
        <a:defRPr>
          <a:solidFill>
            <a:srgbClr val="3B4759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charset="0"/>
        <a:buChar char="›"/>
        <a:defRPr>
          <a:solidFill>
            <a:srgbClr val="3B4759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charset="0"/>
        <a:buChar char="›"/>
        <a:defRPr>
          <a:solidFill>
            <a:srgbClr val="3B4759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charset="0"/>
        <a:buChar char="›"/>
        <a:defRPr>
          <a:solidFill>
            <a:srgbClr val="3B4759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charset="0"/>
        <a:buChar char="›"/>
        <a:defRPr>
          <a:solidFill>
            <a:srgbClr val="3B4759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charset="0"/>
        <a:buChar char="›"/>
        <a:defRPr>
          <a:solidFill>
            <a:srgbClr val="3B4759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g-skyguide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73488" y="6450013"/>
            <a:ext cx="923925" cy="279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800" noProof="1">
                <a:solidFill>
                  <a:srgbClr val="3B4759"/>
                </a:solidFill>
                <a:ea typeface="MS PGothic" pitchFamily="34" charset="-128"/>
              </a:defRPr>
            </a:lvl1pPr>
          </a:lstStyle>
          <a:p>
            <a:r>
              <a:rPr lang="de-CH" altLang="de-DE"/>
              <a:t>page </a:t>
            </a:r>
            <a:fld id="{8A8D1242-A06C-4733-A2CC-F4106B30A92B}" type="slidenum">
              <a:rPr altLang="de-DE"/>
              <a:pPr/>
              <a:t>‹#›</a:t>
            </a:fld>
            <a:endParaRPr lang="de-CH" altLang="de-DE"/>
          </a:p>
        </p:txBody>
      </p:sp>
      <p:sp>
        <p:nvSpPr>
          <p:cNvPr id="8212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0063" y="6429375"/>
            <a:ext cx="2867025" cy="293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3B4759"/>
                </a:solidFill>
              </a:defRPr>
            </a:lvl1pPr>
          </a:lstStyle>
          <a:p>
            <a:endParaRPr lang="en-US" altLang="de-DE"/>
          </a:p>
        </p:txBody>
      </p:sp>
      <p:pic>
        <p:nvPicPr>
          <p:cNvPr id="3077" name="Picture 5" descr="02_Fabec_member_text_rgb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6437313"/>
            <a:ext cx="817563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5138" y="1743075"/>
            <a:ext cx="82296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de-DE" smtClean="0"/>
              <a:t>Cliquez pour modifier les styles du texte du masque</a:t>
            </a:r>
          </a:p>
          <a:p>
            <a:pPr lvl="1"/>
            <a:r>
              <a:rPr lang="fr-CH" altLang="de-DE" smtClean="0"/>
              <a:t>Deuxième niveau</a:t>
            </a:r>
          </a:p>
          <a:p>
            <a:pPr lvl="2"/>
            <a:r>
              <a:rPr lang="fr-CH" altLang="de-DE" smtClean="0"/>
              <a:t>Troisième niveau</a:t>
            </a:r>
          </a:p>
          <a:p>
            <a:pPr lvl="3"/>
            <a:r>
              <a:rPr lang="fr-CH" altLang="de-DE" smtClean="0"/>
              <a:t>Quatrième niveau</a:t>
            </a:r>
          </a:p>
          <a:p>
            <a:pPr lvl="4"/>
            <a:r>
              <a:rPr lang="fr-CH" altLang="de-DE" smtClean="0"/>
              <a:t>Cinquième niveau</a:t>
            </a:r>
            <a:endParaRPr lang="fr-FR" altLang="de-DE" smtClean="0"/>
          </a:p>
        </p:txBody>
      </p:sp>
      <p:sp>
        <p:nvSpPr>
          <p:cNvPr id="307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404813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de-DE" smtClean="0"/>
              <a:t>Cliquez et modifiez le titre</a:t>
            </a:r>
            <a:endParaRPr lang="fr-FR" alt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1" r:id="rId1"/>
    <p:sldLayoutId id="2147486088" r:id="rId2"/>
    <p:sldLayoutId id="2147486089" r:id="rId3"/>
    <p:sldLayoutId id="2147486090" r:id="rId4"/>
    <p:sldLayoutId id="2147486091" r:id="rId5"/>
    <p:sldLayoutId id="2147486092" r:id="rId6"/>
    <p:sldLayoutId id="2147486093" r:id="rId7"/>
    <p:sldLayoutId id="2147486094" r:id="rId8"/>
    <p:sldLayoutId id="2147486095" r:id="rId9"/>
    <p:sldLayoutId id="2147486096" r:id="rId10"/>
    <p:sldLayoutId id="2147486097" r:id="rId11"/>
    <p:sldLayoutId id="2147486098" r:id="rId12"/>
    <p:sldLayoutId id="2147486112" r:id="rId13"/>
    <p:sldLayoutId id="2147486113" r:id="rId1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+mj-lt"/>
          <a:ea typeface="MS PGothic" panose="020B0600070205080204" pitchFamily="34" charset="-128"/>
          <a:cs typeface="ＭＳ Ｐゴシック" pitchFamily="-1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charset="0"/>
          <a:ea typeface="MS PGothic" panose="020B0600070205080204" pitchFamily="34" charset="-128"/>
          <a:cs typeface="ＭＳ Ｐゴシック" pitchFamily="-1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charset="0"/>
          <a:ea typeface="MS PGothic" panose="020B0600070205080204" pitchFamily="34" charset="-128"/>
          <a:cs typeface="ＭＳ Ｐゴシック" pitchFamily="-1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charset="0"/>
          <a:ea typeface="MS PGothic" panose="020B0600070205080204" pitchFamily="34" charset="-128"/>
          <a:cs typeface="ＭＳ Ｐゴシック" pitchFamily="-1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charset="0"/>
          <a:ea typeface="MS PGothic" panose="020B0600070205080204" pitchFamily="34" charset="-128"/>
          <a:cs typeface="ＭＳ Ｐゴシック" pitchFamily="-1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4382"/>
          </a:solidFill>
          <a:latin typeface="Arial" charset="0"/>
        </a:defRPr>
      </a:lvl9pPr>
    </p:titleStyle>
    <p:bodyStyle>
      <a:lvl1pPr marL="190500" indent="-1905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charset="0"/>
        <a:buChar char="›"/>
        <a:defRPr sz="2000">
          <a:solidFill>
            <a:srgbClr val="3B4759"/>
          </a:solidFill>
          <a:latin typeface="+mn-lt"/>
          <a:ea typeface="MS PGothic" panose="020B0600070205080204" pitchFamily="34" charset="-128"/>
          <a:cs typeface="ＭＳ Ｐゴシック" pitchFamily="-1" charset="-128"/>
        </a:defRPr>
      </a:lvl1pPr>
      <a:lvl2pPr marL="722313" indent="-2397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Wingdings" pitchFamily="2" charset="2"/>
        <a:buChar char=""/>
        <a:defRPr sz="2000">
          <a:solidFill>
            <a:srgbClr val="3B4759"/>
          </a:solidFill>
          <a:latin typeface="+mn-lt"/>
          <a:ea typeface="MS PGothic" panose="020B0600070205080204" pitchFamily="34" charset="-128"/>
        </a:defRPr>
      </a:lvl2pPr>
      <a:lvl3pPr marL="1181100" indent="-21907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Wingdings" pitchFamily="2" charset="2"/>
        <a:buChar char="§"/>
        <a:defRPr sz="2000">
          <a:solidFill>
            <a:srgbClr val="3B4759"/>
          </a:solidFill>
          <a:latin typeface="+mn-lt"/>
          <a:ea typeface="MS PGothic" panose="020B0600070205080204" pitchFamily="34" charset="-128"/>
        </a:defRPr>
      </a:lvl3pPr>
      <a:lvl4pPr marL="1600200" indent="-2301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charset="0"/>
        <a:buChar char="–"/>
        <a:defRPr>
          <a:solidFill>
            <a:srgbClr val="3B4759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charset="0"/>
        <a:buChar char="›"/>
        <a:defRPr>
          <a:solidFill>
            <a:srgbClr val="3B4759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charset="0"/>
        <a:buChar char="›"/>
        <a:defRPr>
          <a:solidFill>
            <a:srgbClr val="3B4759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charset="0"/>
        <a:buChar char="›"/>
        <a:defRPr>
          <a:solidFill>
            <a:srgbClr val="3B4759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charset="0"/>
        <a:buChar char="›"/>
        <a:defRPr>
          <a:solidFill>
            <a:srgbClr val="3B4759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1E5989"/>
        </a:buClr>
        <a:buFont typeface="Arial" charset="0"/>
        <a:buChar char="›"/>
        <a:defRPr>
          <a:solidFill>
            <a:srgbClr val="3B4759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72" y="1459552"/>
            <a:ext cx="6311360" cy="3398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1600" dist="762000" dir="1434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 fov="2400000">
              <a:rot lat="19068579" lon="1845681" rev="19797822"/>
            </a:camera>
            <a:lightRig rig="threePt" dir="t"/>
          </a:scene3d>
          <a:sp3d prstMaterial="powder">
            <a:bevelT/>
            <a:contourClr>
              <a:srgbClr val="969696"/>
            </a:contourClr>
          </a:sp3d>
        </p:spPr>
      </p:pic>
      <p:pic>
        <p:nvPicPr>
          <p:cNvPr id="5" name="image6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2" y="575394"/>
            <a:ext cx="4183442" cy="252028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127000" dist="596900" dir="4800000" sx="95000" sy="95000" algn="l" rotWithShape="0">
              <a:prstClr val="black">
                <a:alpha val="19000"/>
              </a:prstClr>
            </a:outerShdw>
          </a:effectLst>
          <a:scene3d>
            <a:camera prst="perspectiveFront" fov="2700000">
              <a:rot lat="19482415" lon="19645471" rev="2746635"/>
            </a:camera>
            <a:lightRig rig="soft" dir="t"/>
          </a:scene3d>
          <a:sp3d extrusionH="38100" prstMaterial="powder">
            <a:bevelT w="260350" h="50800" prst="softRound"/>
            <a:bevelB prst="softRound"/>
          </a:sp3d>
        </p:spPr>
      </p:pic>
      <p:pic>
        <p:nvPicPr>
          <p:cNvPr id="6" name="Picture 3" descr="U:\OLZ\Domain Manager Equipment\PROJEKTE\ARSI_PIVIS\scr_zwtrattcli03_2015.01.05_15h34m11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015554"/>
            <a:ext cx="3657018" cy="2925614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254000" dist="431800" sx="87000" sy="87000" algn="ctr">
              <a:srgbClr val="000000">
                <a:alpha val="27000"/>
              </a:srgbClr>
            </a:outerShdw>
          </a:effectLst>
          <a:scene3d>
            <a:camera prst="perspectiveFront" fov="2700000">
              <a:rot lat="20253921" lon="3629015" rev="17670939"/>
            </a:camera>
            <a:lightRig rig="balanced" dir="t"/>
          </a:scene3d>
          <a:sp3d extrusionH="38100" prstMaterial="matte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652963"/>
            <a:ext cx="8083550" cy="11509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en-US" altLang="de-DE" sz="4000" smtClean="0"/>
              <a:t>ARSI – Advanced Runway Safety Improvement</a:t>
            </a:r>
            <a:endParaRPr lang="en-US" altLang="de-DE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89" b="30484"/>
          <a:stretch/>
        </p:blipFill>
        <p:spPr>
          <a:xfrm>
            <a:off x="7418927" y="1221045"/>
            <a:ext cx="1624404" cy="5040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16632"/>
            <a:ext cx="3037936" cy="49991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61950" y="5992813"/>
            <a:ext cx="76565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108000" rIns="72000" bIns="108000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1E5989"/>
              </a:buClr>
              <a:buFont typeface="Arial" charset="0"/>
              <a:buChar char="›"/>
              <a:defRPr sz="2000">
                <a:solidFill>
                  <a:srgbClr val="3B4759"/>
                </a:solidFill>
                <a:latin typeface="Arial" charset="0"/>
              </a:defRPr>
            </a:lvl1pPr>
            <a:lvl2pPr marL="722313" indent="-239713">
              <a:lnSpc>
                <a:spcPct val="120000"/>
              </a:lnSpc>
              <a:spcBef>
                <a:spcPct val="20000"/>
              </a:spcBef>
              <a:buClr>
                <a:srgbClr val="1E5989"/>
              </a:buClr>
              <a:buFont typeface="Wingdings" pitchFamily="2" charset="2"/>
              <a:buChar char=""/>
              <a:defRPr sz="2000">
                <a:solidFill>
                  <a:srgbClr val="3B4759"/>
                </a:solidFill>
                <a:latin typeface="Arial" charset="0"/>
              </a:defRPr>
            </a:lvl2pPr>
            <a:lvl3pPr marL="1181100" indent="-219075">
              <a:lnSpc>
                <a:spcPct val="120000"/>
              </a:lnSpc>
              <a:spcBef>
                <a:spcPct val="20000"/>
              </a:spcBef>
              <a:buClr>
                <a:srgbClr val="1E5989"/>
              </a:buClr>
              <a:buFont typeface="Wingdings" pitchFamily="2" charset="2"/>
              <a:buChar char="§"/>
              <a:defRPr sz="2000">
                <a:solidFill>
                  <a:srgbClr val="3B4759"/>
                </a:solidFill>
                <a:latin typeface="Arial" charset="0"/>
              </a:defRPr>
            </a:lvl3pPr>
            <a:lvl4pPr marL="1600200" indent="-230188">
              <a:lnSpc>
                <a:spcPct val="120000"/>
              </a:lnSpc>
              <a:spcBef>
                <a:spcPct val="20000"/>
              </a:spcBef>
              <a:buClr>
                <a:srgbClr val="1E5989"/>
              </a:buClr>
              <a:buFont typeface="Arial" charset="0"/>
              <a:buChar char="–"/>
              <a:defRPr>
                <a:solidFill>
                  <a:srgbClr val="3B4759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1E5989"/>
              </a:buClr>
              <a:buFont typeface="Arial" charset="0"/>
              <a:buChar char="›"/>
              <a:defRPr>
                <a:solidFill>
                  <a:srgbClr val="3B4759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E5989"/>
              </a:buClr>
              <a:buFont typeface="Arial" charset="0"/>
              <a:buChar char="›"/>
              <a:defRPr>
                <a:solidFill>
                  <a:srgbClr val="3B4759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E5989"/>
              </a:buClr>
              <a:buFont typeface="Arial" charset="0"/>
              <a:buChar char="›"/>
              <a:defRPr>
                <a:solidFill>
                  <a:srgbClr val="3B4759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E5989"/>
              </a:buClr>
              <a:buFont typeface="Arial" charset="0"/>
              <a:buChar char="›"/>
              <a:defRPr>
                <a:solidFill>
                  <a:srgbClr val="3B4759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E5989"/>
              </a:buClr>
              <a:buFont typeface="Arial" charset="0"/>
              <a:buChar char="›"/>
              <a:defRPr>
                <a:solidFill>
                  <a:srgbClr val="3B4759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en-US" altLang="de-DE" sz="2400" dirty="0">
                <a:solidFill>
                  <a:schemeClr val="bg1"/>
                </a:solidFill>
              </a:rPr>
              <a:t>Safety Forum 2017, Brussels, </a:t>
            </a:r>
            <a:r>
              <a:rPr lang="en-US" altLang="de-DE" sz="2400" dirty="0" smtClean="0">
                <a:solidFill>
                  <a:schemeClr val="bg1"/>
                </a:solidFill>
              </a:rPr>
              <a:t>07 June </a:t>
            </a:r>
            <a:r>
              <a:rPr lang="en-US" altLang="de-DE" sz="2400" dirty="0">
                <a:solidFill>
                  <a:schemeClr val="bg1"/>
                </a:solidFill>
              </a:rPr>
              <a:t>2017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US" altLang="de-DE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US" altLang="de-DE" sz="240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621" y="1447988"/>
            <a:ext cx="1879898" cy="102641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4B20E621-6346-4036-A8A6-268E8C7C3DDB}" type="slidenum">
              <a:rPr lang="fr-FR" altLang="de-DE" sz="800">
                <a:solidFill>
                  <a:srgbClr val="3B4759"/>
                </a:solidFill>
              </a:rPr>
              <a:pPr/>
              <a:t>10</a:t>
            </a:fld>
            <a:endParaRPr lang="fr-FR" altLang="de-DE" sz="800">
              <a:solidFill>
                <a:srgbClr val="3B4759"/>
              </a:solidFill>
            </a:endParaRPr>
          </a:p>
        </p:txBody>
      </p:sp>
      <p:pic>
        <p:nvPicPr>
          <p:cNvPr id="307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08050"/>
            <a:ext cx="43545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 txBox="1">
            <a:spLocks/>
          </p:cNvSpPr>
          <p:nvPr/>
        </p:nvSpPr>
        <p:spPr>
          <a:xfrm>
            <a:off x="250825" y="188913"/>
            <a:ext cx="8229600" cy="863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de-DE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Impending </a:t>
            </a:r>
            <a:r>
              <a:rPr lang="en-US" altLang="de-DE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Tool</a:t>
            </a:r>
          </a:p>
        </p:txBody>
      </p:sp>
      <p:pic>
        <p:nvPicPr>
          <p:cNvPr id="3072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789363"/>
            <a:ext cx="29813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2915816" y="4824335"/>
            <a:ext cx="1872208" cy="50405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108000" rIns="36000" bIns="108000" anchor="ctr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de-DE"/>
          </a:p>
        </p:txBody>
      </p:sp>
      <p:sp>
        <p:nvSpPr>
          <p:cNvPr id="7" name="TextBox 6"/>
          <p:cNvSpPr txBox="1"/>
          <p:nvPr/>
        </p:nvSpPr>
        <p:spPr>
          <a:xfrm>
            <a:off x="755650" y="2439988"/>
            <a:ext cx="3484563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88900" indent="-88900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de-CH" altLang="de-DE" sz="1600"/>
              <a:t>Time and distance to threshold</a:t>
            </a:r>
          </a:p>
          <a:p>
            <a:pPr>
              <a:buFont typeface="Arial" charset="0"/>
              <a:buChar char="•"/>
            </a:pPr>
            <a:r>
              <a:rPr lang="de-CH" altLang="de-DE" sz="1600"/>
              <a:t>Updated every 0.5 to 1 second</a:t>
            </a:r>
          </a:p>
          <a:p>
            <a:pPr>
              <a:buFont typeface="Arial" charset="0"/>
              <a:buChar char="•"/>
            </a:pPr>
            <a:endParaRPr lang="en-US" altLang="de-DE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A7C91B5A-768A-4BD6-AF3B-6168F5A87A60}" type="slidenum">
              <a:rPr lang="fr-FR" altLang="de-DE" sz="800">
                <a:solidFill>
                  <a:srgbClr val="3B4759"/>
                </a:solidFill>
              </a:rPr>
              <a:pPr/>
              <a:t>11</a:t>
            </a:fld>
            <a:endParaRPr lang="fr-FR" altLang="de-DE" sz="800">
              <a:solidFill>
                <a:srgbClr val="3B4759"/>
              </a:solidFill>
            </a:endParaRPr>
          </a:p>
        </p:txBody>
      </p:sp>
      <p:sp>
        <p:nvSpPr>
          <p:cNvPr id="4" name="Rectangle 9"/>
          <p:cNvSpPr txBox="1">
            <a:spLocks/>
          </p:cNvSpPr>
          <p:nvPr/>
        </p:nvSpPr>
        <p:spPr>
          <a:xfrm>
            <a:off x="250825" y="188913"/>
            <a:ext cx="8229600" cy="863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de-DE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</a:p>
          <a:p>
            <a:pPr eaLnBrk="1" hangingPunct="1">
              <a:defRPr/>
            </a:pPr>
            <a:endParaRPr lang="en-US" altLang="de-DE" sz="32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36613"/>
            <a:ext cx="41052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97125"/>
            <a:ext cx="331152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-Right Arrow 6"/>
          <p:cNvSpPr/>
          <p:nvPr/>
        </p:nvSpPr>
        <p:spPr bwMode="auto">
          <a:xfrm rot="21036232">
            <a:off x="2142290" y="2676704"/>
            <a:ext cx="3279178" cy="432048"/>
          </a:xfrm>
          <a:prstGeom prst="leftRight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108000" rIns="36000" bIns="108000" anchor="ctr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de-DE"/>
          </a:p>
        </p:txBody>
      </p:sp>
      <p:cxnSp>
        <p:nvCxnSpPr>
          <p:cNvPr id="31753" name="Straight Connector 8"/>
          <p:cNvCxnSpPr>
            <a:cxnSpLocks noChangeShapeType="1"/>
          </p:cNvCxnSpPr>
          <p:nvPr/>
        </p:nvCxnSpPr>
        <p:spPr bwMode="auto">
          <a:xfrm>
            <a:off x="5651500" y="2781300"/>
            <a:ext cx="1441450" cy="309562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4" name="Straight Connector 9"/>
          <p:cNvCxnSpPr>
            <a:cxnSpLocks noChangeShapeType="1"/>
          </p:cNvCxnSpPr>
          <p:nvPr/>
        </p:nvCxnSpPr>
        <p:spPr bwMode="auto">
          <a:xfrm>
            <a:off x="930275" y="2781300"/>
            <a:ext cx="328613" cy="719138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contribution linked with high expectations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Zurich Airport expects:</a:t>
            </a:r>
          </a:p>
          <a:p>
            <a:pPr lvl="1"/>
            <a:r>
              <a:rPr lang="en-US" dirty="0" smtClean="0"/>
              <a:t>Substantial increase of safety and efficiency</a:t>
            </a:r>
          </a:p>
          <a:p>
            <a:pPr lvl="1"/>
            <a:r>
              <a:rPr lang="en-US" dirty="0" smtClean="0"/>
              <a:t>Re-establish former capacity levels</a:t>
            </a:r>
          </a:p>
          <a:p>
            <a:pPr lvl="1"/>
            <a:r>
              <a:rPr lang="en-US" dirty="0" smtClean="0"/>
              <a:t>Increased and common situational awareness in daily operation</a:t>
            </a:r>
          </a:p>
          <a:p>
            <a:pPr lvl="1"/>
            <a:r>
              <a:rPr lang="en-US" dirty="0" smtClean="0"/>
              <a:t>Early implementation of PCP functionalities (airport safety nets)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Zurich Airport’s substantial contribution:</a:t>
            </a:r>
          </a:p>
          <a:p>
            <a:pPr lvl="1"/>
            <a:r>
              <a:rPr lang="en-US" dirty="0" smtClean="0"/>
              <a:t>Financial contribution of one third of overall project cost</a:t>
            </a:r>
          </a:p>
          <a:p>
            <a:pPr lvl="1"/>
            <a:r>
              <a:rPr lang="en-US" dirty="0" smtClean="0"/>
              <a:t>Update apron control systems and procedures</a:t>
            </a:r>
          </a:p>
          <a:p>
            <a:pPr lvl="1"/>
            <a:r>
              <a:rPr lang="en-US" dirty="0" smtClean="0"/>
              <a:t>Considering enhanced lightening system for pilot visualization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05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 and innovation are key to success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success factors</a:t>
            </a:r>
          </a:p>
          <a:p>
            <a:pPr lvl="1"/>
            <a:r>
              <a:rPr lang="en-US" dirty="0" smtClean="0"/>
              <a:t>Close cooperation between air navigation service provider, airport operator and regulator</a:t>
            </a:r>
          </a:p>
          <a:p>
            <a:pPr lvl="1"/>
            <a:r>
              <a:rPr lang="en-US" dirty="0" smtClean="0"/>
              <a:t>Strive for options increasing both capacity and safety</a:t>
            </a:r>
          </a:p>
          <a:p>
            <a:pPr lvl="1"/>
            <a:r>
              <a:rPr lang="en-US" dirty="0" smtClean="0"/>
              <a:t>Availability of funding opportunities (national or international)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77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 descr="http://www.weytec.com/fileadmin/pdf/news/newsletter/2013_August/WEY_Keyboard_in_Airport_Tower_Zur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3" y="981075"/>
            <a:ext cx="8229600" cy="863600"/>
          </a:xfrm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</a:extLst>
        </p:spPr>
        <p:txBody>
          <a:bodyPr lIns="108000" tIns="108000" rIns="72000" bIns="72000" anchor="t"/>
          <a:lstStyle/>
          <a:p>
            <a:pPr eaLnBrk="1" hangingPunct="1"/>
            <a:r>
              <a:rPr lang="en-US" altLang="de-DE" sz="3200" smtClean="0">
                <a:solidFill>
                  <a:schemeClr val="bg1"/>
                </a:solidFill>
              </a:rPr>
              <a:t>Questions &amp; Answers</a:t>
            </a:r>
          </a:p>
        </p:txBody>
      </p:sp>
      <p:pic>
        <p:nvPicPr>
          <p:cNvPr id="32772" name="Picture 7" descr="http://www.hotzbrandconsultants.ch/uploads/case/main_asset/8/big_flughafenzur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25963"/>
            <a:ext cx="4414837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5688012" cy="5757863"/>
          </a:xfrm>
          <a:prstGeom prst="rect">
            <a:avLst/>
          </a:prstGeom>
          <a:solidFill>
            <a:srgbClr val="EDEDED"/>
          </a:solidFill>
          <a:ln w="101600" cap="sq">
            <a:solidFill>
              <a:srgbClr val="FDFDFD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332655"/>
            <a:ext cx="2069875" cy="31032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32" name="Rectangle 9"/>
          <p:cNvSpPr txBox="1">
            <a:spLocks/>
          </p:cNvSpPr>
          <p:nvPr/>
        </p:nvSpPr>
        <p:spPr>
          <a:xfrm>
            <a:off x="250825" y="188913"/>
            <a:ext cx="8229600" cy="863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de-DE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Zurich Airport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3959225"/>
            <a:ext cx="506413" cy="401638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297FD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363"/>
              </a:lnSpc>
            </a:pPr>
            <a:r>
              <a:rPr lang="de-CH" altLang="de-DE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endParaRPr lang="en-US" altLang="de-DE" sz="1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64163" y="4233863"/>
            <a:ext cx="504825" cy="40005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297FD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363"/>
              </a:lnSpc>
            </a:pPr>
            <a:r>
              <a:rPr lang="de-CH" altLang="de-DE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</a:t>
            </a:r>
            <a:endParaRPr lang="en-US" altLang="de-DE" sz="1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62375" y="5824538"/>
            <a:ext cx="504825" cy="40005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297FD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363"/>
              </a:lnSpc>
            </a:pPr>
            <a:r>
              <a:rPr lang="de-CH" altLang="de-DE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34</a:t>
            </a:r>
            <a:endParaRPr lang="en-US" altLang="de-DE" sz="1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95400" y="1693863"/>
            <a:ext cx="506413" cy="40005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297FD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363"/>
              </a:lnSpc>
            </a:pPr>
            <a:r>
              <a:rPr lang="de-CH" altLang="de-DE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  <a:endParaRPr lang="en-US" altLang="de-DE" sz="1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42988" y="879475"/>
            <a:ext cx="504825" cy="40005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297FD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363"/>
              </a:lnSpc>
            </a:pPr>
            <a:r>
              <a:rPr lang="de-CH" altLang="de-DE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endParaRPr lang="en-US" altLang="de-DE" sz="1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24400" y="3846513"/>
            <a:ext cx="506413" cy="40005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297FD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363"/>
              </a:lnSpc>
            </a:pPr>
            <a:r>
              <a:rPr lang="de-CH" altLang="de-DE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32</a:t>
            </a:r>
            <a:endParaRPr lang="en-US" altLang="de-DE" sz="1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feld 13"/>
          <p:cNvSpPr txBox="1">
            <a:spLocks noChangeArrowheads="1"/>
          </p:cNvSpPr>
          <p:nvPr/>
        </p:nvSpPr>
        <p:spPr bwMode="auto">
          <a:xfrm>
            <a:off x="3622244" y="4532155"/>
            <a:ext cx="1144865" cy="230832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1E5989"/>
              </a:buClr>
              <a:buFont typeface="Arial" panose="020B0604020202020204" pitchFamily="34" charset="0"/>
              <a:buChar char="›"/>
              <a:defRPr sz="2000">
                <a:solidFill>
                  <a:srgbClr val="3B475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1E5989"/>
              </a:buClr>
              <a:buFont typeface="Wingdings" panose="05000000000000000000" pitchFamily="2" charset="2"/>
              <a:buChar char=""/>
              <a:defRPr sz="2000">
                <a:solidFill>
                  <a:srgbClr val="3B4759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1E5989"/>
              </a:buClr>
              <a:buFont typeface="Wingdings" panose="05000000000000000000" pitchFamily="2" charset="2"/>
              <a:buChar char="§"/>
              <a:defRPr sz="2000">
                <a:solidFill>
                  <a:srgbClr val="3B4759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1E5989"/>
              </a:buClr>
              <a:buFont typeface="Arial" panose="020B0604020202020204" pitchFamily="34" charset="0"/>
              <a:buChar char="–"/>
              <a:defRPr>
                <a:solidFill>
                  <a:srgbClr val="3B4759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1E5989"/>
              </a:buClr>
              <a:buFont typeface="Arial" panose="020B0604020202020204" pitchFamily="34" charset="0"/>
              <a:buChar char="›"/>
              <a:defRPr>
                <a:solidFill>
                  <a:srgbClr val="3B475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E5989"/>
              </a:buClr>
              <a:buFont typeface="Arial" panose="020B0604020202020204" pitchFamily="34" charset="0"/>
              <a:buChar char="›"/>
              <a:defRPr>
                <a:solidFill>
                  <a:srgbClr val="3B475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E5989"/>
              </a:buClr>
              <a:buFont typeface="Arial" panose="020B0604020202020204" pitchFamily="34" charset="0"/>
              <a:buChar char="›"/>
              <a:defRPr>
                <a:solidFill>
                  <a:srgbClr val="3B475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E5989"/>
              </a:buClr>
              <a:buFont typeface="Arial" panose="020B0604020202020204" pitchFamily="34" charset="0"/>
              <a:buChar char="›"/>
              <a:defRPr>
                <a:solidFill>
                  <a:srgbClr val="3B475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E5989"/>
              </a:buClr>
              <a:buFont typeface="Arial" panose="020B0604020202020204" pitchFamily="34" charset="0"/>
              <a:buChar char="›"/>
              <a:defRPr>
                <a:solidFill>
                  <a:srgbClr val="3B4759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CH" altLang="de-DE" sz="1000" b="1" kern="0" dirty="0" smtClean="0">
                <a:cs typeface="Arial" panose="020B0604020202020204" pitchFamily="34" charset="0"/>
              </a:rPr>
              <a:t>RWY </a:t>
            </a:r>
            <a:r>
              <a:rPr lang="de-CH" altLang="de-DE" sz="1000" b="1" kern="0" dirty="0" err="1" smtClean="0">
                <a:cs typeface="Arial" panose="020B0604020202020204" pitchFamily="34" charset="0"/>
              </a:rPr>
              <a:t>Crossings</a:t>
            </a:r>
            <a:endParaRPr lang="de-CH" altLang="de-DE" sz="1000" b="1" kern="0" dirty="0">
              <a:cs typeface="Arial" panose="020B0604020202020204" pitchFamily="34" charset="0"/>
            </a:endParaRPr>
          </a:p>
        </p:txBody>
      </p:sp>
      <p:sp>
        <p:nvSpPr>
          <p:cNvPr id="13" name="Textfeld 13"/>
          <p:cNvSpPr txBox="1">
            <a:spLocks noChangeArrowheads="1"/>
          </p:cNvSpPr>
          <p:nvPr/>
        </p:nvSpPr>
        <p:spPr bwMode="auto">
          <a:xfrm>
            <a:off x="971600" y="4543270"/>
            <a:ext cx="1957588" cy="230832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1E5989"/>
              </a:buClr>
              <a:buFont typeface="Arial" panose="020B0604020202020204" pitchFamily="34" charset="0"/>
              <a:buChar char="›"/>
              <a:defRPr sz="2000">
                <a:solidFill>
                  <a:srgbClr val="3B475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1E5989"/>
              </a:buClr>
              <a:buFont typeface="Wingdings" panose="05000000000000000000" pitchFamily="2" charset="2"/>
              <a:buChar char=""/>
              <a:defRPr sz="2000">
                <a:solidFill>
                  <a:srgbClr val="3B4759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1E5989"/>
              </a:buClr>
              <a:buFont typeface="Wingdings" panose="05000000000000000000" pitchFamily="2" charset="2"/>
              <a:buChar char="§"/>
              <a:defRPr sz="2000">
                <a:solidFill>
                  <a:srgbClr val="3B4759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1E5989"/>
              </a:buClr>
              <a:buFont typeface="Arial" panose="020B0604020202020204" pitchFamily="34" charset="0"/>
              <a:buChar char="–"/>
              <a:defRPr>
                <a:solidFill>
                  <a:srgbClr val="3B4759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1E5989"/>
              </a:buClr>
              <a:buFont typeface="Arial" panose="020B0604020202020204" pitchFamily="34" charset="0"/>
              <a:buChar char="›"/>
              <a:defRPr>
                <a:solidFill>
                  <a:srgbClr val="3B475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E5989"/>
              </a:buClr>
              <a:buFont typeface="Arial" panose="020B0604020202020204" pitchFamily="34" charset="0"/>
              <a:buChar char="›"/>
              <a:defRPr>
                <a:solidFill>
                  <a:srgbClr val="3B475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E5989"/>
              </a:buClr>
              <a:buFont typeface="Arial" panose="020B0604020202020204" pitchFamily="34" charset="0"/>
              <a:buChar char="›"/>
              <a:defRPr>
                <a:solidFill>
                  <a:srgbClr val="3B475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E5989"/>
              </a:buClr>
              <a:buFont typeface="Arial" panose="020B0604020202020204" pitchFamily="34" charset="0"/>
              <a:buChar char="›"/>
              <a:defRPr>
                <a:solidFill>
                  <a:srgbClr val="3B475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E5989"/>
              </a:buClr>
              <a:buFont typeface="Arial" panose="020B0604020202020204" pitchFamily="34" charset="0"/>
              <a:buChar char="›"/>
              <a:defRPr>
                <a:solidFill>
                  <a:srgbClr val="3B4759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CH" altLang="de-DE" sz="1000" b="1" kern="0" dirty="0" smtClean="0">
                <a:cs typeface="Arial" panose="020B0604020202020204" pitchFamily="34" charset="0"/>
              </a:rPr>
              <a:t>RWY </a:t>
            </a:r>
            <a:r>
              <a:rPr lang="de-CH" altLang="de-DE" sz="1000" b="1" kern="0" dirty="0" err="1" smtClean="0">
                <a:cs typeface="Arial" panose="020B0604020202020204" pitchFamily="34" charset="0"/>
              </a:rPr>
              <a:t>Intersection</a:t>
            </a:r>
            <a:r>
              <a:rPr lang="de-CH" altLang="de-DE" sz="1000" b="1" kern="0" dirty="0" smtClean="0">
                <a:cs typeface="Arial" panose="020B0604020202020204" pitchFamily="34" charset="0"/>
              </a:rPr>
              <a:t> 16/34-10/28</a:t>
            </a:r>
            <a:endParaRPr lang="de-CH" altLang="de-DE" sz="1000" b="1" kern="0" dirty="0">
              <a:cs typeface="Arial" panose="020B0604020202020204" pitchFamily="34" charset="0"/>
            </a:endParaRPr>
          </a:p>
        </p:txBody>
      </p:sp>
      <p:sp>
        <p:nvSpPr>
          <p:cNvPr id="14" name="Gewitterblitz 18"/>
          <p:cNvSpPr/>
          <p:nvPr/>
        </p:nvSpPr>
        <p:spPr>
          <a:xfrm rot="2065311">
            <a:off x="2908709" y="3407455"/>
            <a:ext cx="341313" cy="698500"/>
          </a:xfrm>
          <a:prstGeom prst="lightningBol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endParaRPr lang="de-CH" altLang="de-DE" sz="1800">
              <a:solidFill>
                <a:srgbClr val="FFFFFF"/>
              </a:solidFill>
            </a:endParaRPr>
          </a:p>
        </p:txBody>
      </p:sp>
      <p:sp>
        <p:nvSpPr>
          <p:cNvPr id="15" name="Gewitterblitz 18"/>
          <p:cNvSpPr/>
          <p:nvPr/>
        </p:nvSpPr>
        <p:spPr>
          <a:xfrm rot="2065311">
            <a:off x="3261602" y="3425814"/>
            <a:ext cx="341313" cy="698500"/>
          </a:xfrm>
          <a:prstGeom prst="lightningBol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endParaRPr lang="de-CH" altLang="de-DE" sz="1800">
              <a:solidFill>
                <a:srgbClr val="FFFFFF"/>
              </a:solidFill>
            </a:endParaRPr>
          </a:p>
        </p:txBody>
      </p:sp>
      <p:sp>
        <p:nvSpPr>
          <p:cNvPr id="16" name="Gewitterblitz 18"/>
          <p:cNvSpPr/>
          <p:nvPr/>
        </p:nvSpPr>
        <p:spPr>
          <a:xfrm rot="2065311">
            <a:off x="3999225" y="3471269"/>
            <a:ext cx="341313" cy="698500"/>
          </a:xfrm>
          <a:prstGeom prst="lightningBol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endParaRPr lang="de-CH" altLang="de-DE" sz="1800">
              <a:solidFill>
                <a:srgbClr val="FFFFFF"/>
              </a:solidFill>
            </a:endParaRPr>
          </a:p>
        </p:txBody>
      </p:sp>
      <p:sp>
        <p:nvSpPr>
          <p:cNvPr id="17" name="Gewitterblitz 18"/>
          <p:cNvSpPr/>
          <p:nvPr/>
        </p:nvSpPr>
        <p:spPr>
          <a:xfrm rot="2065311">
            <a:off x="4362220" y="3552259"/>
            <a:ext cx="341313" cy="698500"/>
          </a:xfrm>
          <a:prstGeom prst="lightningBol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endParaRPr lang="de-CH" altLang="de-DE" sz="1800">
              <a:solidFill>
                <a:srgbClr val="FFFFFF"/>
              </a:solidFill>
            </a:endParaRPr>
          </a:p>
        </p:txBody>
      </p:sp>
      <p:sp>
        <p:nvSpPr>
          <p:cNvPr id="18" name="Gewitterblitz 18"/>
          <p:cNvSpPr/>
          <p:nvPr/>
        </p:nvSpPr>
        <p:spPr>
          <a:xfrm rot="2065311">
            <a:off x="3239276" y="3983717"/>
            <a:ext cx="341313" cy="698500"/>
          </a:xfrm>
          <a:prstGeom prst="lightningBol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endParaRPr lang="de-CH" altLang="de-DE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rafi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5688012" cy="5757863"/>
          </a:xfrm>
          <a:prstGeom prst="rect">
            <a:avLst/>
          </a:prstGeom>
          <a:solidFill>
            <a:srgbClr val="EDEDED"/>
          </a:solidFill>
          <a:ln w="101600" cap="sq">
            <a:solidFill>
              <a:srgbClr val="FDFDFD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332655"/>
            <a:ext cx="2069875" cy="31032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32" name="Rectangle 9"/>
          <p:cNvSpPr txBox="1">
            <a:spLocks/>
          </p:cNvSpPr>
          <p:nvPr/>
        </p:nvSpPr>
        <p:spPr>
          <a:xfrm>
            <a:off x="250825" y="188913"/>
            <a:ext cx="8229600" cy="863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de-DE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measure I – North Flow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3959225"/>
            <a:ext cx="506413" cy="401638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297FD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363"/>
              </a:lnSpc>
            </a:pPr>
            <a:r>
              <a:rPr lang="de-CH" altLang="de-DE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endParaRPr lang="en-US" altLang="de-DE" sz="1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64163" y="4233863"/>
            <a:ext cx="504825" cy="40005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297FD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363"/>
              </a:lnSpc>
            </a:pPr>
            <a:r>
              <a:rPr lang="de-CH" altLang="de-DE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</a:t>
            </a:r>
            <a:endParaRPr lang="en-US" altLang="de-DE" sz="1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62375" y="5824538"/>
            <a:ext cx="504825" cy="40005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297FD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363"/>
              </a:lnSpc>
            </a:pPr>
            <a:r>
              <a:rPr lang="de-CH" altLang="de-DE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34</a:t>
            </a:r>
            <a:endParaRPr lang="en-US" altLang="de-DE" sz="1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95400" y="1693863"/>
            <a:ext cx="506413" cy="40005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297FD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363"/>
              </a:lnSpc>
            </a:pPr>
            <a:r>
              <a:rPr lang="de-CH" altLang="de-DE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  <a:endParaRPr lang="en-US" altLang="de-DE" sz="1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42988" y="879475"/>
            <a:ext cx="504825" cy="40005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297FD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363"/>
              </a:lnSpc>
            </a:pPr>
            <a:r>
              <a:rPr lang="de-CH" altLang="de-DE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endParaRPr lang="en-US" altLang="de-DE" sz="1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24400" y="3846513"/>
            <a:ext cx="506413" cy="40005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297FD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363"/>
              </a:lnSpc>
            </a:pPr>
            <a:r>
              <a:rPr lang="de-CH" altLang="de-DE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32</a:t>
            </a:r>
            <a:endParaRPr lang="en-US" altLang="de-DE" sz="1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7" name="Right Arrow 1"/>
          <p:cNvSpPr>
            <a:spLocks noChangeArrowheads="1"/>
          </p:cNvSpPr>
          <p:nvPr/>
        </p:nvSpPr>
        <p:spPr bwMode="auto">
          <a:xfrm rot="3599002">
            <a:off x="1968500" y="3155951"/>
            <a:ext cx="936625" cy="400050"/>
          </a:xfrm>
          <a:prstGeom prst="rightArrow">
            <a:avLst>
              <a:gd name="adj1" fmla="val 50000"/>
              <a:gd name="adj2" fmla="val 50023"/>
            </a:avLst>
          </a:prstGeom>
          <a:solidFill>
            <a:srgbClr val="FF990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36000" tIns="108000" rIns="36000" bIns="108000" anchor="ctr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de-CH" altLang="de-DE"/>
          </a:p>
        </p:txBody>
      </p:sp>
      <p:sp>
        <p:nvSpPr>
          <p:cNvPr id="22" name="Right Arrow 21"/>
          <p:cNvSpPr/>
          <p:nvPr/>
        </p:nvSpPr>
        <p:spPr bwMode="auto">
          <a:xfrm rot="11027788">
            <a:off x="3473450" y="4122738"/>
            <a:ext cx="936625" cy="40005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36000" tIns="108000" rIns="36000" bIns="108000" anchor="ctr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de-CH" altLang="de-DE">
              <a:solidFill>
                <a:srgbClr val="004382"/>
              </a:solidFill>
            </a:endParaRPr>
          </a:p>
        </p:txBody>
      </p:sp>
      <p:sp>
        <p:nvSpPr>
          <p:cNvPr id="24589" name="TextBox 3"/>
          <p:cNvSpPr txBox="1">
            <a:spLocks noChangeArrowheads="1"/>
          </p:cNvSpPr>
          <p:nvPr/>
        </p:nvSpPr>
        <p:spPr bwMode="auto">
          <a:xfrm>
            <a:off x="684213" y="3224213"/>
            <a:ext cx="1482725" cy="27622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1200" b="1">
                <a:solidFill>
                  <a:schemeClr val="bg1"/>
                </a:solidFill>
              </a:rPr>
              <a:t>Performance only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rafi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5688012" cy="5757863"/>
          </a:xfrm>
          <a:prstGeom prst="rect">
            <a:avLst/>
          </a:prstGeom>
          <a:solidFill>
            <a:srgbClr val="EDEDED"/>
          </a:solidFill>
          <a:ln w="101600" cap="sq">
            <a:solidFill>
              <a:srgbClr val="FDFDFD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332655"/>
            <a:ext cx="2069875" cy="31032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32" name="Rectangle 9"/>
          <p:cNvSpPr txBox="1">
            <a:spLocks/>
          </p:cNvSpPr>
          <p:nvPr/>
        </p:nvSpPr>
        <p:spPr>
          <a:xfrm>
            <a:off x="250825" y="188913"/>
            <a:ext cx="8229600" cy="863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de-DE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measure II – South Flow  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3959225"/>
            <a:ext cx="506413" cy="401638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297FD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363"/>
              </a:lnSpc>
            </a:pPr>
            <a:r>
              <a:rPr lang="de-CH" altLang="de-DE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endParaRPr lang="en-US" altLang="de-DE" sz="1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64163" y="4233863"/>
            <a:ext cx="504825" cy="40005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297FD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363"/>
              </a:lnSpc>
            </a:pPr>
            <a:r>
              <a:rPr lang="de-CH" altLang="de-DE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</a:t>
            </a:r>
            <a:endParaRPr lang="en-US" altLang="de-DE" sz="1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62375" y="5824538"/>
            <a:ext cx="504825" cy="40005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297FD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363"/>
              </a:lnSpc>
            </a:pPr>
            <a:r>
              <a:rPr lang="de-CH" altLang="de-DE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34</a:t>
            </a:r>
            <a:endParaRPr lang="en-US" altLang="de-DE" sz="1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95400" y="1693863"/>
            <a:ext cx="506413" cy="40005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297FD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363"/>
              </a:lnSpc>
            </a:pPr>
            <a:r>
              <a:rPr lang="de-CH" altLang="de-DE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  <a:endParaRPr lang="en-US" altLang="de-DE" sz="1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42988" y="879475"/>
            <a:ext cx="504825" cy="40005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297FD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363"/>
              </a:lnSpc>
            </a:pPr>
            <a:r>
              <a:rPr lang="de-CH" altLang="de-DE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endParaRPr lang="en-US" altLang="de-DE" sz="1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24400" y="3846513"/>
            <a:ext cx="506413" cy="40005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297FD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363"/>
              </a:lnSpc>
            </a:pPr>
            <a:r>
              <a:rPr lang="de-CH" altLang="de-DE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32</a:t>
            </a:r>
            <a:endParaRPr lang="en-US" altLang="de-DE" sz="1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ight Arrow 1"/>
          <p:cNvSpPr/>
          <p:nvPr/>
        </p:nvSpPr>
        <p:spPr bwMode="auto">
          <a:xfrm rot="13180829">
            <a:off x="2968625" y="2703513"/>
            <a:ext cx="935038" cy="40005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36000" tIns="108000" rIns="36000" bIns="108000" anchor="ctr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de-CH" altLang="de-DE">
              <a:solidFill>
                <a:srgbClr val="004382"/>
              </a:solidFill>
            </a:endParaRPr>
          </a:p>
        </p:txBody>
      </p:sp>
      <p:sp>
        <p:nvSpPr>
          <p:cNvPr id="26636" name="Right Arrow 18"/>
          <p:cNvSpPr>
            <a:spLocks noChangeArrowheads="1"/>
          </p:cNvSpPr>
          <p:nvPr/>
        </p:nvSpPr>
        <p:spPr bwMode="auto">
          <a:xfrm rot="-7322964">
            <a:off x="3181350" y="5172076"/>
            <a:ext cx="936625" cy="400050"/>
          </a:xfrm>
          <a:prstGeom prst="rightArrow">
            <a:avLst>
              <a:gd name="adj1" fmla="val 50000"/>
              <a:gd name="adj2" fmla="val 50023"/>
            </a:avLst>
          </a:prstGeom>
          <a:solidFill>
            <a:srgbClr val="00B05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36000" tIns="108000" rIns="36000" bIns="108000" anchor="ctr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de-CH" altLang="de-DE">
              <a:solidFill>
                <a:srgbClr val="004382"/>
              </a:solidFill>
            </a:endParaRPr>
          </a:p>
        </p:txBody>
      </p:sp>
      <p:sp>
        <p:nvSpPr>
          <p:cNvPr id="3" name="&quot;No&quot; Symbol 2"/>
          <p:cNvSpPr/>
          <p:nvPr/>
        </p:nvSpPr>
        <p:spPr bwMode="auto">
          <a:xfrm>
            <a:off x="3563938" y="3960813"/>
            <a:ext cx="688975" cy="69215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108000" rIns="36000" bIns="108000" anchor="ctr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de-CH">
              <a:solidFill>
                <a:srgbClr val="00438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Substantial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</a:t>
            </a: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</a:t>
            </a: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throughout</a:t>
            </a: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last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endParaRPr lang="de-C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EF49-5CA7-4CF9-BCE4-F47841334D23}" type="slidenum">
              <a:rPr lang="fr-FR" altLang="de-DE" smtClean="0"/>
              <a:pPr/>
              <a:t>5</a:t>
            </a:fld>
            <a:endParaRPr lang="fr-FR" alt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561135"/>
              </p:ext>
            </p:extLst>
          </p:nvPr>
        </p:nvGraphicFramePr>
        <p:xfrm>
          <a:off x="465138" y="1743075"/>
          <a:ext cx="8229600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6060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Departure</a:t>
            </a: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punctuality</a:t>
            </a: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unacceptable</a:t>
            </a: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</a:t>
            </a:r>
            <a:endParaRPr lang="de-C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FF0F3-29A4-43EE-8465-67ED1ABADC70}" type="slidenum">
              <a:rPr lang="fr-FR" altLang="de-DE" smtClean="0"/>
              <a:pPr/>
              <a:t>6</a:t>
            </a:fld>
            <a:endParaRPr lang="fr-FR" alt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1635958" y="3681730"/>
            <a:ext cx="68244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823802"/>
              </p:ext>
            </p:extLst>
          </p:nvPr>
        </p:nvGraphicFramePr>
        <p:xfrm>
          <a:off x="538163" y="1787525"/>
          <a:ext cx="8066087" cy="437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1232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de-C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de-C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de-C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orst</a:t>
            </a:r>
            <a:r>
              <a:rPr lang="de-C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de-C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lass</a:t>
            </a:r>
            <a:r>
              <a:rPr lang="de-C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terms</a:t>
            </a: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punctuality</a:t>
            </a:r>
            <a:endParaRPr lang="de-C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FF0F3-29A4-43EE-8465-67ED1ABADC70}" type="slidenum">
              <a:rPr lang="fr-FR" altLang="de-DE" smtClean="0"/>
              <a:pPr/>
              <a:t>7</a:t>
            </a:fld>
            <a:endParaRPr lang="fr-FR" alt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18" y="1586142"/>
            <a:ext cx="7827724" cy="42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99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</a:t>
            </a: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amplified</a:t>
            </a: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hub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</a:t>
            </a:r>
            <a:endParaRPr lang="de-C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FF0F3-29A4-43EE-8465-67ED1ABADC70}" type="slidenum">
              <a:rPr lang="fr-FR" altLang="de-DE" smtClean="0"/>
              <a:pPr/>
              <a:t>8</a:t>
            </a:fld>
            <a:endParaRPr lang="fr-FR" altLang="de-DE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98" y="1743075"/>
            <a:ext cx="7822079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250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68313" y="6483350"/>
            <a:ext cx="698500" cy="246063"/>
          </a:xfrm>
          <a:noFill/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E4474995-9B45-4A67-8E96-466865FE3221}" type="slidenum">
              <a:rPr lang="fr-FR" altLang="de-DE" sz="800">
                <a:solidFill>
                  <a:srgbClr val="3B4759"/>
                </a:solidFill>
              </a:rPr>
              <a:pPr/>
              <a:t>9</a:t>
            </a:fld>
            <a:endParaRPr lang="fr-FR" altLang="de-DE" sz="800">
              <a:solidFill>
                <a:srgbClr val="3B4759"/>
              </a:solidFill>
            </a:endParaRP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3573463"/>
            <a:ext cx="5030787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3573463"/>
            <a:ext cx="5030787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3573463"/>
            <a:ext cx="5030787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3573463"/>
            <a:ext cx="5030787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3573463"/>
            <a:ext cx="5030787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3573463"/>
            <a:ext cx="5030787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3573463"/>
            <a:ext cx="5030787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3573463"/>
            <a:ext cx="5030787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48256">
            <a:off x="1381714" y="5024476"/>
            <a:ext cx="888038" cy="88803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Grafik 2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48256">
            <a:off x="2630986" y="5065017"/>
            <a:ext cx="888038" cy="88803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Grafik 2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48256">
            <a:off x="1482394" y="5042406"/>
            <a:ext cx="888038" cy="88803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Grafik 2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48256">
            <a:off x="1482395" y="4930544"/>
            <a:ext cx="888038" cy="88803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68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8750"/>
            <a:ext cx="57610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9"/>
          <p:cNvSpPr txBox="1">
            <a:spLocks/>
          </p:cNvSpPr>
          <p:nvPr/>
        </p:nvSpPr>
        <p:spPr>
          <a:xfrm>
            <a:off x="107950" y="188913"/>
            <a:ext cx="8229600" cy="863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438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de-DE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ARSI Principle</a:t>
            </a:r>
          </a:p>
        </p:txBody>
      </p:sp>
      <p:sp>
        <p:nvSpPr>
          <p:cNvPr id="129" name="Diamond 156"/>
          <p:cNvSpPr>
            <a:spLocks noChangeArrowheads="1"/>
          </p:cNvSpPr>
          <p:nvPr/>
        </p:nvSpPr>
        <p:spPr bwMode="auto">
          <a:xfrm>
            <a:off x="5254625" y="2690813"/>
            <a:ext cx="53975" cy="46037"/>
          </a:xfrm>
          <a:prstGeom prst="diamond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108000" rIns="36000" bIns="108000" anchor="ctr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de-DE"/>
          </a:p>
        </p:txBody>
      </p:sp>
      <p:cxnSp>
        <p:nvCxnSpPr>
          <p:cNvPr id="130" name="Straight Connector 157"/>
          <p:cNvCxnSpPr>
            <a:cxnSpLocks noChangeShapeType="1"/>
          </p:cNvCxnSpPr>
          <p:nvPr/>
        </p:nvCxnSpPr>
        <p:spPr bwMode="auto">
          <a:xfrm flipH="1">
            <a:off x="5192713" y="2708275"/>
            <a:ext cx="68262" cy="52388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4716463" y="2711450"/>
            <a:ext cx="584200" cy="169863"/>
            <a:chOff x="5076056" y="2669972"/>
            <a:chExt cx="584199" cy="169277"/>
          </a:xfrm>
        </p:grpSpPr>
        <p:sp>
          <p:nvSpPr>
            <p:cNvPr id="143" name="Rectangle 11"/>
            <p:cNvSpPr>
              <a:spLocks noChangeArrowheads="1"/>
            </p:cNvSpPr>
            <p:nvPr/>
          </p:nvSpPr>
          <p:spPr bwMode="auto">
            <a:xfrm>
              <a:off x="5174481" y="2707941"/>
              <a:ext cx="428624" cy="870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lIns="36000" tIns="108000" rIns="36000" bIns="108000" anchor="ctr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n-US" altLang="de-DE" sz="400"/>
            </a:p>
          </p:txBody>
        </p:sp>
        <p:sp>
          <p:nvSpPr>
            <p:cNvPr id="28735" name="TextBox 12"/>
            <p:cNvSpPr txBox="1">
              <a:spLocks noChangeArrowheads="1"/>
            </p:cNvSpPr>
            <p:nvPr/>
          </p:nvSpPr>
          <p:spPr bwMode="auto">
            <a:xfrm>
              <a:off x="5076056" y="2669972"/>
              <a:ext cx="58419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de-CH" altLang="de-DE" sz="500">
                  <a:solidFill>
                    <a:schemeClr val="bg1"/>
                  </a:solidFill>
                </a:rPr>
                <a:t>SWR2058  28</a:t>
              </a:r>
            </a:p>
          </p:txBody>
        </p:sp>
      </p:grpSp>
      <p:cxnSp>
        <p:nvCxnSpPr>
          <p:cNvPr id="160" name="Straight Connector 159"/>
          <p:cNvCxnSpPr>
            <a:cxnSpLocks noChangeShapeType="1"/>
          </p:cNvCxnSpPr>
          <p:nvPr/>
        </p:nvCxnSpPr>
        <p:spPr bwMode="auto">
          <a:xfrm flipV="1">
            <a:off x="5297488" y="2625725"/>
            <a:ext cx="0" cy="71438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cxnSpLocks noChangeShapeType="1"/>
          </p:cNvCxnSpPr>
          <p:nvPr/>
        </p:nvCxnSpPr>
        <p:spPr bwMode="auto">
          <a:xfrm>
            <a:off x="5260975" y="2625725"/>
            <a:ext cx="36513" cy="0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cxnSpLocks noChangeShapeType="1"/>
          </p:cNvCxnSpPr>
          <p:nvPr/>
        </p:nvCxnSpPr>
        <p:spPr bwMode="auto">
          <a:xfrm flipH="1" flipV="1">
            <a:off x="3443288" y="1093788"/>
            <a:ext cx="1223962" cy="2665412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" name="Diamond 156"/>
          <p:cNvSpPr>
            <a:spLocks noChangeArrowheads="1"/>
          </p:cNvSpPr>
          <p:nvPr/>
        </p:nvSpPr>
        <p:spPr bwMode="auto">
          <a:xfrm>
            <a:off x="5219700" y="2600325"/>
            <a:ext cx="53975" cy="46038"/>
          </a:xfrm>
          <a:prstGeom prst="diamond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108000" rIns="36000" bIns="108000" anchor="ctr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de-DE"/>
          </a:p>
        </p:txBody>
      </p:sp>
      <p:cxnSp>
        <p:nvCxnSpPr>
          <p:cNvPr id="167" name="Straight Connector 157"/>
          <p:cNvCxnSpPr>
            <a:cxnSpLocks noChangeShapeType="1"/>
            <a:endCxn id="166" idx="3"/>
          </p:cNvCxnSpPr>
          <p:nvPr/>
        </p:nvCxnSpPr>
        <p:spPr bwMode="auto">
          <a:xfrm flipH="1">
            <a:off x="5273675" y="2581275"/>
            <a:ext cx="161925" cy="4127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1" name="Group 170"/>
          <p:cNvGrpSpPr>
            <a:grpSpLocks/>
          </p:cNvGrpSpPr>
          <p:nvPr/>
        </p:nvGrpSpPr>
        <p:grpSpPr bwMode="auto">
          <a:xfrm>
            <a:off x="5305425" y="2503488"/>
            <a:ext cx="584200" cy="169862"/>
            <a:chOff x="5249219" y="2819475"/>
            <a:chExt cx="584199" cy="169277"/>
          </a:xfrm>
        </p:grpSpPr>
        <p:sp>
          <p:nvSpPr>
            <p:cNvPr id="28732" name="Rectangle 11"/>
            <p:cNvSpPr>
              <a:spLocks noChangeArrowheads="1"/>
            </p:cNvSpPr>
            <p:nvPr/>
          </p:nvSpPr>
          <p:spPr bwMode="auto">
            <a:xfrm>
              <a:off x="5327624" y="2859736"/>
              <a:ext cx="427390" cy="876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108000" rIns="36000" bIns="108000" anchor="ctr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n-US" altLang="de-DE" sz="400"/>
            </a:p>
          </p:txBody>
        </p:sp>
        <p:sp>
          <p:nvSpPr>
            <p:cNvPr id="28733" name="TextBox 12"/>
            <p:cNvSpPr txBox="1">
              <a:spLocks noChangeArrowheads="1"/>
            </p:cNvSpPr>
            <p:nvPr/>
          </p:nvSpPr>
          <p:spPr bwMode="auto">
            <a:xfrm>
              <a:off x="5249219" y="2819475"/>
              <a:ext cx="584199" cy="16927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de-CH" altLang="de-DE" sz="500">
                  <a:solidFill>
                    <a:schemeClr val="bg1"/>
                  </a:solidFill>
                </a:rPr>
                <a:t>SWR2058  28</a:t>
              </a:r>
            </a:p>
          </p:txBody>
        </p:sp>
      </p:grpSp>
      <p:cxnSp>
        <p:nvCxnSpPr>
          <p:cNvPr id="174" name="Straight Connector 173"/>
          <p:cNvCxnSpPr>
            <a:cxnSpLocks noChangeShapeType="1"/>
            <a:stCxn id="166" idx="1"/>
          </p:cNvCxnSpPr>
          <p:nvPr/>
        </p:nvCxnSpPr>
        <p:spPr bwMode="auto">
          <a:xfrm flipH="1" flipV="1">
            <a:off x="3495675" y="2444750"/>
            <a:ext cx="1724025" cy="177800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700" name="Straight Connector 157"/>
          <p:cNvCxnSpPr>
            <a:cxnSpLocks noChangeShapeType="1"/>
            <a:endCxn id="28701" idx="3"/>
          </p:cNvCxnSpPr>
          <p:nvPr/>
        </p:nvCxnSpPr>
        <p:spPr bwMode="auto">
          <a:xfrm flipH="1">
            <a:off x="4970463" y="2193925"/>
            <a:ext cx="101600" cy="23813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701" name="Diamond 156"/>
          <p:cNvSpPr>
            <a:spLocks noChangeArrowheads="1"/>
          </p:cNvSpPr>
          <p:nvPr/>
        </p:nvSpPr>
        <p:spPr bwMode="auto">
          <a:xfrm>
            <a:off x="4914900" y="2193925"/>
            <a:ext cx="55563" cy="46038"/>
          </a:xfrm>
          <a:prstGeom prst="diamond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108000" rIns="36000" bIns="108000" anchor="ctr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de-DE"/>
          </a:p>
        </p:txBody>
      </p:sp>
      <p:grpSp>
        <p:nvGrpSpPr>
          <p:cNvPr id="28702" name="Group 178"/>
          <p:cNvGrpSpPr>
            <a:grpSpLocks/>
          </p:cNvGrpSpPr>
          <p:nvPr/>
        </p:nvGrpSpPr>
        <p:grpSpPr bwMode="auto">
          <a:xfrm>
            <a:off x="4962525" y="2095500"/>
            <a:ext cx="584200" cy="168275"/>
            <a:chOff x="5249219" y="2819475"/>
            <a:chExt cx="584199" cy="169277"/>
          </a:xfrm>
        </p:grpSpPr>
        <p:sp>
          <p:nvSpPr>
            <p:cNvPr id="28730" name="Rectangle 11"/>
            <p:cNvSpPr>
              <a:spLocks noChangeArrowheads="1"/>
            </p:cNvSpPr>
            <p:nvPr/>
          </p:nvSpPr>
          <p:spPr bwMode="auto">
            <a:xfrm>
              <a:off x="5327624" y="2859736"/>
              <a:ext cx="427390" cy="876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108000" rIns="36000" bIns="108000" anchor="ctr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n-US" altLang="de-DE" sz="400"/>
            </a:p>
          </p:txBody>
        </p:sp>
        <p:sp>
          <p:nvSpPr>
            <p:cNvPr id="28731" name="TextBox 12"/>
            <p:cNvSpPr txBox="1">
              <a:spLocks noChangeArrowheads="1"/>
            </p:cNvSpPr>
            <p:nvPr/>
          </p:nvSpPr>
          <p:spPr bwMode="auto">
            <a:xfrm>
              <a:off x="5249219" y="2819475"/>
              <a:ext cx="584199" cy="16927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de-CH" altLang="de-DE" sz="500">
                  <a:solidFill>
                    <a:schemeClr val="bg1"/>
                  </a:solidFill>
                </a:rPr>
                <a:t>SWR217P 32</a:t>
              </a:r>
            </a:p>
          </p:txBody>
        </p:sp>
      </p:grpSp>
      <p:cxnSp>
        <p:nvCxnSpPr>
          <p:cNvPr id="187" name="Straight Connector 186"/>
          <p:cNvCxnSpPr>
            <a:cxnSpLocks noChangeShapeType="1"/>
          </p:cNvCxnSpPr>
          <p:nvPr/>
        </p:nvCxnSpPr>
        <p:spPr bwMode="auto">
          <a:xfrm flipH="1" flipV="1">
            <a:off x="4092575" y="2503488"/>
            <a:ext cx="576263" cy="125571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Straight Connector 187"/>
          <p:cNvCxnSpPr>
            <a:cxnSpLocks noChangeShapeType="1"/>
          </p:cNvCxnSpPr>
          <p:nvPr/>
        </p:nvCxnSpPr>
        <p:spPr bwMode="auto">
          <a:xfrm flipH="1" flipV="1">
            <a:off x="4092575" y="2506663"/>
            <a:ext cx="1127125" cy="1158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Straight Connector 191"/>
          <p:cNvCxnSpPr>
            <a:cxnSpLocks noChangeShapeType="1"/>
            <a:stCxn id="195" idx="0"/>
          </p:cNvCxnSpPr>
          <p:nvPr/>
        </p:nvCxnSpPr>
        <p:spPr bwMode="auto">
          <a:xfrm flipH="1" flipV="1">
            <a:off x="3444875" y="1103313"/>
            <a:ext cx="781050" cy="1681162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Straight Connector 157"/>
          <p:cNvCxnSpPr>
            <a:cxnSpLocks noChangeShapeType="1"/>
            <a:endCxn id="195" idx="3"/>
          </p:cNvCxnSpPr>
          <p:nvPr/>
        </p:nvCxnSpPr>
        <p:spPr bwMode="auto">
          <a:xfrm flipH="1">
            <a:off x="4252913" y="2784475"/>
            <a:ext cx="101600" cy="23813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" name="Diamond 156"/>
          <p:cNvSpPr>
            <a:spLocks noChangeArrowheads="1"/>
          </p:cNvSpPr>
          <p:nvPr/>
        </p:nvSpPr>
        <p:spPr bwMode="auto">
          <a:xfrm>
            <a:off x="4198938" y="2784475"/>
            <a:ext cx="53975" cy="46038"/>
          </a:xfrm>
          <a:prstGeom prst="diamond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108000" rIns="36000" bIns="108000" anchor="ctr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de-DE"/>
          </a:p>
        </p:txBody>
      </p:sp>
      <p:grpSp>
        <p:nvGrpSpPr>
          <p:cNvPr id="199" name="Group 198"/>
          <p:cNvGrpSpPr>
            <a:grpSpLocks/>
          </p:cNvGrpSpPr>
          <p:nvPr/>
        </p:nvGrpSpPr>
        <p:grpSpPr bwMode="auto">
          <a:xfrm>
            <a:off x="4265613" y="2690813"/>
            <a:ext cx="584200" cy="169862"/>
            <a:chOff x="4011840" y="2121312"/>
            <a:chExt cx="584199" cy="169277"/>
          </a:xfrm>
        </p:grpSpPr>
        <p:sp>
          <p:nvSpPr>
            <p:cNvPr id="28728" name="Rectangle 11"/>
            <p:cNvSpPr>
              <a:spLocks noChangeArrowheads="1"/>
            </p:cNvSpPr>
            <p:nvPr/>
          </p:nvSpPr>
          <p:spPr bwMode="auto">
            <a:xfrm>
              <a:off x="4072043" y="2164916"/>
              <a:ext cx="427390" cy="876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108000" rIns="36000" bIns="108000" anchor="ctr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n-US" altLang="de-DE" sz="400"/>
            </a:p>
          </p:txBody>
        </p:sp>
        <p:sp>
          <p:nvSpPr>
            <p:cNvPr id="28729" name="TextBox 12"/>
            <p:cNvSpPr txBox="1">
              <a:spLocks noChangeArrowheads="1"/>
            </p:cNvSpPr>
            <p:nvPr/>
          </p:nvSpPr>
          <p:spPr bwMode="auto">
            <a:xfrm>
              <a:off x="4011840" y="2121312"/>
              <a:ext cx="584199" cy="16927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de-CH" altLang="de-DE" sz="500">
                  <a:solidFill>
                    <a:schemeClr val="bg1"/>
                  </a:solidFill>
                </a:rPr>
                <a:t>SWR47F  34</a:t>
              </a:r>
            </a:p>
          </p:txBody>
        </p:sp>
      </p:grpSp>
      <p:cxnSp>
        <p:nvCxnSpPr>
          <p:cNvPr id="200" name="Straight Connector 199"/>
          <p:cNvCxnSpPr>
            <a:cxnSpLocks noChangeShapeType="1"/>
            <a:stCxn id="28701" idx="0"/>
          </p:cNvCxnSpPr>
          <p:nvPr/>
        </p:nvCxnSpPr>
        <p:spPr bwMode="auto">
          <a:xfrm flipH="1" flipV="1">
            <a:off x="3343275" y="476250"/>
            <a:ext cx="1598613" cy="1717675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157"/>
          <p:cNvCxnSpPr>
            <a:cxnSpLocks noChangeShapeType="1"/>
            <a:endCxn id="204" idx="3"/>
          </p:cNvCxnSpPr>
          <p:nvPr/>
        </p:nvCxnSpPr>
        <p:spPr bwMode="auto">
          <a:xfrm flipH="1">
            <a:off x="3935413" y="1960563"/>
            <a:ext cx="101600" cy="23812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" name="Diamond 156"/>
          <p:cNvSpPr>
            <a:spLocks noChangeArrowheads="1"/>
          </p:cNvSpPr>
          <p:nvPr/>
        </p:nvSpPr>
        <p:spPr bwMode="auto">
          <a:xfrm>
            <a:off x="3879850" y="1960563"/>
            <a:ext cx="55563" cy="46037"/>
          </a:xfrm>
          <a:prstGeom prst="diamond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108000" rIns="36000" bIns="108000" anchor="ctr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de-DE"/>
          </a:p>
        </p:txBody>
      </p:sp>
      <p:grpSp>
        <p:nvGrpSpPr>
          <p:cNvPr id="205" name="Group 204"/>
          <p:cNvGrpSpPr>
            <a:grpSpLocks/>
          </p:cNvGrpSpPr>
          <p:nvPr/>
        </p:nvGrpSpPr>
        <p:grpSpPr bwMode="auto">
          <a:xfrm>
            <a:off x="3941763" y="1858963"/>
            <a:ext cx="584200" cy="168275"/>
            <a:chOff x="4011840" y="2121312"/>
            <a:chExt cx="584199" cy="169277"/>
          </a:xfrm>
        </p:grpSpPr>
        <p:sp>
          <p:nvSpPr>
            <p:cNvPr id="28726" name="Rectangle 11"/>
            <p:cNvSpPr>
              <a:spLocks noChangeArrowheads="1"/>
            </p:cNvSpPr>
            <p:nvPr/>
          </p:nvSpPr>
          <p:spPr bwMode="auto">
            <a:xfrm>
              <a:off x="4072043" y="2164916"/>
              <a:ext cx="427390" cy="876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108000" rIns="36000" bIns="108000" anchor="ctr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n-US" altLang="de-DE" sz="400"/>
            </a:p>
          </p:txBody>
        </p:sp>
        <p:sp>
          <p:nvSpPr>
            <p:cNvPr id="28727" name="TextBox 12"/>
            <p:cNvSpPr txBox="1">
              <a:spLocks noChangeArrowheads="1"/>
            </p:cNvSpPr>
            <p:nvPr/>
          </p:nvSpPr>
          <p:spPr bwMode="auto">
            <a:xfrm>
              <a:off x="4011840" y="2121312"/>
              <a:ext cx="584199" cy="16927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de-CH" altLang="de-DE" sz="500">
                  <a:solidFill>
                    <a:schemeClr val="bg1"/>
                  </a:solidFill>
                </a:rPr>
                <a:t>SWR47F  34</a:t>
              </a:r>
            </a:p>
          </p:txBody>
        </p:sp>
      </p:grpSp>
      <p:sp>
        <p:nvSpPr>
          <p:cNvPr id="210" name="Diamond 156"/>
          <p:cNvSpPr>
            <a:spLocks noChangeArrowheads="1"/>
          </p:cNvSpPr>
          <p:nvPr/>
        </p:nvSpPr>
        <p:spPr bwMode="auto">
          <a:xfrm>
            <a:off x="4433888" y="2522538"/>
            <a:ext cx="53975" cy="44450"/>
          </a:xfrm>
          <a:prstGeom prst="diamond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108000" rIns="36000" bIns="108000" anchor="ctr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de-DE"/>
          </a:p>
        </p:txBody>
      </p:sp>
      <p:cxnSp>
        <p:nvCxnSpPr>
          <p:cNvPr id="211" name="Straight Connector 157"/>
          <p:cNvCxnSpPr>
            <a:cxnSpLocks noChangeShapeType="1"/>
            <a:endCxn id="210" idx="3"/>
          </p:cNvCxnSpPr>
          <p:nvPr/>
        </p:nvCxnSpPr>
        <p:spPr bwMode="auto">
          <a:xfrm flipH="1">
            <a:off x="4487863" y="2503488"/>
            <a:ext cx="163512" cy="4127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Group 211"/>
          <p:cNvGrpSpPr>
            <a:grpSpLocks/>
          </p:cNvGrpSpPr>
          <p:nvPr/>
        </p:nvGrpSpPr>
        <p:grpSpPr bwMode="auto">
          <a:xfrm>
            <a:off x="4483100" y="2433638"/>
            <a:ext cx="584200" cy="169862"/>
            <a:chOff x="5249219" y="2819475"/>
            <a:chExt cx="584199" cy="169277"/>
          </a:xfrm>
        </p:grpSpPr>
        <p:sp>
          <p:nvSpPr>
            <p:cNvPr id="28724" name="Rectangle 11"/>
            <p:cNvSpPr>
              <a:spLocks noChangeArrowheads="1"/>
            </p:cNvSpPr>
            <p:nvPr/>
          </p:nvSpPr>
          <p:spPr bwMode="auto">
            <a:xfrm>
              <a:off x="5327624" y="2859736"/>
              <a:ext cx="427390" cy="876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108000" rIns="36000" bIns="108000" anchor="ctr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n-US" altLang="de-DE" sz="400"/>
            </a:p>
          </p:txBody>
        </p:sp>
        <p:sp>
          <p:nvSpPr>
            <p:cNvPr id="28725" name="TextBox 12"/>
            <p:cNvSpPr txBox="1">
              <a:spLocks noChangeArrowheads="1"/>
            </p:cNvSpPr>
            <p:nvPr/>
          </p:nvSpPr>
          <p:spPr bwMode="auto">
            <a:xfrm>
              <a:off x="5249219" y="2819475"/>
              <a:ext cx="584199" cy="16927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de-CH" altLang="de-DE" sz="500">
                  <a:solidFill>
                    <a:schemeClr val="bg1"/>
                  </a:solidFill>
                </a:rPr>
                <a:t>SWR2058  28</a:t>
              </a:r>
            </a:p>
          </p:txBody>
        </p:sp>
      </p:grpSp>
      <p:cxnSp>
        <p:nvCxnSpPr>
          <p:cNvPr id="217" name="Straight Connector 216"/>
          <p:cNvCxnSpPr>
            <a:cxnSpLocks noChangeShapeType="1"/>
            <a:stCxn id="210" idx="1"/>
          </p:cNvCxnSpPr>
          <p:nvPr/>
        </p:nvCxnSpPr>
        <p:spPr bwMode="auto">
          <a:xfrm flipH="1" flipV="1">
            <a:off x="3495675" y="2444750"/>
            <a:ext cx="938213" cy="100013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9" name="Picture 2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2852738"/>
            <a:ext cx="650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" name="TextBox 220"/>
          <p:cNvSpPr txBox="1"/>
          <p:nvPr/>
        </p:nvSpPr>
        <p:spPr>
          <a:xfrm>
            <a:off x="5337175" y="4005263"/>
            <a:ext cx="3482975" cy="1754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88900" indent="-88900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de-CH" altLang="de-DE" sz="1200" dirty="0"/>
              <a:t>Line-</a:t>
            </a:r>
            <a:r>
              <a:rPr lang="de-CH" altLang="de-DE" sz="1200" dirty="0" err="1"/>
              <a:t>up</a:t>
            </a:r>
            <a:r>
              <a:rPr lang="de-CH" altLang="de-DE" sz="1200" dirty="0"/>
              <a:t> </a:t>
            </a:r>
            <a:r>
              <a:rPr lang="de-CH" altLang="de-DE" sz="1200" dirty="0" err="1" smtClean="0"/>
              <a:t>Clearance</a:t>
            </a:r>
            <a:r>
              <a:rPr lang="de-CH" altLang="de-DE" sz="1200" dirty="0" smtClean="0"/>
              <a:t> RWY28 </a:t>
            </a:r>
            <a:r>
              <a:rPr lang="de-CH" altLang="de-DE" sz="1200" dirty="0"/>
              <a:t>SWR2058</a:t>
            </a:r>
          </a:p>
          <a:p>
            <a:pPr>
              <a:buFont typeface="Arial" charset="0"/>
              <a:buChar char="•"/>
            </a:pPr>
            <a:r>
              <a:rPr lang="de-CH" altLang="de-DE" sz="1200" dirty="0" err="1"/>
              <a:t>Landing</a:t>
            </a:r>
            <a:r>
              <a:rPr lang="de-CH" altLang="de-DE" sz="1200" dirty="0"/>
              <a:t> </a:t>
            </a:r>
            <a:r>
              <a:rPr lang="de-CH" altLang="de-DE" sz="1200" dirty="0" err="1"/>
              <a:t>Clearance</a:t>
            </a:r>
            <a:r>
              <a:rPr lang="de-CH" altLang="de-DE" sz="1200" dirty="0"/>
              <a:t> </a:t>
            </a:r>
            <a:r>
              <a:rPr lang="de-CH" altLang="de-DE" sz="1200" dirty="0" smtClean="0"/>
              <a:t>RWY34 SWR47F</a:t>
            </a:r>
            <a:endParaRPr lang="de-CH" altLang="de-DE" sz="1200" dirty="0"/>
          </a:p>
          <a:p>
            <a:pPr>
              <a:buFont typeface="Arial" charset="0"/>
              <a:buChar char="•"/>
            </a:pPr>
            <a:r>
              <a:rPr lang="de-CH" altLang="de-DE" sz="1200" dirty="0"/>
              <a:t>Take-off </a:t>
            </a:r>
            <a:r>
              <a:rPr lang="de-CH" altLang="de-DE" sz="1200" dirty="0" err="1"/>
              <a:t>Clearance</a:t>
            </a:r>
            <a:r>
              <a:rPr lang="de-CH" altLang="de-DE" sz="1200" dirty="0"/>
              <a:t> </a:t>
            </a:r>
            <a:r>
              <a:rPr lang="de-CH" altLang="de-DE" sz="1200" dirty="0" smtClean="0"/>
              <a:t>SWR2058</a:t>
            </a:r>
            <a:endParaRPr lang="de-CH" altLang="de-DE" sz="1200" dirty="0"/>
          </a:p>
          <a:p>
            <a:pPr>
              <a:buFont typeface="Arial" charset="0"/>
              <a:buChar char="•"/>
            </a:pPr>
            <a:r>
              <a:rPr lang="de-CH" altLang="de-DE" sz="1200" dirty="0" err="1"/>
              <a:t>Conflicting</a:t>
            </a:r>
            <a:r>
              <a:rPr lang="de-CH" altLang="de-DE" sz="1200" dirty="0"/>
              <a:t> </a:t>
            </a:r>
            <a:r>
              <a:rPr lang="de-CH" altLang="de-DE" sz="1200" dirty="0" err="1"/>
              <a:t>Clearance</a:t>
            </a:r>
            <a:r>
              <a:rPr lang="de-CH" altLang="de-DE" sz="1200" dirty="0"/>
              <a:t> SWR47F / SWR2058</a:t>
            </a:r>
          </a:p>
          <a:p>
            <a:pPr>
              <a:buFont typeface="Arial" charset="0"/>
              <a:buChar char="•"/>
            </a:pPr>
            <a:r>
              <a:rPr lang="de-CH" altLang="de-DE" sz="1200" dirty="0"/>
              <a:t>Take-off </a:t>
            </a:r>
            <a:r>
              <a:rPr lang="de-CH" altLang="de-DE" sz="1200" dirty="0" err="1" smtClean="0"/>
              <a:t>Clearance</a:t>
            </a:r>
            <a:r>
              <a:rPr lang="de-CH" altLang="de-DE" sz="1200" dirty="0" smtClean="0"/>
              <a:t> RWY32 </a:t>
            </a:r>
            <a:r>
              <a:rPr lang="de-CH" altLang="de-DE" sz="1200" dirty="0"/>
              <a:t>SWR217P</a:t>
            </a:r>
          </a:p>
          <a:p>
            <a:pPr>
              <a:buFont typeface="Arial" charset="0"/>
              <a:buChar char="•"/>
            </a:pPr>
            <a:r>
              <a:rPr lang="de-CH" altLang="de-DE" sz="1200" dirty="0" err="1"/>
              <a:t>Landing</a:t>
            </a:r>
            <a:r>
              <a:rPr lang="de-CH" altLang="de-DE" sz="1200" dirty="0"/>
              <a:t> </a:t>
            </a:r>
            <a:r>
              <a:rPr lang="de-CH" altLang="de-DE" sz="1200" dirty="0" err="1"/>
              <a:t>event</a:t>
            </a:r>
            <a:r>
              <a:rPr lang="de-CH" altLang="de-DE" sz="1200" dirty="0"/>
              <a:t> SWR47F</a:t>
            </a:r>
          </a:p>
          <a:p>
            <a:pPr>
              <a:buFont typeface="Arial" charset="0"/>
              <a:buChar char="•"/>
            </a:pPr>
            <a:r>
              <a:rPr lang="de-CH" altLang="de-DE" sz="1200" dirty="0" err="1"/>
              <a:t>Vacating</a:t>
            </a:r>
            <a:r>
              <a:rPr lang="de-CH" altLang="de-DE" sz="1200" dirty="0"/>
              <a:t> RWY, </a:t>
            </a:r>
            <a:r>
              <a:rPr lang="de-CH" altLang="de-DE" sz="1200" dirty="0" err="1"/>
              <a:t>Clearance</a:t>
            </a:r>
            <a:r>
              <a:rPr lang="de-CH" altLang="de-DE" sz="1200" dirty="0"/>
              <a:t> </a:t>
            </a:r>
            <a:r>
              <a:rPr lang="de-CH" altLang="de-DE" sz="1200" dirty="0" err="1"/>
              <a:t>completed</a:t>
            </a:r>
            <a:r>
              <a:rPr lang="de-CH" altLang="de-DE" sz="1200" dirty="0"/>
              <a:t> SWR47F</a:t>
            </a:r>
          </a:p>
          <a:p>
            <a:pPr>
              <a:buFont typeface="Arial" charset="0"/>
              <a:buChar char="•"/>
            </a:pPr>
            <a:r>
              <a:rPr lang="de-CH" altLang="de-DE" sz="1200" dirty="0" err="1"/>
              <a:t>Airborne</a:t>
            </a:r>
            <a:r>
              <a:rPr lang="de-CH" altLang="de-DE" sz="1200" dirty="0"/>
              <a:t> SWR2058</a:t>
            </a:r>
          </a:p>
          <a:p>
            <a:pPr>
              <a:buFont typeface="Arial" charset="0"/>
              <a:buChar char="•"/>
            </a:pPr>
            <a:endParaRPr lang="en-US" altLang="de-DE" sz="1200" dirty="0"/>
          </a:p>
        </p:txBody>
      </p:sp>
      <p:cxnSp>
        <p:nvCxnSpPr>
          <p:cNvPr id="222" name="Straight Connector 157"/>
          <p:cNvCxnSpPr>
            <a:cxnSpLocks noChangeShapeType="1"/>
          </p:cNvCxnSpPr>
          <p:nvPr/>
        </p:nvCxnSpPr>
        <p:spPr bwMode="auto">
          <a:xfrm flipH="1">
            <a:off x="4662488" y="3714750"/>
            <a:ext cx="101600" cy="22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3" name="Group 222"/>
          <p:cNvGrpSpPr>
            <a:grpSpLocks/>
          </p:cNvGrpSpPr>
          <p:nvPr/>
        </p:nvGrpSpPr>
        <p:grpSpPr bwMode="auto">
          <a:xfrm>
            <a:off x="4673600" y="3621088"/>
            <a:ext cx="584200" cy="169862"/>
            <a:chOff x="4011840" y="2121312"/>
            <a:chExt cx="584199" cy="169277"/>
          </a:xfrm>
        </p:grpSpPr>
        <p:sp>
          <p:nvSpPr>
            <p:cNvPr id="28722" name="Rectangle 11"/>
            <p:cNvSpPr>
              <a:spLocks noChangeArrowheads="1"/>
            </p:cNvSpPr>
            <p:nvPr/>
          </p:nvSpPr>
          <p:spPr bwMode="auto">
            <a:xfrm>
              <a:off x="4072043" y="2164916"/>
              <a:ext cx="427390" cy="876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108000" rIns="36000" bIns="108000" anchor="ctr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endParaRPr lang="en-US" altLang="de-DE" sz="400"/>
            </a:p>
          </p:txBody>
        </p:sp>
        <p:sp>
          <p:nvSpPr>
            <p:cNvPr id="28723" name="TextBox 12"/>
            <p:cNvSpPr txBox="1">
              <a:spLocks noChangeArrowheads="1"/>
            </p:cNvSpPr>
            <p:nvPr/>
          </p:nvSpPr>
          <p:spPr bwMode="auto">
            <a:xfrm>
              <a:off x="4011840" y="2121312"/>
              <a:ext cx="584199" cy="16927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de-CH" altLang="de-DE" sz="500">
                  <a:solidFill>
                    <a:schemeClr val="bg1"/>
                  </a:solidFill>
                </a:rPr>
                <a:t>SWR47F  34</a:t>
              </a:r>
            </a:p>
          </p:txBody>
        </p:sp>
      </p:grpSp>
      <p:sp>
        <p:nvSpPr>
          <p:cNvPr id="226" name="Diamond 156"/>
          <p:cNvSpPr>
            <a:spLocks noChangeArrowheads="1"/>
          </p:cNvSpPr>
          <p:nvPr/>
        </p:nvSpPr>
        <p:spPr bwMode="auto">
          <a:xfrm>
            <a:off x="4640263" y="3716338"/>
            <a:ext cx="53975" cy="46037"/>
          </a:xfrm>
          <a:prstGeom prst="diamond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108000" rIns="36000" bIns="108000" anchor="ctr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de-DE"/>
          </a:p>
        </p:txBody>
      </p:sp>
      <p:sp>
        <p:nvSpPr>
          <p:cNvPr id="2" name="Rectangle 1"/>
          <p:cNvSpPr/>
          <p:nvPr/>
        </p:nvSpPr>
        <p:spPr bwMode="auto">
          <a:xfrm>
            <a:off x="6012160" y="116632"/>
            <a:ext cx="2807990" cy="3645743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36000" tIns="108000" rIns="36000" bIns="108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500" fill="hold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66" grpId="0" animBg="1"/>
      <p:bldP spid="166" grpId="1" animBg="1"/>
      <p:bldP spid="195" grpId="0" animBg="1"/>
      <p:bldP spid="195" grpId="1" animBg="1"/>
      <p:bldP spid="204" grpId="0" animBg="1"/>
      <p:bldP spid="210" grpId="0" animBg="1"/>
      <p:bldP spid="210" grpId="1" animBg="1"/>
      <p:bldP spid="226" grpId="0" animBg="1"/>
      <p:bldP spid="226" grpId="1" animBg="1"/>
    </p:bldLst>
  </p:timing>
</p:sld>
</file>

<file path=ppt/theme/theme1.xml><?xml version="1.0" encoding="utf-8"?>
<a:theme xmlns:a="http://schemas.openxmlformats.org/drawingml/2006/main" name="1_skyguide corporate PPT template ">
  <a:themeElements>
    <a:clrScheme name="skyguide corporate PPT template  11">
      <a:dk1>
        <a:srgbClr val="3B4759"/>
      </a:dk1>
      <a:lt1>
        <a:srgbClr val="FFFFFF"/>
      </a:lt1>
      <a:dk2>
        <a:srgbClr val="004382"/>
      </a:dk2>
      <a:lt2>
        <a:srgbClr val="A1B6C8"/>
      </a:lt2>
      <a:accent1>
        <a:srgbClr val="629DD1"/>
      </a:accent1>
      <a:accent2>
        <a:srgbClr val="297FD5"/>
      </a:accent2>
      <a:accent3>
        <a:srgbClr val="FFFFFF"/>
      </a:accent3>
      <a:accent4>
        <a:srgbClr val="313B4B"/>
      </a:accent4>
      <a:accent5>
        <a:srgbClr val="B7CCE5"/>
      </a:accent5>
      <a:accent6>
        <a:srgbClr val="2472C1"/>
      </a:accent6>
      <a:hlink>
        <a:srgbClr val="242BFF"/>
      </a:hlink>
      <a:folHlink>
        <a:srgbClr val="A6A7A6"/>
      </a:folHlink>
    </a:clrScheme>
    <a:fontScheme name="skyguide corporate PPT template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108000" rIns="36000" bIns="108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108000" rIns="36000" bIns="108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kyguide corporate PPT template 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yguide corporate PPT template 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uide corporate PPT template 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uide corporate PPT template 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uide corporate PPT template 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uide corporate PPT template 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uide corporate PPT template 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uide corporate PPT template  8">
        <a:dk1>
          <a:srgbClr val="0C4BB2"/>
        </a:dk1>
        <a:lt1>
          <a:srgbClr val="FFFFFF"/>
        </a:lt1>
        <a:dk2>
          <a:srgbClr val="0D52C1"/>
        </a:dk2>
        <a:lt2>
          <a:srgbClr val="000000"/>
        </a:lt2>
        <a:accent1>
          <a:srgbClr val="2D9BE5"/>
        </a:accent1>
        <a:accent2>
          <a:srgbClr val="3BE513"/>
        </a:accent2>
        <a:accent3>
          <a:srgbClr val="FFFFFF"/>
        </a:accent3>
        <a:accent4>
          <a:srgbClr val="093F97"/>
        </a:accent4>
        <a:accent5>
          <a:srgbClr val="ADCBF0"/>
        </a:accent5>
        <a:accent6>
          <a:srgbClr val="35CF10"/>
        </a:accent6>
        <a:hlink>
          <a:srgbClr val="7AC222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uide corporate PPT template  9">
        <a:dk1>
          <a:srgbClr val="1E5989"/>
        </a:dk1>
        <a:lt1>
          <a:srgbClr val="FFFFFF"/>
        </a:lt1>
        <a:dk2>
          <a:srgbClr val="004382"/>
        </a:dk2>
        <a:lt2>
          <a:srgbClr val="A1B6C8"/>
        </a:lt2>
        <a:accent1>
          <a:srgbClr val="629DD1"/>
        </a:accent1>
        <a:accent2>
          <a:srgbClr val="CFD524"/>
        </a:accent2>
        <a:accent3>
          <a:srgbClr val="FFFFFF"/>
        </a:accent3>
        <a:accent4>
          <a:srgbClr val="184B74"/>
        </a:accent4>
        <a:accent5>
          <a:srgbClr val="B7CCE5"/>
        </a:accent5>
        <a:accent6>
          <a:srgbClr val="BBC120"/>
        </a:accent6>
        <a:hlink>
          <a:srgbClr val="7AC2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uide corporate PPT template  10">
        <a:dk1>
          <a:srgbClr val="3B4759"/>
        </a:dk1>
        <a:lt1>
          <a:srgbClr val="FFFFFF"/>
        </a:lt1>
        <a:dk2>
          <a:srgbClr val="004382"/>
        </a:dk2>
        <a:lt2>
          <a:srgbClr val="A1B6C8"/>
        </a:lt2>
        <a:accent1>
          <a:srgbClr val="629DD1"/>
        </a:accent1>
        <a:accent2>
          <a:srgbClr val="CFD524"/>
        </a:accent2>
        <a:accent3>
          <a:srgbClr val="FFFFFF"/>
        </a:accent3>
        <a:accent4>
          <a:srgbClr val="313B4B"/>
        </a:accent4>
        <a:accent5>
          <a:srgbClr val="B7CCE5"/>
        </a:accent5>
        <a:accent6>
          <a:srgbClr val="BBC120"/>
        </a:accent6>
        <a:hlink>
          <a:srgbClr val="7AC2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uide corporate PPT template  11">
        <a:dk1>
          <a:srgbClr val="3B4759"/>
        </a:dk1>
        <a:lt1>
          <a:srgbClr val="FFFFFF"/>
        </a:lt1>
        <a:dk2>
          <a:srgbClr val="004382"/>
        </a:dk2>
        <a:lt2>
          <a:srgbClr val="A1B6C8"/>
        </a:lt2>
        <a:accent1>
          <a:srgbClr val="629DD1"/>
        </a:accent1>
        <a:accent2>
          <a:srgbClr val="297FD5"/>
        </a:accent2>
        <a:accent3>
          <a:srgbClr val="FFFFFF"/>
        </a:accent3>
        <a:accent4>
          <a:srgbClr val="313B4B"/>
        </a:accent4>
        <a:accent5>
          <a:srgbClr val="B7CCE5"/>
        </a:accent5>
        <a:accent6>
          <a:srgbClr val="2472C1"/>
        </a:accent6>
        <a:hlink>
          <a:srgbClr val="242BFF"/>
        </a:hlink>
        <a:folHlink>
          <a:srgbClr val="A6A7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kyguide corporate PPT template ">
  <a:themeElements>
    <a:clrScheme name="skyguide corporate PPT template  11">
      <a:dk1>
        <a:srgbClr val="3B4759"/>
      </a:dk1>
      <a:lt1>
        <a:srgbClr val="FFFFFF"/>
      </a:lt1>
      <a:dk2>
        <a:srgbClr val="004382"/>
      </a:dk2>
      <a:lt2>
        <a:srgbClr val="A1B6C8"/>
      </a:lt2>
      <a:accent1>
        <a:srgbClr val="629DD1"/>
      </a:accent1>
      <a:accent2>
        <a:srgbClr val="297FD5"/>
      </a:accent2>
      <a:accent3>
        <a:srgbClr val="FFFFFF"/>
      </a:accent3>
      <a:accent4>
        <a:srgbClr val="313B4B"/>
      </a:accent4>
      <a:accent5>
        <a:srgbClr val="B7CCE5"/>
      </a:accent5>
      <a:accent6>
        <a:srgbClr val="2472C1"/>
      </a:accent6>
      <a:hlink>
        <a:srgbClr val="242BFF"/>
      </a:hlink>
      <a:folHlink>
        <a:srgbClr val="A6A7A6"/>
      </a:folHlink>
    </a:clrScheme>
    <a:fontScheme name="skyguide corporate PPT template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108000" rIns="36000" bIns="108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108000" rIns="36000" bIns="108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kyguide corporate PPT template 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yguide corporate PPT template 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uide corporate PPT template 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uide corporate PPT template 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uide corporate PPT template 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uide corporate PPT template 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uide corporate PPT template 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uide corporate PPT template  8">
        <a:dk1>
          <a:srgbClr val="0C4BB2"/>
        </a:dk1>
        <a:lt1>
          <a:srgbClr val="FFFFFF"/>
        </a:lt1>
        <a:dk2>
          <a:srgbClr val="0D52C1"/>
        </a:dk2>
        <a:lt2>
          <a:srgbClr val="000000"/>
        </a:lt2>
        <a:accent1>
          <a:srgbClr val="2D9BE5"/>
        </a:accent1>
        <a:accent2>
          <a:srgbClr val="3BE513"/>
        </a:accent2>
        <a:accent3>
          <a:srgbClr val="FFFFFF"/>
        </a:accent3>
        <a:accent4>
          <a:srgbClr val="093F97"/>
        </a:accent4>
        <a:accent5>
          <a:srgbClr val="ADCBF0"/>
        </a:accent5>
        <a:accent6>
          <a:srgbClr val="35CF10"/>
        </a:accent6>
        <a:hlink>
          <a:srgbClr val="7AC222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uide corporate PPT template  9">
        <a:dk1>
          <a:srgbClr val="1E5989"/>
        </a:dk1>
        <a:lt1>
          <a:srgbClr val="FFFFFF"/>
        </a:lt1>
        <a:dk2>
          <a:srgbClr val="004382"/>
        </a:dk2>
        <a:lt2>
          <a:srgbClr val="A1B6C8"/>
        </a:lt2>
        <a:accent1>
          <a:srgbClr val="629DD1"/>
        </a:accent1>
        <a:accent2>
          <a:srgbClr val="CFD524"/>
        </a:accent2>
        <a:accent3>
          <a:srgbClr val="FFFFFF"/>
        </a:accent3>
        <a:accent4>
          <a:srgbClr val="184B74"/>
        </a:accent4>
        <a:accent5>
          <a:srgbClr val="B7CCE5"/>
        </a:accent5>
        <a:accent6>
          <a:srgbClr val="BBC120"/>
        </a:accent6>
        <a:hlink>
          <a:srgbClr val="7AC2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uide corporate PPT template  10">
        <a:dk1>
          <a:srgbClr val="3B4759"/>
        </a:dk1>
        <a:lt1>
          <a:srgbClr val="FFFFFF"/>
        </a:lt1>
        <a:dk2>
          <a:srgbClr val="004382"/>
        </a:dk2>
        <a:lt2>
          <a:srgbClr val="A1B6C8"/>
        </a:lt2>
        <a:accent1>
          <a:srgbClr val="629DD1"/>
        </a:accent1>
        <a:accent2>
          <a:srgbClr val="CFD524"/>
        </a:accent2>
        <a:accent3>
          <a:srgbClr val="FFFFFF"/>
        </a:accent3>
        <a:accent4>
          <a:srgbClr val="313B4B"/>
        </a:accent4>
        <a:accent5>
          <a:srgbClr val="B7CCE5"/>
        </a:accent5>
        <a:accent6>
          <a:srgbClr val="BBC120"/>
        </a:accent6>
        <a:hlink>
          <a:srgbClr val="7AC2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guide corporate PPT template  11">
        <a:dk1>
          <a:srgbClr val="3B4759"/>
        </a:dk1>
        <a:lt1>
          <a:srgbClr val="FFFFFF"/>
        </a:lt1>
        <a:dk2>
          <a:srgbClr val="004382"/>
        </a:dk2>
        <a:lt2>
          <a:srgbClr val="A1B6C8"/>
        </a:lt2>
        <a:accent1>
          <a:srgbClr val="629DD1"/>
        </a:accent1>
        <a:accent2>
          <a:srgbClr val="297FD5"/>
        </a:accent2>
        <a:accent3>
          <a:srgbClr val="FFFFFF"/>
        </a:accent3>
        <a:accent4>
          <a:srgbClr val="313B4B"/>
        </a:accent4>
        <a:accent5>
          <a:srgbClr val="B7CCE5"/>
        </a:accent5>
        <a:accent6>
          <a:srgbClr val="2472C1"/>
        </a:accent6>
        <a:hlink>
          <a:srgbClr val="242BFF"/>
        </a:hlink>
        <a:folHlink>
          <a:srgbClr val="A6A7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sg-new">
  <a:themeElements>
    <a:clrScheme name="sg-new 11">
      <a:dk1>
        <a:srgbClr val="3B4759"/>
      </a:dk1>
      <a:lt1>
        <a:srgbClr val="FFFFFF"/>
      </a:lt1>
      <a:dk2>
        <a:srgbClr val="004382"/>
      </a:dk2>
      <a:lt2>
        <a:srgbClr val="A1B6C8"/>
      </a:lt2>
      <a:accent1>
        <a:srgbClr val="629DD1"/>
      </a:accent1>
      <a:accent2>
        <a:srgbClr val="297FD5"/>
      </a:accent2>
      <a:accent3>
        <a:srgbClr val="FFFFFF"/>
      </a:accent3>
      <a:accent4>
        <a:srgbClr val="313B4B"/>
      </a:accent4>
      <a:accent5>
        <a:srgbClr val="B7CCE5"/>
      </a:accent5>
      <a:accent6>
        <a:srgbClr val="2472C1"/>
      </a:accent6>
      <a:hlink>
        <a:srgbClr val="242BFF"/>
      </a:hlink>
      <a:folHlink>
        <a:srgbClr val="A6A7A6"/>
      </a:folHlink>
    </a:clrScheme>
    <a:fontScheme name="sg-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108000" rIns="36000" bIns="108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108000" rIns="36000" bIns="108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g-n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-n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-n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-n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-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-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-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-new 8">
        <a:dk1>
          <a:srgbClr val="0C4BB2"/>
        </a:dk1>
        <a:lt1>
          <a:srgbClr val="FFFFFF"/>
        </a:lt1>
        <a:dk2>
          <a:srgbClr val="0D52C1"/>
        </a:dk2>
        <a:lt2>
          <a:srgbClr val="000000"/>
        </a:lt2>
        <a:accent1>
          <a:srgbClr val="2D9BE5"/>
        </a:accent1>
        <a:accent2>
          <a:srgbClr val="3BE513"/>
        </a:accent2>
        <a:accent3>
          <a:srgbClr val="FFFFFF"/>
        </a:accent3>
        <a:accent4>
          <a:srgbClr val="093F97"/>
        </a:accent4>
        <a:accent5>
          <a:srgbClr val="ADCBF0"/>
        </a:accent5>
        <a:accent6>
          <a:srgbClr val="35CF10"/>
        </a:accent6>
        <a:hlink>
          <a:srgbClr val="7AC222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-new 9">
        <a:dk1>
          <a:srgbClr val="1E5989"/>
        </a:dk1>
        <a:lt1>
          <a:srgbClr val="FFFFFF"/>
        </a:lt1>
        <a:dk2>
          <a:srgbClr val="004382"/>
        </a:dk2>
        <a:lt2>
          <a:srgbClr val="A1B6C8"/>
        </a:lt2>
        <a:accent1>
          <a:srgbClr val="629DD1"/>
        </a:accent1>
        <a:accent2>
          <a:srgbClr val="CFD524"/>
        </a:accent2>
        <a:accent3>
          <a:srgbClr val="FFFFFF"/>
        </a:accent3>
        <a:accent4>
          <a:srgbClr val="184B74"/>
        </a:accent4>
        <a:accent5>
          <a:srgbClr val="B7CCE5"/>
        </a:accent5>
        <a:accent6>
          <a:srgbClr val="BBC120"/>
        </a:accent6>
        <a:hlink>
          <a:srgbClr val="7AC2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-new 10">
        <a:dk1>
          <a:srgbClr val="3B4759"/>
        </a:dk1>
        <a:lt1>
          <a:srgbClr val="FFFFFF"/>
        </a:lt1>
        <a:dk2>
          <a:srgbClr val="004382"/>
        </a:dk2>
        <a:lt2>
          <a:srgbClr val="A1B6C8"/>
        </a:lt2>
        <a:accent1>
          <a:srgbClr val="629DD1"/>
        </a:accent1>
        <a:accent2>
          <a:srgbClr val="CFD524"/>
        </a:accent2>
        <a:accent3>
          <a:srgbClr val="FFFFFF"/>
        </a:accent3>
        <a:accent4>
          <a:srgbClr val="313B4B"/>
        </a:accent4>
        <a:accent5>
          <a:srgbClr val="B7CCE5"/>
        </a:accent5>
        <a:accent6>
          <a:srgbClr val="BBC120"/>
        </a:accent6>
        <a:hlink>
          <a:srgbClr val="7AC2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-new 11">
        <a:dk1>
          <a:srgbClr val="3B4759"/>
        </a:dk1>
        <a:lt1>
          <a:srgbClr val="FFFFFF"/>
        </a:lt1>
        <a:dk2>
          <a:srgbClr val="004382"/>
        </a:dk2>
        <a:lt2>
          <a:srgbClr val="A1B6C8"/>
        </a:lt2>
        <a:accent1>
          <a:srgbClr val="629DD1"/>
        </a:accent1>
        <a:accent2>
          <a:srgbClr val="297FD5"/>
        </a:accent2>
        <a:accent3>
          <a:srgbClr val="FFFFFF"/>
        </a:accent3>
        <a:accent4>
          <a:srgbClr val="313B4B"/>
        </a:accent4>
        <a:accent5>
          <a:srgbClr val="B7CCE5"/>
        </a:accent5>
        <a:accent6>
          <a:srgbClr val="2472C1"/>
        </a:accent6>
        <a:hlink>
          <a:srgbClr val="242BFF"/>
        </a:hlink>
        <a:folHlink>
          <a:srgbClr val="A6A7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kyguide corporate PPT template  9">
    <a:dk1>
      <a:srgbClr val="1E5989"/>
    </a:dk1>
    <a:lt1>
      <a:srgbClr val="FFFFFF"/>
    </a:lt1>
    <a:dk2>
      <a:srgbClr val="004382"/>
    </a:dk2>
    <a:lt2>
      <a:srgbClr val="A1B6C8"/>
    </a:lt2>
    <a:accent1>
      <a:srgbClr val="629DD1"/>
    </a:accent1>
    <a:accent2>
      <a:srgbClr val="CFD524"/>
    </a:accent2>
    <a:accent3>
      <a:srgbClr val="FFFFFF"/>
    </a:accent3>
    <a:accent4>
      <a:srgbClr val="184B74"/>
    </a:accent4>
    <a:accent5>
      <a:srgbClr val="B7CCE5"/>
    </a:accent5>
    <a:accent6>
      <a:srgbClr val="BBC120"/>
    </a:accent6>
    <a:hlink>
      <a:srgbClr val="7AC222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skyguide corporate PPT template  9">
    <a:dk1>
      <a:srgbClr val="1E5989"/>
    </a:dk1>
    <a:lt1>
      <a:srgbClr val="FFFFFF"/>
    </a:lt1>
    <a:dk2>
      <a:srgbClr val="004382"/>
    </a:dk2>
    <a:lt2>
      <a:srgbClr val="A1B6C8"/>
    </a:lt2>
    <a:accent1>
      <a:srgbClr val="629DD1"/>
    </a:accent1>
    <a:accent2>
      <a:srgbClr val="CFD524"/>
    </a:accent2>
    <a:accent3>
      <a:srgbClr val="FFFFFF"/>
    </a:accent3>
    <a:accent4>
      <a:srgbClr val="184B74"/>
    </a:accent4>
    <a:accent5>
      <a:srgbClr val="B7CCE5"/>
    </a:accent5>
    <a:accent6>
      <a:srgbClr val="BBC120"/>
    </a:accent6>
    <a:hlink>
      <a:srgbClr val="7AC222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sg-new 9">
    <a:dk1>
      <a:srgbClr val="1E5989"/>
    </a:dk1>
    <a:lt1>
      <a:srgbClr val="FFFFFF"/>
    </a:lt1>
    <a:dk2>
      <a:srgbClr val="004382"/>
    </a:dk2>
    <a:lt2>
      <a:srgbClr val="A1B6C8"/>
    </a:lt2>
    <a:accent1>
      <a:srgbClr val="629DD1"/>
    </a:accent1>
    <a:accent2>
      <a:srgbClr val="CFD524"/>
    </a:accent2>
    <a:accent3>
      <a:srgbClr val="FFFFFF"/>
    </a:accent3>
    <a:accent4>
      <a:srgbClr val="184B74"/>
    </a:accent4>
    <a:accent5>
      <a:srgbClr val="B7CCE5"/>
    </a:accent5>
    <a:accent6>
      <a:srgbClr val="BBC120"/>
    </a:accent6>
    <a:hlink>
      <a:srgbClr val="7AC222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kyguide corporate PPT template  11">
    <a:dk1>
      <a:srgbClr val="3B4759"/>
    </a:dk1>
    <a:lt1>
      <a:srgbClr val="FFFFFF"/>
    </a:lt1>
    <a:dk2>
      <a:srgbClr val="004382"/>
    </a:dk2>
    <a:lt2>
      <a:srgbClr val="A1B6C8"/>
    </a:lt2>
    <a:accent1>
      <a:srgbClr val="629DD1"/>
    </a:accent1>
    <a:accent2>
      <a:srgbClr val="297FD5"/>
    </a:accent2>
    <a:accent3>
      <a:srgbClr val="FFFFFF"/>
    </a:accent3>
    <a:accent4>
      <a:srgbClr val="313B4B"/>
    </a:accent4>
    <a:accent5>
      <a:srgbClr val="B7CCE5"/>
    </a:accent5>
    <a:accent6>
      <a:srgbClr val="2472C1"/>
    </a:accent6>
    <a:hlink>
      <a:srgbClr val="242BFF"/>
    </a:hlink>
    <a:folHlink>
      <a:srgbClr val="A6A7A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344</Words>
  <Application>Microsoft Office PowerPoint</Application>
  <PresentationFormat>On-screen Show (4:3)</PresentationFormat>
  <Paragraphs>84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PGothic</vt:lpstr>
      <vt:lpstr>MS PGothic</vt:lpstr>
      <vt:lpstr>Arial</vt:lpstr>
      <vt:lpstr>Wingdings</vt:lpstr>
      <vt:lpstr>1_skyguide corporate PPT template </vt:lpstr>
      <vt:lpstr>3_skyguide corporate PPT template </vt:lpstr>
      <vt:lpstr>5_sg-new</vt:lpstr>
      <vt:lpstr>PowerPoint Presentation</vt:lpstr>
      <vt:lpstr>PowerPoint Presentation</vt:lpstr>
      <vt:lpstr>PowerPoint Presentation</vt:lpstr>
      <vt:lpstr>PowerPoint Presentation</vt:lpstr>
      <vt:lpstr>Substantial capacity loss throughout the last years</vt:lpstr>
      <vt:lpstr>Departure punctuality at unacceptable levels</vt:lpstr>
      <vt:lpstr>From best to worst in class in terms of punctuality</vt:lpstr>
      <vt:lpstr>Negative impact amplified by hub operation</vt:lpstr>
      <vt:lpstr>PowerPoint Presentation</vt:lpstr>
      <vt:lpstr>PowerPoint Presentation</vt:lpstr>
      <vt:lpstr>PowerPoint Presentation</vt:lpstr>
      <vt:lpstr>Financial contribution linked with high expectations</vt:lpstr>
      <vt:lpstr>Cooperation and innovation are key to success</vt:lpstr>
      <vt:lpstr>Questions &amp; Answers</vt:lpstr>
    </vt:vector>
  </TitlesOfParts>
  <Manager>owner</Manager>
  <Company>SKYGUIDE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subject</dc:subject>
  <dc:creator>Carmen Fankhauser</dc:creator>
  <cp:lastModifiedBy>Ladenbauer Siegfried</cp:lastModifiedBy>
  <cp:revision>238</cp:revision>
  <cp:lastPrinted>2017-04-19T15:24:26Z</cp:lastPrinted>
  <dcterms:created xsi:type="dcterms:W3CDTF">2013-01-07T15:30:11Z</dcterms:created>
  <dcterms:modified xsi:type="dcterms:W3CDTF">2017-06-06T22:21:51Z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LVersion">
    <vt:lpwstr>9</vt:lpwstr>
  </property>
  <property fmtid="{D5CDD505-2E9C-101B-9397-08002B2CF9AE}" pid="3" name="LLNodeID">
    <vt:i4>32422107</vt:i4>
  </property>
  <property fmtid="{D5CDD505-2E9C-101B-9397-08002B2CF9AE}" pid="4" name="LLNodePath">
    <vt:lpwstr>skydoc Home\ 50 Line Organization\D - CEO\DC - Corporate Communication\ corporate communication DMS\communication agency\corporate identity\corporate presentations, multimedia &amp; illustrations\corporate presentations\</vt:lpwstr>
  </property>
  <property fmtid="{D5CDD505-2E9C-101B-9397-08002B2CF9AE}" pid="5" name="LLNodeName">
    <vt:lpwstr>skyguide corporate PPT template </vt:lpwstr>
  </property>
  <property fmtid="{D5CDD505-2E9C-101B-9397-08002B2CF9AE}" pid="6" name="LLVersionOwner">
    <vt:lpwstr>Fankhauser,Carmen</vt:lpwstr>
  </property>
  <property fmtid="{D5CDD505-2E9C-101B-9397-08002B2CF9AE}" pid="7" name="LLNodeCreatedBy">
    <vt:lpwstr>Gaillard,Myriam</vt:lpwstr>
  </property>
  <property fmtid="{D5CDD505-2E9C-101B-9397-08002B2CF9AE}" pid="8" name="LLNodeComments">
    <vt:lpwstr/>
  </property>
  <property fmtid="{D5CDD505-2E9C-101B-9397-08002B2CF9AE}" pid="9" name="LLNodeOwner">
    <vt:lpwstr>Gaillard,Myriam</vt:lpwstr>
  </property>
  <property fmtid="{D5CDD505-2E9C-101B-9397-08002B2CF9AE}" pid="10" name="LLNameOfVersion">
    <vt:lpwstr>8</vt:lpwstr>
  </property>
  <property fmtid="{D5CDD505-2E9C-101B-9397-08002B2CF9AE}" pid="11" name="LLVersionComments">
    <vt:lpwstr>ppt template</vt:lpwstr>
  </property>
</Properties>
</file>