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2.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p:nvPr>
            <p:ph type="sldImg"/>
          </p:nvPr>
        </p:nvSpPr>
        <p:spPr>
          <a:xfrm>
            <a:off x="1143000" y="685800"/>
            <a:ext cx="4572000" cy="3429000"/>
          </a:xfrm>
          <a:prstGeom prst="rect">
            <a:avLst/>
          </a:prstGeom>
        </p:spPr>
        <p:txBody>
          <a:bodyPr/>
          <a:lstStyle/>
          <a:p>
            <a:pPr/>
          </a:p>
        </p:txBody>
      </p:sp>
      <p:sp>
        <p:nvSpPr>
          <p:cNvPr id="110" name="Shape 1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 name="Shape 113"/>
          <p:cNvSpPr/>
          <p:nvPr>
            <p:ph type="sldImg"/>
          </p:nvPr>
        </p:nvSpPr>
        <p:spPr>
          <a:prstGeom prst="rect">
            <a:avLst/>
          </a:prstGeom>
        </p:spPr>
        <p:txBody>
          <a:bodyPr/>
          <a:lstStyle/>
          <a:p>
            <a:pPr/>
          </a:p>
        </p:txBody>
      </p:sp>
      <p:sp>
        <p:nvSpPr>
          <p:cNvPr id="114" name="Shape 114"/>
          <p:cNvSpPr/>
          <p:nvPr>
            <p:ph type="body" sz="quarter" idx="1"/>
          </p:nvPr>
        </p:nvSpPr>
        <p:spPr>
          <a:prstGeom prst="rect">
            <a:avLst/>
          </a:prstGeom>
        </p:spPr>
        <p:txBody>
          <a:bodyPr/>
          <a:lstStyle/>
          <a:p>
            <a:pPr/>
            <a:r>
              <a:t>Good morning, ladies and gentlemen, aviation pioneers and experts.</a:t>
            </a:r>
          </a:p>
          <a:p>
            <a:pPr/>
            <a:r>
              <a:t>My speech is about human nature through a incident which has happened not very long ago, on Oct. 2016 in HongQiao Airport.</a:t>
            </a:r>
          </a:p>
          <a:p>
            <a:pPr/>
            <a:r>
              <a:t>We have many excellent speeches and ideas on how to improve the systems during the two days conference. Here I like to raise the idea of how does the individual can contribute their efforts with a positive manner and attitude.</a:t>
            </a: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a:p>
        </p:txBody>
      </p:sp>
      <p:sp>
        <p:nvSpPr>
          <p:cNvPr id="176" name="Shape 176"/>
          <p:cNvSpPr/>
          <p:nvPr>
            <p:ph type="body" sz="quarter" idx="1"/>
          </p:nvPr>
        </p:nvSpPr>
        <p:spPr>
          <a:prstGeom prst="rect">
            <a:avLst/>
          </a:prstGeom>
        </p:spPr>
        <p:txBody>
          <a:bodyPr/>
          <a:lstStyle/>
          <a:p>
            <a:pPr/>
            <a:r>
              <a:t>This diagram shows the area where the WT controller could not to see from his position.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defRPr sz="1400"/>
            </a:pPr>
            <a:r>
              <a:t>Our body never lies, only our mind and our words lie. The video showed the WT controller was displaying signs of sleepiness</a:t>
            </a:r>
            <a:r>
              <a:rPr sz="120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p>
            <a:pPr/>
            <a:r>
              <a:t>We sometimes think we are big to change the small world, we probably can think the other way that we are too small to change the big world. Only things can change if we united as one to face the obstacles, I think this is the reason we sit together to work as one. Change is not easy, otherwise, The president wouldn’t fail in his 8 years. The new president will also not having so many headaches.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p>
            <a:pPr/>
            <a:r>
              <a:t>One day, a team leader in the flight operation made a mistake, he sent a message to the management team, it seems he has a lot of pressures, I showed the message to my wife. My wife said, “why he apologize to the management team, he should apologize to the passengers first.”If the Captain has the passenger as the first priority in his sub consciousness, he would not make any silly mistakes. Sometimes we can forget why we are doing our job----To complete the commitment.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a:r>
              <a:t>The news showed many people have been punished. I’m not making any judgments on the punishments. The punishments are huge for individuals but could be omitted compared with people’s lifes.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While the elimination of aircraft accidents and/or serious incidents remains the ultimate goal, it is</a:t>
            </a:r>
          </a:p>
          <a:p>
            <a:pPr/>
            <a:r>
              <a:t>recognized that the aviation system cannot be completely free of hazards and associated risks. Human activities or</a:t>
            </a:r>
          </a:p>
          <a:p>
            <a:pPr/>
            <a:r>
              <a:t>human-built systems cannot be guaranteed to be absolutely free from operational errors and their consequences.</a:t>
            </a:r>
          </a:p>
          <a:p>
            <a:pPr/>
            <a:r>
              <a:t>Therefore, safety is a dynamic characteristic of the aviation system, whereby safety risks must be continuously mitigated.</a:t>
            </a:r>
          </a:p>
          <a:p>
            <a:pPr/>
            <a:r>
              <a:t>It is important to note that the acceptability of safety performance is often influenced by domestic and international</a:t>
            </a:r>
          </a:p>
          <a:p>
            <a:pPr/>
            <a:r>
              <a:t>norms and culture. As long as safety risks are kept under an appropriate level of control, a system as open and dynamic</a:t>
            </a:r>
          </a:p>
          <a:p>
            <a:pPr/>
            <a:r>
              <a:t>as aviation can still be managed to maintain the appropriate balance between production and protection.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a:r>
              <a:t>A familiar structure or rhythm helps lead to mental laziness, acting as a signal that there is no need to pay attention. The rhythm of the familiar lulls us into mindlessness:</a:t>
            </a:r>
          </a:p>
          <a:p>
            <a:pPr/>
            <a:r>
              <a:t>Q. What do we call the tree that grows from acorns?</a:t>
            </a:r>
          </a:p>
          <a:p>
            <a:pPr marL="228600" indent="-228600">
              <a:buSzPct val="100000"/>
              <a:buAutoNum type="alphaUcPeriod" startAt="1"/>
            </a:pPr>
            <a:r>
              <a:t>Oak.</a:t>
            </a:r>
          </a:p>
          <a:p>
            <a:pPr marL="228600" indent="-228600"/>
            <a:r>
              <a:t>Q. What do we call a funny story?</a:t>
            </a:r>
          </a:p>
          <a:p>
            <a:pPr marL="228600" indent="-228600">
              <a:buSzPct val="100000"/>
              <a:buAutoNum type="alphaUcPeriod" startAt="1"/>
            </a:pPr>
            <a:r>
              <a:t>Joke.</a:t>
            </a:r>
          </a:p>
          <a:p>
            <a:pPr marL="228600" indent="-228600"/>
            <a:r>
              <a:t>Q. What do we call the sound made by a frog?</a:t>
            </a:r>
          </a:p>
          <a:p>
            <a:pPr marL="228600" indent="-228600">
              <a:buSzPct val="100000"/>
              <a:buAutoNum type="alphaUcPeriod" startAt="1"/>
            </a:pPr>
            <a:r>
              <a:t>Croak.</a:t>
            </a:r>
          </a:p>
          <a:p>
            <a:pPr marL="228600" indent="-228600"/>
            <a:r>
              <a:t>Q. What do we call the white of an egg?</a:t>
            </a:r>
          </a:p>
          <a:p>
            <a:pPr marL="228600" indent="-228600">
              <a:buSzPct val="100000"/>
              <a:buAutoNum type="alphaUcPeriod" startAt="1"/>
            </a:pPr>
            <a:r>
              <a:t>Yolk.</a:t>
            </a:r>
          </a:p>
          <a:p>
            <a:pPr marL="228600" indent="-228600">
              <a:buSzPct val="100000"/>
              <a:buAutoNum type="alphaUcPeriod" startAt="1"/>
            </a:pPr>
            <a:r>
              <a:t>What’s wrong?</a:t>
            </a:r>
          </a:p>
          <a:p>
            <a:pPr marL="228600" indent="-228600"/>
            <a:r>
              <a:t>It no harm we speak out Yolk or anything, it’s so much cost if we do our job mindlessness in the tower or cockpit.</a:t>
            </a:r>
          </a:p>
          <a:p>
            <a:pPr marL="228600" indent="-228600"/>
            <a:r>
              <a:t>Other than mindlessness, being mindfulness allows us to be joyfully engaged in what we are doing. Time races by, and we feel fully alive. Anything can be made interesting.</a:t>
            </a:r>
          </a:p>
          <a:p>
            <a:pPr marL="228600" indent="-228600"/>
            <a:r>
              <a:t>Being mindful is to be in the present, noticing all the wonders that we didn’t realize were right in front of us.</a:t>
            </a:r>
          </a:p>
          <a:p>
            <a:pPr marL="228600" indent="-228600"/>
            <a:r>
              <a:t>Being mindful is process-oriented, not oriented by the outcome.</a:t>
            </a:r>
          </a:p>
          <a:p>
            <a:pPr marL="228600" indent="-228600"/>
            <a:r>
              <a:t>Being mindful is following a simple concept of “know exactly what you are doing and doing exactly what you think you are doing.”---Moshe Feldenkrais</a:t>
            </a:r>
          </a:p>
          <a:p>
            <a:pPr marL="228600" indent="-228600"/>
            <a:r>
              <a:t>Being mindful is event at the present, noticing things and sensitive to context and perspective, with the results of without chaotic. We have our rules and routines should be guiding what we are doing, not overly determine what we do. The phenomenological experience in this mindfulness is the felling of engagement, the feeling that people often envy when they see somebody else seems to have a passion.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a:r>
              <a:t>To alert our mind being mindful, we need aware the attention is the gate of the mind. Since audience try to focus on the speech, it’s the controlled attention. When someone’s cup dropped on the floor to disturb the audience, it’s the stimulus-driven attention starts to work. When you tired to listen my boring speech, this is called the arousal attention. No matter which kind of attentions, all could be awaked by the phrase of DIRFT. DIRFT is not only a wake up call, it’s a meaningful phrase, it has it’s magic. Aviators knew people have 12 weaknesses, which we call them “Dirty Dozen”, it may be more than 12. People still can do their job right while they are having the weaknesses, as long as people realize the weaknesses and being mindfulness on the process. </a:t>
            </a:r>
          </a:p>
          <a:p>
            <a:pPr/>
            <a:r>
              <a:t>Some people are  focused on getting less of what we don’t want, the others focused on getting more of what we do what. </a:t>
            </a:r>
          </a:p>
          <a:p>
            <a:pPr/>
            <a:r>
              <a:t>The best solution is to maintain balance between the two, understood “ people make mistakes” as the root but with the DIRFT as the target.</a:t>
            </a:r>
          </a:p>
          <a:p>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p>
            <a:pPr/>
            <a:r>
              <a:t>Understood “people make mistakes” is not a fence but the root to do job right.</a:t>
            </a:r>
          </a:p>
          <a:p>
            <a:pPr/>
            <a:r>
              <a:t>When we realize our weaknesses, with mindful attention, this will help us “avert the dangers not yet arisen.” It’s totally different than people accept “people make mistakes” as an excuse for their wrong doing. You choose DIRFT, you stay high, you believe it, you will have it’s magic. </a:t>
            </a:r>
          </a:p>
          <a:p>
            <a:pPr/>
            <a:r>
              <a:t>If you fly with me to Roma tomorrow, from the prospective of the passenger, how much more do you accept the potential mistakes of the Captain and his ability to have a incident? How much guarantee you would like to have from the Captain for your safety? The answer is clear, Zero for incident but 100% for safety.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r>
              <a:t>The Zero Defect theory was established by Philip. Crosby, it focus on “Doing It Right the First Time.” The Zero Defect theory is the performance standard of your work. It doesn’t matter what work you are doing, it’s obviously more important during the safety management activities. It requires us to do the job mindfully to prevent and avoid the mistakes. Not to detect and correct after. Since people believe “people make mistakes”, we are not only accept our mistakes, but also predict it’s coming. We prefer use the appraisal to measure our performance, but all the accidents and incidents are come from the minor problems. “A horseshoe nail destruction of a country.” You are lucky if you have the chances to learn from the mistakes, but in many lessons, people had never have the chances to learn from the accidents. We prefer to have two set of standard for ourselves and others, one hand we refuse to have any shortage of our payroll check, in the other hand we tolerate ourselves for mindlessness. The Zero Defect has four major principles.  1, Conformance to the requirements. 2, Safety is achieved by Prevention not detection and correction. 3, The performance standard is zero defect, not “that’s close enough”. 4, The measurement is the price of nonconformance. </a:t>
            </a:r>
          </a:p>
          <a:p>
            <a:pPr/>
            <a:r>
              <a:t>Uncertainty is becoming the most popular word in the world, but certain is the goal for the safety management, to make the safety certain is the way to minimize the risks. The safety is a mindfully journey, only with the mindfully process management, it will bring us to the destination safely. Certain means Risks Free, with the public transportation business, it is not a industry to focus on profit, but mainly focus on the public transport to serve for people.</a:t>
            </a:r>
          </a:p>
          <a:p>
            <a:pPr/>
          </a:p>
          <a:p>
            <a:pPr/>
          </a:p>
          <a:p>
            <a:pPr>
              <a:defRPr b="1"/>
            </a:pPr>
          </a:p>
          <a:p>
            <a:pPr>
              <a:defRPr b="1"/>
            </a:pPr>
            <a:r>
              <a:t>情景管理失误的绩效评价</a:t>
            </a:r>
            <a:r>
              <a:t>——</a:t>
            </a:r>
            <a:r>
              <a:rPr b="0"/>
              <a:t>情景管理失误产生的影响和代价就是评定情景管理的负绩效（我们常常对此进行过度的谴责，因为结果的轰动性，我们聚焦和放大了事件本身和潜在的影响，却回避了系统的缺陷和不完整性）。</a:t>
            </a:r>
          </a:p>
          <a:p>
            <a:pPr>
              <a:defRPr b="1"/>
            </a:pPr>
            <a:r>
              <a:t>情景管理成功的绩效评价</a:t>
            </a:r>
            <a:r>
              <a:t>——</a:t>
            </a:r>
            <a:r>
              <a:rPr b="0"/>
              <a:t>情景管理成功所可能避免事件的代价就是情景管理的正绩效（我们经常忽视正评价，因为情景管理本身不是目标，而管理过程产生的效果因为没有事件出现的轰动效应而被忽略）。</a:t>
            </a:r>
            <a:endParaRPr b="0"/>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ph type="sldImg"/>
          </p:nvPr>
        </p:nvSpPr>
        <p:spPr>
          <a:prstGeom prst="rect">
            <a:avLst/>
          </a:prstGeom>
        </p:spPr>
        <p:txBody>
          <a:bodyPr/>
          <a:lstStyle/>
          <a:p>
            <a:pPr/>
          </a:p>
        </p:txBody>
      </p:sp>
      <p:sp>
        <p:nvSpPr>
          <p:cNvPr id="119" name="Shape 119"/>
          <p:cNvSpPr/>
          <p:nvPr>
            <p:ph type="body" sz="quarter" idx="1"/>
          </p:nvPr>
        </p:nvSpPr>
        <p:spPr>
          <a:prstGeom prst="rect">
            <a:avLst/>
          </a:prstGeom>
        </p:spPr>
        <p:txBody>
          <a:bodyPr/>
          <a:lstStyle/>
          <a:p>
            <a:pPr/>
            <a:r>
              <a:t>The Simulation is showing the A320 was taking off while the other A330 was crossing runway 36L.In the morning on 11</a:t>
            </a:r>
            <a:r>
              <a:rPr baseline="30000"/>
              <a:t>th</a:t>
            </a:r>
            <a:r>
              <a:t> Oct.2016, before I left my home, I was telling a story to my twins.</a:t>
            </a:r>
          </a:p>
          <a:p>
            <a:pPr/>
            <a:r>
              <a:t>Once upon a time, there was a mindless little girl named little Red Riding Hood. </a:t>
            </a:r>
          </a:p>
          <a:p>
            <a:pPr/>
            <a:r>
              <a:t>One day, she went to see her ailing grandmother, she was greeted by a wolf dressed in her grandmother’s nightclothes. </a:t>
            </a:r>
          </a:p>
          <a:p>
            <a:pPr/>
            <a:r>
              <a:t>“What big eyes you have, Grandma ,” she exclaimed. </a:t>
            </a:r>
          </a:p>
          <a:p>
            <a:pPr/>
            <a:r>
              <a:t>Clueless as ever, although she had seen her grandmother’s eyes countless times before. </a:t>
            </a:r>
          </a:p>
          <a:p>
            <a:pPr/>
            <a:r>
              <a:t>“What big ears you have, Grandma,” she said, although it was unlikely that they would have changed since her last visit.</a:t>
            </a:r>
          </a:p>
          <a:p>
            <a:pPr/>
            <a:r>
              <a:t>“What a deep voice you have, Grandma.” she said, still oblivious to the shaggy imposter beneath the familiar lacy nightcap. “What big teeth you have,” she said, too late, also, to begin paying attention. </a:t>
            </a:r>
          </a:p>
          <a:p>
            <a:pPr/>
            <a:r>
              <a:t>After the incident, my boss said to me, “It’s ok, it happens sometimes, youre only having s a bad day.”</a:t>
            </a:r>
          </a:p>
          <a:p>
            <a:pPr/>
            <a:r>
              <a:t>“No, it’s not a bad day, it’s a disaster. I cried out.”</a:t>
            </a:r>
          </a:p>
          <a:p>
            <a:pPr/>
            <a:r>
              <a:t> “Actions speak louder than words.” One hand we teach our children paying attention, in the other hand we are still doing our job mindlessly.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 The Four Artful Brothers.</a:t>
            </a:r>
          </a:p>
          <a:p>
            <a:pPr/>
            <a:r>
              <a:t>    ------The Brothers GRIMM</a:t>
            </a:r>
          </a:p>
          <a:p>
            <a:pPr/>
            <a:r>
              <a:t>Once upon a time, there has a king with a beautiful daughter. The daughter was carried off by a dragon.</a:t>
            </a:r>
          </a:p>
          <a:p>
            <a:pPr/>
            <a:r>
              <a:t>There are four brothers each of them has their own skill. They have the words from the King one of them could marry the daughter if he could bring the daughter back.</a:t>
            </a:r>
          </a:p>
          <a:p>
            <a:pPr/>
            <a:r>
              <a:t>One brother finds the daughter use his telescope;</a:t>
            </a:r>
          </a:p>
          <a:p>
            <a:pPr/>
            <a:r>
              <a:t>One brother stole the daughter out from under the dragon;</a:t>
            </a:r>
          </a:p>
          <a:p>
            <a:pPr/>
            <a:r>
              <a:t>One brother shot the dragon while the dragon waked up, but deadly body of the dragon smashed the whole ship;</a:t>
            </a:r>
          </a:p>
          <a:p>
            <a:pPr/>
            <a:r>
              <a:t>The last tailor brother took his miraculous needle and sewed the planks together with a few big stitches. Sewed other parts and sailed safely home.</a:t>
            </a:r>
          </a:p>
          <a:p>
            <a:pPr/>
            <a:r>
              <a:t>After the princess home, who do you think could marry the princess? Why?</a:t>
            </a:r>
          </a:p>
          <a:p>
            <a:pPr/>
            <a:r>
              <a:t>The King wisely told the four brothers that they all have equal claims, but they can’t all marry with the princess, the King reward them each with an equal part of a kingdom. That suited the brothers, who each settle down to enjoy the fortune he so rightly deserved.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Here I have the poem from Don Merrell as the end.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a:p>
        </p:txBody>
      </p:sp>
      <p:sp>
        <p:nvSpPr>
          <p:cNvPr id="236" name="Shape 236"/>
          <p:cNvSpPr/>
          <p:nvPr>
            <p:ph type="body" sz="quarter" idx="1"/>
          </p:nvPr>
        </p:nvSpPr>
        <p:spPr>
          <a:prstGeom prst="rect">
            <a:avLst/>
          </a:prstGeom>
        </p:spPr>
        <p:txBody>
          <a:bodyPr/>
          <a:lstStyle/>
          <a:p>
            <a:pPr/>
            <a:r>
              <a:t>The last is also the most important, better not ring the wrong bell, the family is expecting your safely and mindfully journey home.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a:p>
        </p:txBody>
      </p:sp>
      <p:sp>
        <p:nvSpPr>
          <p:cNvPr id="124" name="Shape 124"/>
          <p:cNvSpPr/>
          <p:nvPr>
            <p:ph type="body" sz="quarter" idx="1"/>
          </p:nvPr>
        </p:nvSpPr>
        <p:spPr>
          <a:prstGeom prst="rect">
            <a:avLst/>
          </a:prstGeom>
        </p:spPr>
        <p:txBody>
          <a:bodyPr/>
          <a:lstStyle/>
          <a:p>
            <a:pPr/>
            <a:r>
              <a:t>The investigation report came out on 16</a:t>
            </a:r>
            <a:r>
              <a:rPr baseline="30000"/>
              <a:t>th</a:t>
            </a:r>
            <a:r>
              <a:t> Dec. 2016 from CAAC.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p>
            <a:pPr/>
            <a:r>
              <a:t>A320 has 158 passengers and 10 crews, A330 has 269 passengers and 16 crews. This incident recalled my memory of the accident of Pan Am and KLM accident, 500 more people died, the whole world was crying at that time, but mistakes have happened again and again. We call this human factors. We made the conclusion of “ People make mistakes.”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 name="Shape 133"/>
          <p:cNvSpPr/>
          <p:nvPr>
            <p:ph type="sldImg"/>
          </p:nvPr>
        </p:nvSpPr>
        <p:spPr>
          <a:prstGeom prst="rect">
            <a:avLst/>
          </a:prstGeom>
        </p:spPr>
        <p:txBody>
          <a:bodyPr/>
          <a:lstStyle/>
          <a:p>
            <a:pPr/>
          </a:p>
        </p:txBody>
      </p:sp>
      <p:sp>
        <p:nvSpPr>
          <p:cNvPr id="134" name="Shape 134"/>
          <p:cNvSpPr/>
          <p:nvPr>
            <p:ph type="body" sz="quarter" idx="1"/>
          </p:nvPr>
        </p:nvSpPr>
        <p:spPr>
          <a:prstGeom prst="rect">
            <a:avLst/>
          </a:prstGeom>
        </p:spPr>
        <p:txBody>
          <a:bodyPr/>
          <a:lstStyle/>
          <a:p>
            <a:pPr/>
            <a:r>
              <a:t>The weather was good and the facilities were functioning normal on the day. People also functioning normally in the control tower since the mindlessness was becoming second nature.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sldImg"/>
          </p:nvPr>
        </p:nvSpPr>
        <p:spPr>
          <a:prstGeom prst="rect">
            <a:avLst/>
          </a:prstGeom>
        </p:spPr>
        <p:txBody>
          <a:bodyPr/>
          <a:lstStyle/>
          <a:p>
            <a:pPr/>
          </a:p>
        </p:txBody>
      </p:sp>
      <p:sp>
        <p:nvSpPr>
          <p:cNvPr id="139" name="Shape 139"/>
          <p:cNvSpPr/>
          <p:nvPr>
            <p:ph type="body" sz="quarter" idx="1"/>
          </p:nvPr>
        </p:nvSpPr>
        <p:spPr>
          <a:prstGeom prst="rect">
            <a:avLst/>
          </a:prstGeom>
        </p:spPr>
        <p:txBody>
          <a:bodyPr/>
          <a:lstStyle/>
          <a:p>
            <a:pPr/>
            <a:r>
              <a:t>The closest separation of the two aircraft was 41 feet between the left wingtip projection of the A320 and the tail projection of the A330. Does anyone have a answer of “How close is too close?”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sldImg"/>
          </p:nvPr>
        </p:nvSpPr>
        <p:spPr>
          <a:prstGeom prst="rect">
            <a:avLst/>
          </a:prstGeom>
        </p:spPr>
        <p:txBody>
          <a:bodyPr/>
          <a:lstStyle/>
          <a:p>
            <a:pPr/>
          </a:p>
        </p:txBody>
      </p:sp>
      <p:sp>
        <p:nvSpPr>
          <p:cNvPr id="144" name="Shape 144"/>
          <p:cNvSpPr/>
          <p:nvPr>
            <p:ph type="body" sz="quarter" idx="1"/>
          </p:nvPr>
        </p:nvSpPr>
        <p:spPr>
          <a:prstGeom prst="rect">
            <a:avLst/>
          </a:prstGeom>
        </p:spPr>
        <p:txBody>
          <a:bodyPr/>
          <a:lstStyle/>
          <a:p>
            <a:pPr/>
            <a:r>
              <a:t>The investigation report said the causation is the controller failed to monitor and observe the movements of traffic efficiently and continuously. Is that all? How does this happen?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Shape 157"/>
          <p:cNvSpPr/>
          <p:nvPr>
            <p:ph type="sldImg"/>
          </p:nvPr>
        </p:nvSpPr>
        <p:spPr>
          <a:prstGeom prst="rect">
            <a:avLst/>
          </a:prstGeom>
        </p:spPr>
        <p:txBody>
          <a:bodyPr/>
          <a:lstStyle/>
          <a:p>
            <a:pPr/>
          </a:p>
        </p:txBody>
      </p:sp>
      <p:sp>
        <p:nvSpPr>
          <p:cNvPr id="158" name="Shape 158"/>
          <p:cNvSpPr/>
          <p:nvPr>
            <p:ph type="body" sz="quarter" idx="1"/>
          </p:nvPr>
        </p:nvSpPr>
        <p:spPr>
          <a:prstGeom prst="rect">
            <a:avLst/>
          </a:prstGeom>
        </p:spPr>
        <p:txBody>
          <a:bodyPr/>
          <a:lstStyle/>
          <a:p>
            <a:pPr/>
            <a:r>
              <a:t>This is a structure of the exterior of the HongQiao tower, the WT controller was sitting in the middle.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r>
              <a:t>From the picture above, the WT controller has difficulties to see his left because the strut of the window, I called this “ The little devil” corner. The controller needs to move his body to see the threshold of the 36L. </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标题幻灯片">
    <p:spTree>
      <p:nvGrpSpPr>
        <p:cNvPr id="1" name=""/>
        <p:cNvGrpSpPr/>
        <p:nvPr/>
      </p:nvGrpSpPr>
      <p:grpSpPr>
        <a:xfrm>
          <a:off x="0" y="0"/>
          <a:ext cx="0" cy="0"/>
          <a:chOff x="0" y="0"/>
          <a:chExt cx="0" cy="0"/>
        </a:xfrm>
      </p:grpSpPr>
      <p:sp>
        <p:nvSpPr>
          <p:cNvPr id="11" name="标题文本"/>
          <p:cNvSpPr/>
          <p:nvPr>
            <p:ph type="title"/>
          </p:nvPr>
        </p:nvSpPr>
        <p:spPr>
          <a:xfrm>
            <a:off x="685800" y="2130425"/>
            <a:ext cx="7772400" cy="1470025"/>
          </a:xfrm>
          <a:prstGeom prst="rect">
            <a:avLst/>
          </a:prstGeom>
        </p:spPr>
        <p:txBody>
          <a:bodyPr/>
          <a:lstStyle/>
          <a:p>
            <a:pPr/>
            <a:r>
              <a:t>标题文本</a:t>
            </a:r>
          </a:p>
        </p:txBody>
      </p:sp>
      <p:sp>
        <p:nvSpPr>
          <p:cNvPr id="12" name="正文级别 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正文级别 1</a:t>
            </a:r>
          </a:p>
          <a:p>
            <a:pPr lvl="1"/>
            <a:r>
              <a:t>正文级别 2</a:t>
            </a:r>
          </a:p>
          <a:p>
            <a:pPr lvl="2"/>
            <a:r>
              <a:t>正文级别 3</a:t>
            </a:r>
          </a:p>
          <a:p>
            <a:pPr lvl="3"/>
            <a:r>
              <a:t>正文级别 4</a:t>
            </a:r>
          </a:p>
          <a:p>
            <a:pPr lvl="4"/>
            <a:r>
              <a:t>正文级别 5</a:t>
            </a:r>
          </a:p>
        </p:txBody>
      </p:sp>
      <p:sp>
        <p:nvSpPr>
          <p:cNvPr id="13" name="幻灯片编号"/>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标题和竖排文字">
    <p:spTree>
      <p:nvGrpSpPr>
        <p:cNvPr id="1" name=""/>
        <p:cNvGrpSpPr/>
        <p:nvPr/>
      </p:nvGrpSpPr>
      <p:grpSpPr>
        <a:xfrm>
          <a:off x="0" y="0"/>
          <a:ext cx="0" cy="0"/>
          <a:chOff x="0" y="0"/>
          <a:chExt cx="0" cy="0"/>
        </a:xfrm>
      </p:grpSpPr>
      <p:sp>
        <p:nvSpPr>
          <p:cNvPr id="92" name="标题文本"/>
          <p:cNvSpPr/>
          <p:nvPr>
            <p:ph type="title"/>
          </p:nvPr>
        </p:nvSpPr>
        <p:spPr>
          <a:prstGeom prst="rect">
            <a:avLst/>
          </a:prstGeom>
        </p:spPr>
        <p:txBody>
          <a:bodyPr/>
          <a:lstStyle/>
          <a:p>
            <a:pPr/>
            <a:r>
              <a:t>标题文本</a:t>
            </a:r>
          </a:p>
        </p:txBody>
      </p:sp>
      <p:sp>
        <p:nvSpPr>
          <p:cNvPr id="93" name="正文级别 1…"/>
          <p:cNvSpPr/>
          <p:nvPr>
            <p:ph type="body" idx="1"/>
          </p:nvPr>
        </p:nvSpPr>
        <p:spPr>
          <a:prstGeom prst="rect">
            <a:avLst/>
          </a:prstGeom>
        </p:spPr>
        <p:txBody>
          <a:bodyPr/>
          <a:lstStyle/>
          <a:p>
            <a:pPr/>
            <a:r>
              <a:t>正文级别 1</a:t>
            </a:r>
          </a:p>
          <a:p>
            <a:pPr lvl="1"/>
            <a:r>
              <a:t>正文级别 2</a:t>
            </a:r>
          </a:p>
          <a:p>
            <a:pPr lvl="2"/>
            <a:r>
              <a:t>正文级别 3</a:t>
            </a:r>
          </a:p>
          <a:p>
            <a:pPr lvl="3"/>
            <a:r>
              <a:t>正文级别 4</a:t>
            </a:r>
          </a:p>
          <a:p>
            <a:pPr lvl="4"/>
            <a:r>
              <a:t>正文级别 5</a:t>
            </a:r>
          </a:p>
        </p:txBody>
      </p:sp>
      <p:sp>
        <p:nvSpPr>
          <p:cNvPr id="94" name="幻灯片编号"/>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垂直排列标题与文本">
    <p:spTree>
      <p:nvGrpSpPr>
        <p:cNvPr id="1" name=""/>
        <p:cNvGrpSpPr/>
        <p:nvPr/>
      </p:nvGrpSpPr>
      <p:grpSpPr>
        <a:xfrm>
          <a:off x="0" y="0"/>
          <a:ext cx="0" cy="0"/>
          <a:chOff x="0" y="0"/>
          <a:chExt cx="0" cy="0"/>
        </a:xfrm>
      </p:grpSpPr>
      <p:sp>
        <p:nvSpPr>
          <p:cNvPr id="101" name="标题文本"/>
          <p:cNvSpPr/>
          <p:nvPr>
            <p:ph type="title"/>
          </p:nvPr>
        </p:nvSpPr>
        <p:spPr>
          <a:xfrm>
            <a:off x="6629400" y="274638"/>
            <a:ext cx="2057400" cy="5851526"/>
          </a:xfrm>
          <a:prstGeom prst="rect">
            <a:avLst/>
          </a:prstGeom>
        </p:spPr>
        <p:txBody>
          <a:bodyPr/>
          <a:lstStyle/>
          <a:p>
            <a:pPr/>
            <a:r>
              <a:t>标题文本</a:t>
            </a:r>
          </a:p>
        </p:txBody>
      </p:sp>
      <p:sp>
        <p:nvSpPr>
          <p:cNvPr id="102" name="正文级别 1…"/>
          <p:cNvSpPr/>
          <p:nvPr>
            <p:ph type="body" idx="1"/>
          </p:nvPr>
        </p:nvSpPr>
        <p:spPr>
          <a:xfrm>
            <a:off x="457200" y="274638"/>
            <a:ext cx="6019800" cy="5851526"/>
          </a:xfrm>
          <a:prstGeom prst="rect">
            <a:avLst/>
          </a:prstGeom>
        </p:spPr>
        <p:txBody>
          <a:bodyPr/>
          <a:lstStyle/>
          <a:p>
            <a:pPr/>
            <a:r>
              <a:t>正文级别 1</a:t>
            </a:r>
          </a:p>
          <a:p>
            <a:pPr lvl="1"/>
            <a:r>
              <a:t>正文级别 2</a:t>
            </a:r>
          </a:p>
          <a:p>
            <a:pPr lvl="2"/>
            <a:r>
              <a:t>正文级别 3</a:t>
            </a:r>
          </a:p>
          <a:p>
            <a:pPr lvl="3"/>
            <a:r>
              <a:t>正文级别 4</a:t>
            </a:r>
          </a:p>
          <a:p>
            <a:pPr lvl="4"/>
            <a:r>
              <a:t>正文级别 5</a:t>
            </a:r>
          </a:p>
        </p:txBody>
      </p:sp>
      <p:sp>
        <p:nvSpPr>
          <p:cNvPr id="103" name="幻灯片编号"/>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标题和内容">
    <p:spTree>
      <p:nvGrpSpPr>
        <p:cNvPr id="1" name=""/>
        <p:cNvGrpSpPr/>
        <p:nvPr/>
      </p:nvGrpSpPr>
      <p:grpSpPr>
        <a:xfrm>
          <a:off x="0" y="0"/>
          <a:ext cx="0" cy="0"/>
          <a:chOff x="0" y="0"/>
          <a:chExt cx="0" cy="0"/>
        </a:xfrm>
      </p:grpSpPr>
      <p:sp>
        <p:nvSpPr>
          <p:cNvPr id="20" name="标题文本"/>
          <p:cNvSpPr/>
          <p:nvPr>
            <p:ph type="title"/>
          </p:nvPr>
        </p:nvSpPr>
        <p:spPr>
          <a:prstGeom prst="rect">
            <a:avLst/>
          </a:prstGeom>
        </p:spPr>
        <p:txBody>
          <a:bodyPr/>
          <a:lstStyle/>
          <a:p>
            <a:pPr/>
            <a:r>
              <a:t>标题文本</a:t>
            </a:r>
          </a:p>
        </p:txBody>
      </p:sp>
      <p:sp>
        <p:nvSpPr>
          <p:cNvPr id="21" name="正文级别 1…"/>
          <p:cNvSpPr/>
          <p:nvPr>
            <p:ph type="body" idx="1"/>
          </p:nvPr>
        </p:nvSpPr>
        <p:spPr>
          <a:prstGeom prst="rect">
            <a:avLst/>
          </a:prstGeom>
        </p:spPr>
        <p:txBody>
          <a:bodyPr/>
          <a:lstStyle/>
          <a:p>
            <a:pPr/>
            <a:r>
              <a:t>正文级别 1</a:t>
            </a:r>
          </a:p>
          <a:p>
            <a:pPr lvl="1"/>
            <a:r>
              <a:t>正文级别 2</a:t>
            </a:r>
          </a:p>
          <a:p>
            <a:pPr lvl="2"/>
            <a:r>
              <a:t>正文级别 3</a:t>
            </a:r>
          </a:p>
          <a:p>
            <a:pPr lvl="3"/>
            <a:r>
              <a:t>正文级别 4</a:t>
            </a:r>
          </a:p>
          <a:p>
            <a:pPr lvl="4"/>
            <a:r>
              <a:t>正文级别 5</a:t>
            </a:r>
          </a:p>
        </p:txBody>
      </p:sp>
      <p:sp>
        <p:nvSpPr>
          <p:cNvPr id="22" name="幻灯片编号"/>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节标题">
    <p:spTree>
      <p:nvGrpSpPr>
        <p:cNvPr id="1" name=""/>
        <p:cNvGrpSpPr/>
        <p:nvPr/>
      </p:nvGrpSpPr>
      <p:grpSpPr>
        <a:xfrm>
          <a:off x="0" y="0"/>
          <a:ext cx="0" cy="0"/>
          <a:chOff x="0" y="0"/>
          <a:chExt cx="0" cy="0"/>
        </a:xfrm>
      </p:grpSpPr>
      <p:sp>
        <p:nvSpPr>
          <p:cNvPr id="29" name="标题文本"/>
          <p:cNvSpPr/>
          <p:nvPr>
            <p:ph type="title"/>
          </p:nvPr>
        </p:nvSpPr>
        <p:spPr>
          <a:xfrm>
            <a:off x="722312" y="4406900"/>
            <a:ext cx="7772401" cy="1362075"/>
          </a:xfrm>
          <a:prstGeom prst="rect">
            <a:avLst/>
          </a:prstGeom>
        </p:spPr>
        <p:txBody>
          <a:bodyPr anchor="t"/>
          <a:lstStyle>
            <a:lvl1pPr algn="l">
              <a:defRPr b="1" cap="all" sz="4000"/>
            </a:lvl1pPr>
          </a:lstStyle>
          <a:p>
            <a:pPr/>
            <a:r>
              <a:t>标题文本</a:t>
            </a:r>
          </a:p>
        </p:txBody>
      </p:sp>
      <p:sp>
        <p:nvSpPr>
          <p:cNvPr id="30" name="正文级别 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正文级别 1</a:t>
            </a:r>
          </a:p>
          <a:p>
            <a:pPr lvl="1"/>
            <a:r>
              <a:t>正文级别 2</a:t>
            </a:r>
          </a:p>
          <a:p>
            <a:pPr lvl="2"/>
            <a:r>
              <a:t>正文级别 3</a:t>
            </a:r>
          </a:p>
          <a:p>
            <a:pPr lvl="3"/>
            <a:r>
              <a:t>正文级别 4</a:t>
            </a:r>
          </a:p>
          <a:p>
            <a:pPr lvl="4"/>
            <a:r>
              <a:t>正文级别 5</a:t>
            </a:r>
          </a:p>
        </p:txBody>
      </p:sp>
      <p:sp>
        <p:nvSpPr>
          <p:cNvPr id="31" name="幻灯片编号"/>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两栏内容">
    <p:spTree>
      <p:nvGrpSpPr>
        <p:cNvPr id="1" name=""/>
        <p:cNvGrpSpPr/>
        <p:nvPr/>
      </p:nvGrpSpPr>
      <p:grpSpPr>
        <a:xfrm>
          <a:off x="0" y="0"/>
          <a:ext cx="0" cy="0"/>
          <a:chOff x="0" y="0"/>
          <a:chExt cx="0" cy="0"/>
        </a:xfrm>
      </p:grpSpPr>
      <p:sp>
        <p:nvSpPr>
          <p:cNvPr id="38" name="标题文本"/>
          <p:cNvSpPr/>
          <p:nvPr>
            <p:ph type="title"/>
          </p:nvPr>
        </p:nvSpPr>
        <p:spPr>
          <a:prstGeom prst="rect">
            <a:avLst/>
          </a:prstGeom>
        </p:spPr>
        <p:txBody>
          <a:bodyPr/>
          <a:lstStyle/>
          <a:p>
            <a:pPr/>
            <a:r>
              <a:t>标题文本</a:t>
            </a:r>
          </a:p>
        </p:txBody>
      </p:sp>
      <p:sp>
        <p:nvSpPr>
          <p:cNvPr id="39" name="正文级别 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正文级别 1</a:t>
            </a:r>
          </a:p>
          <a:p>
            <a:pPr lvl="1"/>
            <a:r>
              <a:t>正文级别 2</a:t>
            </a:r>
          </a:p>
          <a:p>
            <a:pPr lvl="2"/>
            <a:r>
              <a:t>正文级别 3</a:t>
            </a:r>
          </a:p>
          <a:p>
            <a:pPr lvl="3"/>
            <a:r>
              <a:t>正文级别 4</a:t>
            </a:r>
          </a:p>
          <a:p>
            <a:pPr lvl="4"/>
            <a:r>
              <a:t>正文级别 5</a:t>
            </a:r>
          </a:p>
        </p:txBody>
      </p:sp>
      <p:sp>
        <p:nvSpPr>
          <p:cNvPr id="40" name="幻灯片编号"/>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比较">
    <p:spTree>
      <p:nvGrpSpPr>
        <p:cNvPr id="1" name=""/>
        <p:cNvGrpSpPr/>
        <p:nvPr/>
      </p:nvGrpSpPr>
      <p:grpSpPr>
        <a:xfrm>
          <a:off x="0" y="0"/>
          <a:ext cx="0" cy="0"/>
          <a:chOff x="0" y="0"/>
          <a:chExt cx="0" cy="0"/>
        </a:xfrm>
      </p:grpSpPr>
      <p:sp>
        <p:nvSpPr>
          <p:cNvPr id="47" name="标题文本"/>
          <p:cNvSpPr/>
          <p:nvPr>
            <p:ph type="title"/>
          </p:nvPr>
        </p:nvSpPr>
        <p:spPr>
          <a:prstGeom prst="rect">
            <a:avLst/>
          </a:prstGeom>
        </p:spPr>
        <p:txBody>
          <a:bodyPr/>
          <a:lstStyle/>
          <a:p>
            <a:pPr/>
            <a:r>
              <a:t>标题文本</a:t>
            </a:r>
          </a:p>
        </p:txBody>
      </p:sp>
      <p:sp>
        <p:nvSpPr>
          <p:cNvPr id="48" name="正文级别 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正文级别 1</a:t>
            </a:r>
          </a:p>
          <a:p>
            <a:pPr lvl="1"/>
            <a:r>
              <a:t>正文级别 2</a:t>
            </a:r>
          </a:p>
          <a:p>
            <a:pPr lvl="2"/>
            <a:r>
              <a:t>正文级别 3</a:t>
            </a:r>
          </a:p>
          <a:p>
            <a:pPr lvl="3"/>
            <a:r>
              <a:t>正文级别 4</a:t>
            </a:r>
          </a:p>
          <a:p>
            <a:pPr lvl="4"/>
            <a:r>
              <a:t>正文级别 5</a:t>
            </a:r>
          </a:p>
        </p:txBody>
      </p:sp>
      <p:sp>
        <p:nvSpPr>
          <p:cNvPr id="49" name="文本占位符 4"/>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b="1" sz="2400"/>
            </a:pPr>
          </a:p>
        </p:txBody>
      </p:sp>
      <p:sp>
        <p:nvSpPr>
          <p:cNvPr id="50" name="幻灯片编号"/>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仅标题">
    <p:spTree>
      <p:nvGrpSpPr>
        <p:cNvPr id="1" name=""/>
        <p:cNvGrpSpPr/>
        <p:nvPr/>
      </p:nvGrpSpPr>
      <p:grpSpPr>
        <a:xfrm>
          <a:off x="0" y="0"/>
          <a:ext cx="0" cy="0"/>
          <a:chOff x="0" y="0"/>
          <a:chExt cx="0" cy="0"/>
        </a:xfrm>
      </p:grpSpPr>
      <p:sp>
        <p:nvSpPr>
          <p:cNvPr id="57" name="标题文本"/>
          <p:cNvSpPr/>
          <p:nvPr>
            <p:ph type="title"/>
          </p:nvPr>
        </p:nvSpPr>
        <p:spPr>
          <a:prstGeom prst="rect">
            <a:avLst/>
          </a:prstGeom>
        </p:spPr>
        <p:txBody>
          <a:bodyPr/>
          <a:lstStyle/>
          <a:p>
            <a:pPr/>
            <a:r>
              <a:t>标题文本</a:t>
            </a:r>
          </a:p>
        </p:txBody>
      </p:sp>
      <p:sp>
        <p:nvSpPr>
          <p:cNvPr id="58" name="幻灯片编号"/>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空白">
    <p:spTree>
      <p:nvGrpSpPr>
        <p:cNvPr id="1" name=""/>
        <p:cNvGrpSpPr/>
        <p:nvPr/>
      </p:nvGrpSpPr>
      <p:grpSpPr>
        <a:xfrm>
          <a:off x="0" y="0"/>
          <a:ext cx="0" cy="0"/>
          <a:chOff x="0" y="0"/>
          <a:chExt cx="0" cy="0"/>
        </a:xfrm>
      </p:grpSpPr>
      <p:sp>
        <p:nvSpPr>
          <p:cNvPr id="65" name="幻灯片编号"/>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内容与标题">
    <p:spTree>
      <p:nvGrpSpPr>
        <p:cNvPr id="1" name=""/>
        <p:cNvGrpSpPr/>
        <p:nvPr/>
      </p:nvGrpSpPr>
      <p:grpSpPr>
        <a:xfrm>
          <a:off x="0" y="0"/>
          <a:ext cx="0" cy="0"/>
          <a:chOff x="0" y="0"/>
          <a:chExt cx="0" cy="0"/>
        </a:xfrm>
      </p:grpSpPr>
      <p:sp>
        <p:nvSpPr>
          <p:cNvPr id="72" name="标题文本"/>
          <p:cNvSpPr/>
          <p:nvPr>
            <p:ph type="title"/>
          </p:nvPr>
        </p:nvSpPr>
        <p:spPr>
          <a:xfrm>
            <a:off x="457200" y="273050"/>
            <a:ext cx="3008314" cy="1162050"/>
          </a:xfrm>
          <a:prstGeom prst="rect">
            <a:avLst/>
          </a:prstGeom>
        </p:spPr>
        <p:txBody>
          <a:bodyPr anchor="b"/>
          <a:lstStyle>
            <a:lvl1pPr algn="l">
              <a:defRPr b="1" sz="2000"/>
            </a:lvl1pPr>
          </a:lstStyle>
          <a:p>
            <a:pPr/>
            <a:r>
              <a:t>标题文本</a:t>
            </a:r>
          </a:p>
        </p:txBody>
      </p:sp>
      <p:sp>
        <p:nvSpPr>
          <p:cNvPr id="73" name="正文级别 1…"/>
          <p:cNvSpPr/>
          <p:nvPr>
            <p:ph type="body" idx="1"/>
          </p:nvPr>
        </p:nvSpPr>
        <p:spPr>
          <a:xfrm>
            <a:off x="3575050" y="273050"/>
            <a:ext cx="5111750" cy="5853113"/>
          </a:xfrm>
          <a:prstGeom prst="rect">
            <a:avLst/>
          </a:prstGeom>
        </p:spPr>
        <p:txBody>
          <a:bodyPr/>
          <a:lstStyle/>
          <a:p>
            <a:pPr/>
            <a:r>
              <a:t>正文级别 1</a:t>
            </a:r>
          </a:p>
          <a:p>
            <a:pPr lvl="1"/>
            <a:r>
              <a:t>正文级别 2</a:t>
            </a:r>
          </a:p>
          <a:p>
            <a:pPr lvl="2"/>
            <a:r>
              <a:t>正文级别 3</a:t>
            </a:r>
          </a:p>
          <a:p>
            <a:pPr lvl="3"/>
            <a:r>
              <a:t>正文级别 4</a:t>
            </a:r>
          </a:p>
          <a:p>
            <a:pPr lvl="4"/>
            <a:r>
              <a:t>正文级别 5</a:t>
            </a:r>
          </a:p>
        </p:txBody>
      </p:sp>
      <p:sp>
        <p:nvSpPr>
          <p:cNvPr id="74" name="文本占位符 3"/>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p>
        </p:txBody>
      </p:sp>
      <p:sp>
        <p:nvSpPr>
          <p:cNvPr id="75" name="幻灯片编号"/>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图片与标题">
    <p:spTree>
      <p:nvGrpSpPr>
        <p:cNvPr id="1" name=""/>
        <p:cNvGrpSpPr/>
        <p:nvPr/>
      </p:nvGrpSpPr>
      <p:grpSpPr>
        <a:xfrm>
          <a:off x="0" y="0"/>
          <a:ext cx="0" cy="0"/>
          <a:chOff x="0" y="0"/>
          <a:chExt cx="0" cy="0"/>
        </a:xfrm>
      </p:grpSpPr>
      <p:sp>
        <p:nvSpPr>
          <p:cNvPr id="82" name="标题文本"/>
          <p:cNvSpPr/>
          <p:nvPr>
            <p:ph type="title"/>
          </p:nvPr>
        </p:nvSpPr>
        <p:spPr>
          <a:xfrm>
            <a:off x="1792288" y="4800600"/>
            <a:ext cx="5486401" cy="566738"/>
          </a:xfrm>
          <a:prstGeom prst="rect">
            <a:avLst/>
          </a:prstGeom>
        </p:spPr>
        <p:txBody>
          <a:bodyPr anchor="b"/>
          <a:lstStyle>
            <a:lvl1pPr algn="l">
              <a:defRPr b="1" sz="2000"/>
            </a:lvl1pPr>
          </a:lstStyle>
          <a:p>
            <a:pPr/>
            <a:r>
              <a:t>标题文本</a:t>
            </a:r>
          </a:p>
        </p:txBody>
      </p:sp>
      <p:sp>
        <p:nvSpPr>
          <p:cNvPr id="83" name="图片占位符 2"/>
          <p:cNvSpPr/>
          <p:nvPr>
            <p:ph type="pic" sz="half" idx="13"/>
          </p:nvPr>
        </p:nvSpPr>
        <p:spPr>
          <a:xfrm>
            <a:off x="1792288" y="612775"/>
            <a:ext cx="5486401" cy="4114800"/>
          </a:xfrm>
          <a:prstGeom prst="rect">
            <a:avLst/>
          </a:prstGeom>
        </p:spPr>
        <p:txBody>
          <a:bodyPr lIns="91439" rIns="91439">
            <a:noAutofit/>
          </a:bodyPr>
          <a:lstStyle/>
          <a:p>
            <a:pPr/>
          </a:p>
        </p:txBody>
      </p:sp>
      <p:sp>
        <p:nvSpPr>
          <p:cNvPr id="84" name="正文级别 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正文级别 1</a:t>
            </a:r>
          </a:p>
          <a:p>
            <a:pPr lvl="1"/>
            <a:r>
              <a:t>正文级别 2</a:t>
            </a:r>
          </a:p>
          <a:p>
            <a:pPr lvl="2"/>
            <a:r>
              <a:t>正文级别 3</a:t>
            </a:r>
          </a:p>
          <a:p>
            <a:pPr lvl="3"/>
            <a:r>
              <a:t>正文级别 4</a:t>
            </a:r>
          </a:p>
          <a:p>
            <a:pPr lvl="4"/>
            <a:r>
              <a:t>正文级别 5</a:t>
            </a:r>
          </a:p>
        </p:txBody>
      </p:sp>
      <p:sp>
        <p:nvSpPr>
          <p:cNvPr id="85" name="幻灯片编号"/>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p:bgPr>
    </p:bg>
    <p:spTree>
      <p:nvGrpSpPr>
        <p:cNvPr id="1" name=""/>
        <p:cNvGrpSpPr/>
        <p:nvPr/>
      </p:nvGrpSpPr>
      <p:grpSpPr>
        <a:xfrm>
          <a:off x="0" y="0"/>
          <a:ext cx="0" cy="0"/>
          <a:chOff x="0" y="0"/>
          <a:chExt cx="0" cy="0"/>
        </a:xfrm>
      </p:grpSpPr>
      <p:sp>
        <p:nvSpPr>
          <p:cNvPr id="2" name="标题文本"/>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标题文本</a:t>
            </a:r>
          </a:p>
        </p:txBody>
      </p:sp>
      <p:sp>
        <p:nvSpPr>
          <p:cNvPr id="3" name="正文级别 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正文级别 1</a:t>
            </a:r>
          </a:p>
          <a:p>
            <a:pPr lvl="1"/>
            <a:r>
              <a:t>正文级别 2</a:t>
            </a:r>
          </a:p>
          <a:p>
            <a:pPr lvl="2"/>
            <a:r>
              <a:t>正文级别 3</a:t>
            </a:r>
          </a:p>
          <a:p>
            <a:pPr lvl="3"/>
            <a:r>
              <a:t>正文级别 4</a:t>
            </a:r>
          </a:p>
          <a:p>
            <a:pPr lvl="4"/>
            <a:r>
              <a:t>正文级别 5</a:t>
            </a:r>
          </a:p>
        </p:txBody>
      </p:sp>
      <p:sp>
        <p:nvSpPr>
          <p:cNvPr id="4" name="幻灯片编号"/>
          <p:cNvSpPr/>
          <p:nvPr>
            <p:ph type="sldNum" sz="quarter" idx="2"/>
          </p:nvPr>
        </p:nvSpPr>
        <p:spPr>
          <a:xfrm>
            <a:off x="8422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g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标题 1"/>
          <p:cNvSpPr/>
          <p:nvPr>
            <p:ph type="ctrTitle"/>
          </p:nvPr>
        </p:nvSpPr>
        <p:spPr>
          <a:xfrm>
            <a:off x="0" y="0"/>
            <a:ext cx="9144000" cy="6858000"/>
          </a:xfrm>
          <a:prstGeom prst="rect">
            <a:avLst/>
          </a:prstGeom>
          <a:gradFill>
            <a:gsLst>
              <a:gs pos="0">
                <a:srgbClr val="2A869F"/>
              </a:gs>
              <a:gs pos="80000">
                <a:srgbClr val="37B1D1"/>
              </a:gs>
              <a:gs pos="100000">
                <a:srgbClr val="34B3D5"/>
              </a:gs>
            </a:gsLst>
            <a:lin ang="16200000"/>
          </a:gradFill>
          <a:effectLst>
            <a:outerShdw sx="100000" sy="100000" kx="0" ky="0" algn="b" rotWithShape="0" blurRad="38100" dist="23000" dir="5400000">
              <a:srgbClr val="000000">
                <a:alpha val="35000"/>
              </a:srgbClr>
            </a:outerShdw>
          </a:effectLst>
        </p:spPr>
        <p:txBody>
          <a:bodyPr/>
          <a:lstStyle/>
          <a:p>
            <a:pPr>
              <a:defRPr b="1"/>
            </a:pPr>
            <a:r>
              <a:t>Mindlessness and Mindfulness in Runway Incursions     </a:t>
            </a:r>
            <a:r>
              <a:rPr b="0">
                <a:solidFill>
                  <a:srgbClr val="FFFFFF"/>
                </a:solidFill>
              </a:rPr>
              <a:t>                                                  </a:t>
            </a:r>
            <a:br>
              <a:rPr b="0">
                <a:solidFill>
                  <a:srgbClr val="FFFFFF"/>
                </a:solidFill>
              </a:rPr>
            </a:br>
            <a:br>
              <a:rPr b="0">
                <a:solidFill>
                  <a:srgbClr val="FFFFFF"/>
                </a:solidFill>
              </a:rPr>
            </a:br>
            <a:r>
              <a:rPr b="0" sz="3200"/>
              <a:t>A  study on the runway incursions</a:t>
            </a:r>
            <a:br>
              <a:rPr b="0" sz="3200"/>
            </a:br>
            <a:r>
              <a:rPr b="0" sz="3200"/>
              <a:t>at HongQiao Airport, Shanghai, China</a:t>
            </a:r>
            <a:br>
              <a:rPr b="0" sz="3200"/>
            </a:br>
            <a:r>
              <a:rPr b="0" sz="3200"/>
              <a:t>on the 11</a:t>
            </a:r>
            <a:r>
              <a:rPr b="0" baseline="30000" sz="3200"/>
              <a:t>th </a:t>
            </a:r>
            <a:r>
              <a:rPr b="0" sz="3200"/>
              <a:t>of Oct, 2016</a:t>
            </a:r>
            <a:br>
              <a:rPr b="0" sz="3200"/>
            </a:br>
            <a:br>
              <a:rPr b="0" sz="3200"/>
            </a:br>
            <a:r>
              <a:rPr b="0" sz="3200" u="sng"/>
              <a:t>Pang </a:t>
            </a:r>
            <a:r>
              <a:rPr b="0" sz="3200"/>
              <a:t>Ying Qun</a:t>
            </a:r>
            <a:br>
              <a:rPr b="0" sz="3200"/>
            </a:br>
            <a:r>
              <a:rPr b="0" sz="3200"/>
              <a:t>Boeing 737NG Captain, CAAC  examiner</a:t>
            </a:r>
            <a:br>
              <a:rPr b="0" sz="3200"/>
            </a:br>
            <a:r>
              <a:rPr b="0" sz="3200"/>
              <a:t>Xiamen Airlines, P.R. of China</a:t>
            </a:r>
            <a:br>
              <a:rPr b="0" sz="3200"/>
            </a:br>
            <a:r>
              <a:rPr b="0" sz="3200"/>
              <a:t>Email: captpang@me.com</a:t>
            </a:r>
            <a:br>
              <a:rPr b="0" sz="3200"/>
            </a:b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标题 1"/>
          <p:cNvSpPr/>
          <p:nvPr>
            <p:ph type="title"/>
          </p:nvPr>
        </p:nvSpPr>
        <p:spPr>
          <a:xfrm>
            <a:off x="457200" y="214289"/>
            <a:ext cx="8229600" cy="1143001"/>
          </a:xfrm>
          <a:prstGeom prst="rect">
            <a:avLst/>
          </a:prstGeom>
        </p:spPr>
        <p:txBody>
          <a:bodyPr/>
          <a:lstStyle>
            <a:lvl1pPr>
              <a:defRPr b="1"/>
            </a:lvl1pPr>
          </a:lstStyle>
          <a:p>
            <a:pPr/>
            <a:r>
              <a:t>The controllers field of view</a:t>
            </a:r>
          </a:p>
        </p:txBody>
      </p:sp>
      <p:pic>
        <p:nvPicPr>
          <p:cNvPr id="168" name="内容占位符 3" descr="内容占位符 3"/>
          <p:cNvPicPr>
            <a:picLocks noChangeAspect="1"/>
          </p:cNvPicPr>
          <p:nvPr/>
        </p:nvPicPr>
        <p:blipFill>
          <a:blip r:embed="rId3">
            <a:extLst/>
          </a:blip>
          <a:stretch>
            <a:fillRect/>
          </a:stretch>
        </p:blipFill>
        <p:spPr>
          <a:xfrm>
            <a:off x="785785" y="1412775"/>
            <a:ext cx="7560842" cy="4940001"/>
          </a:xfrm>
          <a:prstGeom prst="rect">
            <a:avLst/>
          </a:prstGeom>
          <a:ln w="12700">
            <a:miter lim="400000"/>
          </a:ln>
        </p:spPr>
      </p:pic>
      <p:sp>
        <p:nvSpPr>
          <p:cNvPr id="169" name="TextBox 4"/>
          <p:cNvSpPr/>
          <p:nvPr/>
        </p:nvSpPr>
        <p:spPr>
          <a:xfrm>
            <a:off x="1217833" y="3284983"/>
            <a:ext cx="1512170"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FFFF00"/>
                </a:solidFill>
                <a:latin typeface="黑体"/>
                <a:ea typeface="黑体"/>
                <a:cs typeface="黑体"/>
                <a:sym typeface="黑体"/>
              </a:defRPr>
            </a:lvl1pPr>
          </a:lstStyle>
          <a:p>
            <a:pPr/>
            <a:r>
              <a:t>36L </a:t>
            </a:r>
          </a:p>
        </p:txBody>
      </p:sp>
      <p:sp>
        <p:nvSpPr>
          <p:cNvPr id="170" name="TextBox 6"/>
          <p:cNvSpPr/>
          <p:nvPr/>
        </p:nvSpPr>
        <p:spPr>
          <a:xfrm>
            <a:off x="3666106" y="2708919"/>
            <a:ext cx="1512169"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FFFF00"/>
                </a:solidFill>
                <a:latin typeface="黑体"/>
                <a:ea typeface="黑体"/>
                <a:cs typeface="黑体"/>
                <a:sym typeface="黑体"/>
              </a:defRPr>
            </a:lvl1pPr>
          </a:lstStyle>
          <a:p>
            <a:pPr/>
            <a:r>
              <a:t> </a:t>
            </a:r>
          </a:p>
        </p:txBody>
      </p:sp>
      <p:sp>
        <p:nvSpPr>
          <p:cNvPr id="171" name="TextBox 7"/>
          <p:cNvSpPr/>
          <p:nvPr/>
        </p:nvSpPr>
        <p:spPr>
          <a:xfrm>
            <a:off x="6546425" y="2132856"/>
            <a:ext cx="1512170"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FFFF00"/>
                </a:solidFill>
                <a:latin typeface="黑体"/>
                <a:ea typeface="黑体"/>
                <a:cs typeface="黑体"/>
                <a:sym typeface="黑体"/>
              </a:defRPr>
            </a:lvl1pPr>
          </a:lstStyle>
          <a:p>
            <a:pPr/>
            <a:r>
              <a:t> </a:t>
            </a:r>
          </a:p>
        </p:txBody>
      </p:sp>
      <p:sp>
        <p:nvSpPr>
          <p:cNvPr id="172" name="TextBox 8"/>
          <p:cNvSpPr/>
          <p:nvPr/>
        </p:nvSpPr>
        <p:spPr>
          <a:xfrm>
            <a:off x="886293" y="3143248"/>
            <a:ext cx="1643074"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00"/>
                </a:solidFill>
              </a:defRPr>
            </a:lvl1pPr>
          </a:lstStyle>
          <a:p>
            <a:pPr/>
            <a:r>
              <a:t>South end of </a:t>
            </a:r>
          </a:p>
        </p:txBody>
      </p:sp>
      <p:sp>
        <p:nvSpPr>
          <p:cNvPr id="173" name="TextBox 9"/>
          <p:cNvSpPr/>
          <p:nvPr/>
        </p:nvSpPr>
        <p:spPr>
          <a:xfrm>
            <a:off x="2886557" y="3286123"/>
            <a:ext cx="2571769"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00"/>
                </a:solidFill>
              </a:defRPr>
            </a:pPr>
            <a:r>
              <a:t>The area may hide </a:t>
            </a:r>
          </a:p>
          <a:p>
            <a:pPr>
              <a:defRPr>
                <a:solidFill>
                  <a:srgbClr val="FFFF00"/>
                </a:solidFill>
              </a:defRPr>
            </a:pPr>
            <a:r>
              <a:t>From the controller</a:t>
            </a:r>
          </a:p>
        </p:txBody>
      </p:sp>
      <p:sp>
        <p:nvSpPr>
          <p:cNvPr id="174" name="TextBox 10"/>
          <p:cNvSpPr/>
          <p:nvPr/>
        </p:nvSpPr>
        <p:spPr>
          <a:xfrm>
            <a:off x="6529895" y="2714619"/>
            <a:ext cx="1785952"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00"/>
                </a:solidFill>
              </a:defRPr>
            </a:lvl1pPr>
          </a:lstStyle>
          <a:p>
            <a:pPr/>
            <a:r>
              <a:t>Tower location</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标题 1"/>
          <p:cNvSpPr/>
          <p:nvPr>
            <p:ph type="title"/>
          </p:nvPr>
        </p:nvSpPr>
        <p:spPr>
          <a:prstGeom prst="rect">
            <a:avLst/>
          </a:prstGeom>
        </p:spPr>
        <p:txBody>
          <a:bodyPr/>
          <a:lstStyle/>
          <a:p>
            <a:pPr>
              <a:defRPr b="1"/>
            </a:pPr>
            <a:r>
              <a:t>The possible </a:t>
            </a:r>
            <a:r>
              <a:t>effects of fatigue</a:t>
            </a:r>
          </a:p>
        </p:txBody>
      </p:sp>
      <p:sp>
        <p:nvSpPr>
          <p:cNvPr id="179" name="内容占位符 2"/>
          <p:cNvSpPr/>
          <p:nvPr>
            <p:ph type="body" idx="1"/>
          </p:nvPr>
        </p:nvSpPr>
        <p:spPr>
          <a:xfrm>
            <a:off x="457200" y="1600200"/>
            <a:ext cx="8229600" cy="4525963"/>
          </a:xfrm>
          <a:prstGeom prst="rect">
            <a:avLst/>
          </a:prstGeom>
        </p:spPr>
        <p:txBody>
          <a:bodyPr/>
          <a:lstStyle/>
          <a:p>
            <a:pPr marL="329184" indent="-329184" defTabSz="877823">
              <a:lnSpc>
                <a:spcPct val="80000"/>
              </a:lnSpc>
              <a:spcBef>
                <a:spcPts val="600"/>
              </a:spcBef>
              <a:defRPr sz="2592"/>
            </a:pPr>
            <a:r>
              <a:t>At 12:05:37, while the A320 crew reminded the controller that other a/c crossing the runway, 13 mins before this event, the video shows the controller’</a:t>
            </a:r>
            <a:r>
              <a:t>s</a:t>
            </a:r>
            <a:r>
              <a:t> </a:t>
            </a:r>
            <a:r>
              <a:t>behavior and his position</a:t>
            </a:r>
            <a:r>
              <a:t>, th</a:t>
            </a:r>
            <a:r>
              <a:t>is</a:t>
            </a:r>
            <a:r>
              <a:t> possibly indicated his fatigue is not at a satisfied level. The west controller sits with the position lea</a:t>
            </a:r>
            <a:r>
              <a:t>nt</a:t>
            </a:r>
            <a:r>
              <a:t> to the left </a:t>
            </a:r>
            <a:r>
              <a:t>and </a:t>
            </a:r>
            <a:r>
              <a:t>comfort</a:t>
            </a:r>
            <a:r>
              <a:t>s himself </a:t>
            </a:r>
            <a:r>
              <a:t>by resting </a:t>
            </a:r>
            <a:r>
              <a:t>his left arm </a:t>
            </a:r>
            <a:r>
              <a:t>on the armrest.</a:t>
            </a:r>
          </a:p>
          <a:p>
            <a:pPr marL="329184" indent="-329184" defTabSz="877823">
              <a:lnSpc>
                <a:spcPct val="80000"/>
              </a:lnSpc>
              <a:spcBef>
                <a:spcPts val="600"/>
              </a:spcBef>
              <a:defRPr sz="2592"/>
            </a:pPr>
            <a:r>
              <a:t> 11:52:55,</a:t>
            </a:r>
            <a:r>
              <a:t> he massages </a:t>
            </a:r>
            <a:r>
              <a:t>his face, he us</a:t>
            </a:r>
            <a:r>
              <a:t>es</a:t>
            </a:r>
            <a:r>
              <a:t> his left hand to support his head, his head leant to the left parallel  with the table surface, his position satisfied  the rest  status.  The status is totally not fitting with his  require</a:t>
            </a:r>
            <a:r>
              <a:t>d arousal level</a:t>
            </a:r>
            <a:r>
              <a:t>. This position continued for 55s, </a:t>
            </a:r>
            <a:r>
              <a:t>and </a:t>
            </a:r>
            <a:r>
              <a:t>was unlike his colleagues.</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标题 1"/>
          <p:cNvSpPr/>
          <p:nvPr>
            <p:ph type="title"/>
          </p:nvPr>
        </p:nvSpPr>
        <p:spPr>
          <a:prstGeom prst="rect">
            <a:avLst/>
          </a:prstGeom>
        </p:spPr>
        <p:txBody>
          <a:bodyPr/>
          <a:lstStyle>
            <a:lvl1pPr>
              <a:defRPr b="1"/>
            </a:lvl1pPr>
          </a:lstStyle>
          <a:p>
            <a:pPr/>
            <a:r>
              <a:t>Other factors</a:t>
            </a:r>
          </a:p>
        </p:txBody>
      </p:sp>
      <p:sp>
        <p:nvSpPr>
          <p:cNvPr id="184" name="内容占位符 2"/>
          <p:cNvSpPr/>
          <p:nvPr>
            <p:ph type="body" idx="1"/>
          </p:nvPr>
        </p:nvSpPr>
        <p:spPr>
          <a:xfrm>
            <a:off x="457200" y="1600200"/>
            <a:ext cx="8229600" cy="4525963"/>
          </a:xfrm>
          <a:prstGeom prst="rect">
            <a:avLst/>
          </a:prstGeom>
        </p:spPr>
        <p:txBody>
          <a:bodyPr/>
          <a:lstStyle/>
          <a:p>
            <a:pPr>
              <a:spcBef>
                <a:spcPts val="1000"/>
              </a:spcBef>
              <a:defRPr sz="4400"/>
            </a:pPr>
            <a:r>
              <a:t>management system  failure</a:t>
            </a:r>
          </a:p>
          <a:p>
            <a:pPr>
              <a:spcBef>
                <a:spcPts val="1000"/>
              </a:spcBef>
              <a:defRPr sz="4400"/>
            </a:pPr>
            <a:r>
              <a:t>Hidden/latent errors in the system are also the dangerous mistakes </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标题 1"/>
          <p:cNvSpPr/>
          <p:nvPr>
            <p:ph type="title"/>
          </p:nvPr>
        </p:nvSpPr>
        <p:spPr>
          <a:prstGeom prst="rect">
            <a:avLst/>
          </a:prstGeom>
        </p:spPr>
        <p:txBody>
          <a:bodyPr/>
          <a:lstStyle/>
          <a:p>
            <a:pPr defTabSz="905255">
              <a:defRPr b="1" sz="4356"/>
            </a:pPr>
            <a:r>
              <a:t>The individuals or </a:t>
            </a:r>
            <a:r>
              <a:t>t</a:t>
            </a:r>
            <a:r>
              <a:t>he systems?</a:t>
            </a:r>
          </a:p>
        </p:txBody>
      </p:sp>
      <p:sp>
        <p:nvSpPr>
          <p:cNvPr id="189" name="内容占位符 2"/>
          <p:cNvSpPr/>
          <p:nvPr>
            <p:ph type="body" idx="1"/>
          </p:nvPr>
        </p:nvSpPr>
        <p:spPr>
          <a:xfrm>
            <a:off x="457200" y="1600200"/>
            <a:ext cx="8229600" cy="4525963"/>
          </a:xfrm>
          <a:prstGeom prst="rect">
            <a:avLst/>
          </a:prstGeom>
        </p:spPr>
        <p:txBody>
          <a:bodyPr/>
          <a:lstStyle/>
          <a:p>
            <a:pPr marL="332613" indent="-332613" defTabSz="886968">
              <a:buSzTx/>
              <a:buNone/>
              <a:defRPr sz="3104"/>
            </a:pPr>
            <a:r>
              <a:t>Who </a:t>
            </a:r>
            <a:r>
              <a:t>are the victims of </a:t>
            </a:r>
            <a:r>
              <a:t>the incident?</a:t>
            </a:r>
          </a:p>
          <a:p>
            <a:pPr marL="332613" indent="-332613" defTabSz="886968">
              <a:defRPr sz="3104"/>
            </a:pPr>
            <a:r>
              <a:t>The passengers are the most vulnerable and have the highest likelihood </a:t>
            </a:r>
            <a:r>
              <a:t>of being </a:t>
            </a:r>
            <a:r>
              <a:t>hurt;</a:t>
            </a:r>
          </a:p>
          <a:p>
            <a:pPr marL="332613" indent="-332613" defTabSz="886968">
              <a:defRPr sz="3104"/>
            </a:pPr>
            <a:r>
              <a:t>The teams in the organizations will be damaged first if the incident is serious enough;</a:t>
            </a:r>
          </a:p>
          <a:p>
            <a:pPr marL="332613" indent="-332613" defTabSz="886968">
              <a:defRPr sz="3104"/>
            </a:pPr>
            <a:r>
              <a:t>The individuals will </a:t>
            </a:r>
            <a:r>
              <a:t>also </a:t>
            </a:r>
            <a:r>
              <a:t>be hurt since </a:t>
            </a:r>
            <a:r>
              <a:t>they</a:t>
            </a:r>
            <a:r>
              <a:t> </a:t>
            </a:r>
            <a:r>
              <a:t>have</a:t>
            </a:r>
            <a:r>
              <a:t> the </a:t>
            </a:r>
            <a:r>
              <a:t>opportunity </a:t>
            </a:r>
            <a:r>
              <a:t>to cause the error or incident</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89">
                                            <p:bg/>
                                          </p:spTgt>
                                        </p:tgtEl>
                                        <p:attrNameLst>
                                          <p:attrName>style.visibility</p:attrName>
                                        </p:attrNameLst>
                                      </p:cBhvr>
                                      <p:to>
                                        <p:strVal val="visible"/>
                                      </p:to>
                                    </p:set>
                                    <p:anim calcmode="lin" valueType="num">
                                      <p:cBhvr>
                                        <p:cTn id="7" dur="500" fill="hold"/>
                                        <p:tgtEl>
                                          <p:spTgt spid="189">
                                            <p:bg/>
                                          </p:spTgt>
                                        </p:tgtEl>
                                        <p:attrNameLst>
                                          <p:attrName>ppt_x</p:attrName>
                                        </p:attrNameLst>
                                      </p:cBhvr>
                                      <p:tavLst>
                                        <p:tav tm="0">
                                          <p:val>
                                            <p:strVal val="#ppt_x"/>
                                          </p:val>
                                        </p:tav>
                                        <p:tav tm="100000">
                                          <p:val>
                                            <p:strVal val="#ppt_x"/>
                                          </p:val>
                                        </p:tav>
                                      </p:tavLst>
                                    </p:anim>
                                    <p:anim calcmode="lin" valueType="num">
                                      <p:cBhvr>
                                        <p:cTn id="8" dur="500" fill="hold"/>
                                        <p:tgtEl>
                                          <p:spTgt spid="189">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89">
                                            <p:txEl>
                                              <p:pRg st="0" end="0"/>
                                            </p:txEl>
                                          </p:spTgt>
                                        </p:tgtEl>
                                        <p:attrNameLst>
                                          <p:attrName>style.visibility</p:attrName>
                                        </p:attrNameLst>
                                      </p:cBhvr>
                                      <p:to>
                                        <p:strVal val="visible"/>
                                      </p:to>
                                    </p:set>
                                    <p:anim calcmode="lin" valueType="num">
                                      <p:cBhvr>
                                        <p:cTn id="11" dur="500" fill="hold"/>
                                        <p:tgtEl>
                                          <p:spTgt spid="189">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1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1" fill="hold">
                                  <p:stCondLst>
                                    <p:cond delay="0"/>
                                  </p:stCondLst>
                                  <p:iterate type="el" backwards="0">
                                    <p:tmAbs val="0"/>
                                  </p:iterate>
                                  <p:childTnLst>
                                    <p:set>
                                      <p:cBhvr>
                                        <p:cTn id="16" fill="hold"/>
                                        <p:tgtEl>
                                          <p:spTgt spid="189">
                                            <p:txEl>
                                              <p:pRg st="1" end="1"/>
                                            </p:txEl>
                                          </p:spTgt>
                                        </p:tgtEl>
                                        <p:attrNameLst>
                                          <p:attrName>style.visibility</p:attrName>
                                        </p:attrNameLst>
                                      </p:cBhvr>
                                      <p:to>
                                        <p:strVal val="visible"/>
                                      </p:to>
                                    </p:set>
                                    <p:anim calcmode="lin" valueType="num">
                                      <p:cBhvr>
                                        <p:cTn id="17" dur="500" fill="hold"/>
                                        <p:tgtEl>
                                          <p:spTgt spid="189">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18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1" fill="hold">
                                  <p:stCondLst>
                                    <p:cond delay="0"/>
                                  </p:stCondLst>
                                  <p:iterate type="el" backwards="0">
                                    <p:tmAbs val="0"/>
                                  </p:iterate>
                                  <p:childTnLst>
                                    <p:set>
                                      <p:cBhvr>
                                        <p:cTn id="22" fill="hold"/>
                                        <p:tgtEl>
                                          <p:spTgt spid="189">
                                            <p:txEl>
                                              <p:pRg st="2" end="2"/>
                                            </p:txEl>
                                          </p:spTgt>
                                        </p:tgtEl>
                                        <p:attrNameLst>
                                          <p:attrName>style.visibility</p:attrName>
                                        </p:attrNameLst>
                                      </p:cBhvr>
                                      <p:to>
                                        <p:strVal val="visible"/>
                                      </p:to>
                                    </p:set>
                                    <p:anim calcmode="lin" valueType="num">
                                      <p:cBhvr>
                                        <p:cTn id="23" dur="500" fill="hold"/>
                                        <p:tgtEl>
                                          <p:spTgt spid="189">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18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1" fill="hold">
                                  <p:stCondLst>
                                    <p:cond delay="0"/>
                                  </p:stCondLst>
                                  <p:iterate type="el" backwards="0">
                                    <p:tmAbs val="0"/>
                                  </p:iterate>
                                  <p:childTnLst>
                                    <p:set>
                                      <p:cBhvr>
                                        <p:cTn id="28" fill="hold"/>
                                        <p:tgtEl>
                                          <p:spTgt spid="189">
                                            <p:txEl>
                                              <p:pRg st="3" end="3"/>
                                            </p:txEl>
                                          </p:spTgt>
                                        </p:tgtEl>
                                        <p:attrNameLst>
                                          <p:attrName>style.visibility</p:attrName>
                                        </p:attrNameLst>
                                      </p:cBhvr>
                                      <p:to>
                                        <p:strVal val="visible"/>
                                      </p:to>
                                    </p:set>
                                    <p:anim calcmode="lin" valueType="num">
                                      <p:cBhvr>
                                        <p:cTn id="29" dur="500" fill="hold"/>
                                        <p:tgtEl>
                                          <p:spTgt spid="189">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8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89"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内容占位符 2"/>
          <p:cNvSpPr/>
          <p:nvPr>
            <p:ph type="body" idx="1"/>
          </p:nvPr>
        </p:nvSpPr>
        <p:spPr>
          <a:xfrm>
            <a:off x="457200" y="1600200"/>
            <a:ext cx="8229600" cy="4525963"/>
          </a:xfrm>
          <a:prstGeom prst="rect">
            <a:avLst/>
          </a:prstGeom>
        </p:spPr>
        <p:txBody>
          <a:bodyPr/>
          <a:lstStyle>
            <a:lvl1pPr marL="336042" indent="-336042" defTabSz="896111">
              <a:buSzTx/>
              <a:buNone/>
              <a:defRPr sz="3136"/>
            </a:lvl1pPr>
          </a:lstStyle>
          <a:p>
            <a:pPr/>
            <a:r>
              <a:t>    With the investigation, CAAC considered this incident is caused by the controller with his wrong management and lapse of activities and procedures, since the matter is serious, the controller will no longer be allowed to work as a controller in his life time. Totally 13 people involved in the incident, people received warnings or lost their jobs or positions after the incident.</a:t>
            </a:r>
          </a:p>
        </p:txBody>
      </p:sp>
      <p:sp>
        <p:nvSpPr>
          <p:cNvPr id="194" name="标题 3"/>
          <p:cNvSpPr/>
          <p:nvPr>
            <p:ph type="title"/>
          </p:nvPr>
        </p:nvSpPr>
        <p:spPr>
          <a:xfrm>
            <a:off x="285720" y="274638"/>
            <a:ext cx="8643998" cy="1143001"/>
          </a:xfrm>
          <a:prstGeom prst="rect">
            <a:avLst/>
          </a:prstGeom>
        </p:spPr>
        <p:txBody>
          <a:bodyPr/>
          <a:lstStyle/>
          <a:p>
            <a:pPr defTabSz="740663">
              <a:defRPr b="1" sz="3564"/>
            </a:pPr>
            <a:r>
              <a:t>News of the incident</a:t>
            </a:r>
            <a:br/>
            <a:r>
              <a:t> on 21</a:t>
            </a:r>
            <a:r>
              <a:rPr baseline="29530"/>
              <a:t>st</a:t>
            </a:r>
            <a:r>
              <a:t>Oct,2016 </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标题 1"/>
          <p:cNvSpPr/>
          <p:nvPr>
            <p:ph type="title"/>
          </p:nvPr>
        </p:nvSpPr>
        <p:spPr>
          <a:xfrm>
            <a:off x="457200" y="142851"/>
            <a:ext cx="8229600" cy="1143001"/>
          </a:xfrm>
          <a:prstGeom prst="rect">
            <a:avLst/>
          </a:prstGeom>
        </p:spPr>
        <p:txBody>
          <a:bodyPr/>
          <a:lstStyle>
            <a:lvl1pPr>
              <a:defRPr b="1"/>
            </a:lvl1pPr>
          </a:lstStyle>
          <a:p>
            <a:pPr/>
            <a:r>
              <a:t>Concepts of safety:</a:t>
            </a:r>
          </a:p>
        </p:txBody>
      </p:sp>
      <p:sp>
        <p:nvSpPr>
          <p:cNvPr id="199" name="内容占位符 2"/>
          <p:cNvSpPr/>
          <p:nvPr>
            <p:ph type="body" idx="1"/>
          </p:nvPr>
        </p:nvSpPr>
        <p:spPr>
          <a:xfrm>
            <a:off x="500034" y="1285859"/>
            <a:ext cx="8358245" cy="5500704"/>
          </a:xfrm>
          <a:prstGeom prst="rect">
            <a:avLst/>
          </a:prstGeom>
        </p:spPr>
        <p:txBody>
          <a:bodyPr/>
          <a:lstStyle/>
          <a:p>
            <a:pPr marL="336042" indent="-336042" defTabSz="896111">
              <a:spcBef>
                <a:spcPts val="400"/>
              </a:spcBef>
              <a:defRPr sz="2058"/>
            </a:pPr>
            <a:r>
              <a:t>The proper definition of safety should be:</a:t>
            </a:r>
          </a:p>
          <a:p>
            <a:pPr marL="336042" indent="-336042" defTabSz="896111">
              <a:spcBef>
                <a:spcPts val="400"/>
              </a:spcBef>
              <a:buSzTx/>
              <a:buNone/>
              <a:defRPr sz="2058"/>
            </a:pPr>
            <a:r>
              <a:t>     “the state in which the possibility of harm to persons or of property damage is avoided or reduced to the level is conformance to the requirements of the progress through a continuing process of hazard identification and safety risk management.” </a:t>
            </a:r>
          </a:p>
          <a:p>
            <a:pPr marL="336042" indent="-336042" defTabSz="896111">
              <a:spcBef>
                <a:spcPts val="400"/>
              </a:spcBef>
              <a:defRPr sz="2058"/>
            </a:pPr>
            <a:r>
              <a:t>Within the context of aviation, safety is “the state in which the possibility of harm to persons or of property damage is reduced to, and maintained at or below, an acceptable level through a continuing process of hazard identification and safety risk management.” (SMS Manual)</a:t>
            </a:r>
          </a:p>
          <a:p>
            <a:pPr marL="336042" indent="-336042" defTabSz="896111">
              <a:spcBef>
                <a:spcPts val="400"/>
              </a:spcBef>
              <a:buSzTx/>
              <a:buNone/>
              <a:defRPr sz="2058"/>
            </a:pPr>
            <a:r>
              <a:t>      The AL is </a:t>
            </a:r>
            <a:r>
              <a:t>immeasurable</a:t>
            </a:r>
            <a:r>
              <a:t> since the </a:t>
            </a:r>
            <a:r>
              <a:t>definition </a:t>
            </a:r>
            <a:r>
              <a:t>is not clear.</a:t>
            </a:r>
          </a:p>
          <a:p>
            <a:pPr marL="336042" indent="-336042" defTabSz="896111">
              <a:spcBef>
                <a:spcPts val="400"/>
              </a:spcBef>
              <a:defRPr sz="2058"/>
            </a:pPr>
            <a:r>
              <a:t>The damage</a:t>
            </a:r>
            <a:r>
              <a:t> extends to various parties including </a:t>
            </a:r>
            <a:r>
              <a:t>:</a:t>
            </a:r>
          </a:p>
          <a:p>
            <a:pPr marL="336042" indent="-336042" defTabSz="896111">
              <a:spcBef>
                <a:spcPts val="400"/>
              </a:spcBef>
              <a:buSzTx/>
              <a:buNone/>
              <a:defRPr sz="2058"/>
            </a:pPr>
            <a:r>
              <a:t>      People</a:t>
            </a:r>
            <a:r>
              <a:t> </a:t>
            </a:r>
            <a:r>
              <a:t>(related stakeholders)</a:t>
            </a:r>
          </a:p>
          <a:p>
            <a:pPr marL="336042" indent="-336042" defTabSz="896111">
              <a:spcBef>
                <a:spcPts val="400"/>
              </a:spcBef>
              <a:buSzTx/>
              <a:buNone/>
              <a:defRPr sz="2058"/>
            </a:pPr>
            <a:r>
              <a:t>      </a:t>
            </a:r>
            <a:r>
              <a:t>property </a:t>
            </a:r>
            <a:r>
              <a:t>(aircraft, etc.)</a:t>
            </a:r>
          </a:p>
          <a:p>
            <a:pPr marL="336042" indent="-336042" defTabSz="896111">
              <a:spcBef>
                <a:spcPts val="400"/>
              </a:spcBef>
              <a:buSzTx/>
              <a:buNone/>
              <a:defRPr sz="2058"/>
            </a:pPr>
            <a:r>
              <a:t>      </a:t>
            </a:r>
            <a:r>
              <a:t>The o</a:t>
            </a:r>
            <a:r>
              <a:t>rganization</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99">
                                            <p:bg/>
                                          </p:spTgt>
                                        </p:tgtEl>
                                        <p:attrNameLst>
                                          <p:attrName>style.visibility</p:attrName>
                                        </p:attrNameLst>
                                      </p:cBhvr>
                                      <p:to>
                                        <p:strVal val="visible"/>
                                      </p:to>
                                    </p:set>
                                    <p:anim calcmode="lin" valueType="num">
                                      <p:cBhvr>
                                        <p:cTn id="7" dur="500" fill="hold"/>
                                        <p:tgtEl>
                                          <p:spTgt spid="199">
                                            <p:bg/>
                                          </p:spTgt>
                                        </p:tgtEl>
                                        <p:attrNameLst>
                                          <p:attrName>ppt_x</p:attrName>
                                        </p:attrNameLst>
                                      </p:cBhvr>
                                      <p:tavLst>
                                        <p:tav tm="0">
                                          <p:val>
                                            <p:strVal val="#ppt_x"/>
                                          </p:val>
                                        </p:tav>
                                        <p:tav tm="100000">
                                          <p:val>
                                            <p:strVal val="#ppt_x"/>
                                          </p:val>
                                        </p:tav>
                                      </p:tavLst>
                                    </p:anim>
                                    <p:anim calcmode="lin" valueType="num">
                                      <p:cBhvr>
                                        <p:cTn id="8" dur="500" fill="hold"/>
                                        <p:tgtEl>
                                          <p:spTgt spid="199">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99">
                                            <p:txEl>
                                              <p:pRg st="0" end="0"/>
                                            </p:txEl>
                                          </p:spTgt>
                                        </p:tgtEl>
                                        <p:attrNameLst>
                                          <p:attrName>style.visibility</p:attrName>
                                        </p:attrNameLst>
                                      </p:cBhvr>
                                      <p:to>
                                        <p:strVal val="visible"/>
                                      </p:to>
                                    </p:set>
                                    <p:anim calcmode="lin" valueType="num">
                                      <p:cBhvr>
                                        <p:cTn id="11" dur="500" fill="hold"/>
                                        <p:tgtEl>
                                          <p:spTgt spid="199">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1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1" fill="hold">
                                  <p:stCondLst>
                                    <p:cond delay="0"/>
                                  </p:stCondLst>
                                  <p:iterate type="el" backwards="0">
                                    <p:tmAbs val="0"/>
                                  </p:iterate>
                                  <p:childTnLst>
                                    <p:set>
                                      <p:cBhvr>
                                        <p:cTn id="16" fill="hold"/>
                                        <p:tgtEl>
                                          <p:spTgt spid="199">
                                            <p:txEl>
                                              <p:pRg st="1" end="1"/>
                                            </p:txEl>
                                          </p:spTgt>
                                        </p:tgtEl>
                                        <p:attrNameLst>
                                          <p:attrName>style.visibility</p:attrName>
                                        </p:attrNameLst>
                                      </p:cBhvr>
                                      <p:to>
                                        <p:strVal val="visible"/>
                                      </p:to>
                                    </p:set>
                                    <p:anim calcmode="lin" valueType="num">
                                      <p:cBhvr>
                                        <p:cTn id="17" dur="500" fill="hold"/>
                                        <p:tgtEl>
                                          <p:spTgt spid="199">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1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1" fill="hold">
                                  <p:stCondLst>
                                    <p:cond delay="0"/>
                                  </p:stCondLst>
                                  <p:iterate type="el" backwards="0">
                                    <p:tmAbs val="0"/>
                                  </p:iterate>
                                  <p:childTnLst>
                                    <p:set>
                                      <p:cBhvr>
                                        <p:cTn id="22" fill="hold"/>
                                        <p:tgtEl>
                                          <p:spTgt spid="199">
                                            <p:txEl>
                                              <p:pRg st="2" end="2"/>
                                            </p:txEl>
                                          </p:spTgt>
                                        </p:tgtEl>
                                        <p:attrNameLst>
                                          <p:attrName>style.visibility</p:attrName>
                                        </p:attrNameLst>
                                      </p:cBhvr>
                                      <p:to>
                                        <p:strVal val="visible"/>
                                      </p:to>
                                    </p:set>
                                    <p:anim calcmode="lin" valueType="num">
                                      <p:cBhvr>
                                        <p:cTn id="23" dur="500" fill="hold"/>
                                        <p:tgtEl>
                                          <p:spTgt spid="199">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1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1" fill="hold">
                                  <p:stCondLst>
                                    <p:cond delay="0"/>
                                  </p:stCondLst>
                                  <p:iterate type="el" backwards="0">
                                    <p:tmAbs val="0"/>
                                  </p:iterate>
                                  <p:childTnLst>
                                    <p:set>
                                      <p:cBhvr>
                                        <p:cTn id="28" fill="hold"/>
                                        <p:tgtEl>
                                          <p:spTgt spid="199">
                                            <p:txEl>
                                              <p:pRg st="3" end="3"/>
                                            </p:txEl>
                                          </p:spTgt>
                                        </p:tgtEl>
                                        <p:attrNameLst>
                                          <p:attrName>style.visibility</p:attrName>
                                        </p:attrNameLst>
                                      </p:cBhvr>
                                      <p:to>
                                        <p:strVal val="visible"/>
                                      </p:to>
                                    </p:set>
                                    <p:anim calcmode="lin" valueType="num">
                                      <p:cBhvr>
                                        <p:cTn id="29" dur="500" fill="hold"/>
                                        <p:tgtEl>
                                          <p:spTgt spid="199">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4" presetID="2" grpId="1" fill="hold">
                                  <p:stCondLst>
                                    <p:cond delay="0"/>
                                  </p:stCondLst>
                                  <p:iterate type="el" backwards="0">
                                    <p:tmAbs val="0"/>
                                  </p:iterate>
                                  <p:childTnLst>
                                    <p:set>
                                      <p:cBhvr>
                                        <p:cTn id="34" fill="hold"/>
                                        <p:tgtEl>
                                          <p:spTgt spid="199">
                                            <p:txEl>
                                              <p:pRg st="4" end="4"/>
                                            </p:txEl>
                                          </p:spTgt>
                                        </p:tgtEl>
                                        <p:attrNameLst>
                                          <p:attrName>style.visibility</p:attrName>
                                        </p:attrNameLst>
                                      </p:cBhvr>
                                      <p:to>
                                        <p:strVal val="visible"/>
                                      </p:to>
                                    </p:set>
                                    <p:anim calcmode="lin" valueType="num">
                                      <p:cBhvr>
                                        <p:cTn id="35" dur="500" fill="hold"/>
                                        <p:tgtEl>
                                          <p:spTgt spid="199">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1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4" presetID="2" grpId="1" fill="hold">
                                  <p:stCondLst>
                                    <p:cond delay="0"/>
                                  </p:stCondLst>
                                  <p:iterate type="el" backwards="0">
                                    <p:tmAbs val="0"/>
                                  </p:iterate>
                                  <p:childTnLst>
                                    <p:set>
                                      <p:cBhvr>
                                        <p:cTn id="40" fill="hold"/>
                                        <p:tgtEl>
                                          <p:spTgt spid="199">
                                            <p:txEl>
                                              <p:pRg st="5" end="5"/>
                                            </p:txEl>
                                          </p:spTgt>
                                        </p:tgtEl>
                                        <p:attrNameLst>
                                          <p:attrName>style.visibility</p:attrName>
                                        </p:attrNameLst>
                                      </p:cBhvr>
                                      <p:to>
                                        <p:strVal val="visible"/>
                                      </p:to>
                                    </p:set>
                                    <p:anim calcmode="lin" valueType="num">
                                      <p:cBhvr>
                                        <p:cTn id="41" dur="500" fill="hold"/>
                                        <p:tgtEl>
                                          <p:spTgt spid="199">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19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4" presetID="2" grpId="1" fill="hold">
                                  <p:stCondLst>
                                    <p:cond delay="0"/>
                                  </p:stCondLst>
                                  <p:iterate type="el" backwards="0">
                                    <p:tmAbs val="0"/>
                                  </p:iterate>
                                  <p:childTnLst>
                                    <p:set>
                                      <p:cBhvr>
                                        <p:cTn id="46" fill="hold"/>
                                        <p:tgtEl>
                                          <p:spTgt spid="199">
                                            <p:txEl>
                                              <p:pRg st="6" end="6"/>
                                            </p:txEl>
                                          </p:spTgt>
                                        </p:tgtEl>
                                        <p:attrNameLst>
                                          <p:attrName>style.visibility</p:attrName>
                                        </p:attrNameLst>
                                      </p:cBhvr>
                                      <p:to>
                                        <p:strVal val="visible"/>
                                      </p:to>
                                    </p:set>
                                    <p:anim calcmode="lin" valueType="num">
                                      <p:cBhvr>
                                        <p:cTn id="47" dur="500" fill="hold"/>
                                        <p:tgtEl>
                                          <p:spTgt spid="199">
                                            <p:txEl>
                                              <p:pRg st="6" end="6"/>
                                            </p:txEl>
                                          </p:spTgt>
                                        </p:tgtEl>
                                        <p:attrNameLst>
                                          <p:attrName>ppt_x</p:attrName>
                                        </p:attrNameLst>
                                      </p:cBhvr>
                                      <p:tavLst>
                                        <p:tav tm="0">
                                          <p:val>
                                            <p:strVal val="#ppt_x"/>
                                          </p:val>
                                        </p:tav>
                                        <p:tav tm="100000">
                                          <p:val>
                                            <p:strVal val="#ppt_x"/>
                                          </p:val>
                                        </p:tav>
                                      </p:tavLst>
                                    </p:anim>
                                    <p:anim calcmode="lin" valueType="num">
                                      <p:cBhvr>
                                        <p:cTn id="48" dur="500" fill="hold"/>
                                        <p:tgtEl>
                                          <p:spTgt spid="19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4" presetID="2" grpId="1" fill="hold">
                                  <p:stCondLst>
                                    <p:cond delay="0"/>
                                  </p:stCondLst>
                                  <p:iterate type="el" backwards="0">
                                    <p:tmAbs val="0"/>
                                  </p:iterate>
                                  <p:childTnLst>
                                    <p:set>
                                      <p:cBhvr>
                                        <p:cTn id="52" fill="hold"/>
                                        <p:tgtEl>
                                          <p:spTgt spid="199">
                                            <p:txEl>
                                              <p:pRg st="7" end="7"/>
                                            </p:txEl>
                                          </p:spTgt>
                                        </p:tgtEl>
                                        <p:attrNameLst>
                                          <p:attrName>style.visibility</p:attrName>
                                        </p:attrNameLst>
                                      </p:cBhvr>
                                      <p:to>
                                        <p:strVal val="visible"/>
                                      </p:to>
                                    </p:set>
                                    <p:anim calcmode="lin" valueType="num">
                                      <p:cBhvr>
                                        <p:cTn id="53" dur="500" fill="hold"/>
                                        <p:tgtEl>
                                          <p:spTgt spid="199">
                                            <p:txEl>
                                              <p:pRg st="7" end="7"/>
                                            </p:txEl>
                                          </p:spTgt>
                                        </p:tgtEl>
                                        <p:attrNameLst>
                                          <p:attrName>ppt_x</p:attrName>
                                        </p:attrNameLst>
                                      </p:cBhvr>
                                      <p:tavLst>
                                        <p:tav tm="0">
                                          <p:val>
                                            <p:strVal val="#ppt_x"/>
                                          </p:val>
                                        </p:tav>
                                        <p:tav tm="100000">
                                          <p:val>
                                            <p:strVal val="#ppt_x"/>
                                          </p:val>
                                        </p:tav>
                                      </p:tavLst>
                                    </p:anim>
                                    <p:anim calcmode="lin" valueType="num">
                                      <p:cBhvr>
                                        <p:cTn id="54" dur="500" fill="hold"/>
                                        <p:tgtEl>
                                          <p:spTgt spid="19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99"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标题 1"/>
          <p:cNvSpPr/>
          <p:nvPr>
            <p:ph type="title"/>
          </p:nvPr>
        </p:nvSpPr>
        <p:spPr>
          <a:xfrm>
            <a:off x="468744" y="214297"/>
            <a:ext cx="8229601" cy="1143001"/>
          </a:xfrm>
          <a:prstGeom prst="rect">
            <a:avLst/>
          </a:prstGeom>
        </p:spPr>
        <p:txBody>
          <a:bodyPr/>
          <a:lstStyle>
            <a:lvl1pPr>
              <a:defRPr b="1"/>
            </a:lvl1pPr>
          </a:lstStyle>
          <a:p>
            <a:pPr/>
            <a:r>
              <a:t>Mindfulness VS Mindlessness</a:t>
            </a:r>
          </a:p>
        </p:txBody>
      </p:sp>
      <p:sp>
        <p:nvSpPr>
          <p:cNvPr id="204" name="内容占位符 2"/>
          <p:cNvSpPr/>
          <p:nvPr>
            <p:ph type="body" sz="half" idx="1"/>
          </p:nvPr>
        </p:nvSpPr>
        <p:spPr>
          <a:xfrm>
            <a:off x="428595" y="1357297"/>
            <a:ext cx="8229601" cy="2833256"/>
          </a:xfrm>
          <a:prstGeom prst="rect">
            <a:avLst/>
          </a:prstGeom>
        </p:spPr>
        <p:txBody>
          <a:bodyPr/>
          <a:lstStyle/>
          <a:p>
            <a:pPr>
              <a:spcBef>
                <a:spcPts val="600"/>
              </a:spcBef>
              <a:buSzTx/>
              <a:buNone/>
              <a:defRPr sz="2800"/>
            </a:pPr>
            <a:r>
              <a:t> </a:t>
            </a:r>
          </a:p>
          <a:p>
            <a:pPr/>
            <a:r>
              <a:t>    The cost of mindlessness?</a:t>
            </a:r>
          </a:p>
          <a:p>
            <a:pPr>
              <a:buSzTx/>
              <a:buNone/>
            </a:pPr>
          </a:p>
          <a:p>
            <a:pPr/>
            <a:r>
              <a:t>    Mindfulness on the job!</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04">
                                            <p:txEl>
                                              <p:pRg st="1" end="1"/>
                                            </p:txEl>
                                          </p:spTgt>
                                        </p:tgtEl>
                                        <p:attrNameLst>
                                          <p:attrName>style.visibility</p:attrName>
                                        </p:attrNameLst>
                                      </p:cBhvr>
                                      <p:to>
                                        <p:strVal val="visible"/>
                                      </p:to>
                                    </p:set>
                                    <p:anim calcmode="lin" valueType="num">
                                      <p:cBhvr>
                                        <p:cTn id="7" dur="500" fill="hold"/>
                                        <p:tgtEl>
                                          <p:spTgt spid="204">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204">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1" fill="hold">
                                  <p:stCondLst>
                                    <p:cond delay="0"/>
                                  </p:stCondLst>
                                  <p:iterate type="el" backwards="0">
                                    <p:tmAbs val="0"/>
                                  </p:iterate>
                                  <p:childTnLst>
                                    <p:set>
                                      <p:cBhvr>
                                        <p:cTn id="11" fill="hold"/>
                                        <p:tgtEl>
                                          <p:spTgt spid="204">
                                            <p:txEl>
                                              <p:pRg st="2" end="2"/>
                                            </p:txEl>
                                          </p:spTgt>
                                        </p:tgtEl>
                                        <p:attrNameLst>
                                          <p:attrName>style.visibility</p:attrName>
                                        </p:attrNameLst>
                                      </p:cBhvr>
                                      <p:to>
                                        <p:strVal val="visible"/>
                                      </p:to>
                                    </p:set>
                                    <p:anim calcmode="lin" valueType="num">
                                      <p:cBhvr>
                                        <p:cTn id="12" dur="500" fill="hold"/>
                                        <p:tgtEl>
                                          <p:spTgt spid="204">
                                            <p:txEl>
                                              <p:pRg st="2" end="2"/>
                                            </p:txEl>
                                          </p:spTgt>
                                        </p:tgtEl>
                                        <p:attrNameLst>
                                          <p:attrName>ppt_x</p:attrName>
                                        </p:attrNameLst>
                                      </p:cBhvr>
                                      <p:tavLst>
                                        <p:tav tm="0">
                                          <p:val>
                                            <p:strVal val="#ppt_x"/>
                                          </p:val>
                                        </p:tav>
                                        <p:tav tm="100000">
                                          <p:val>
                                            <p:strVal val="#ppt_x"/>
                                          </p:val>
                                        </p:tav>
                                      </p:tavLst>
                                    </p:anim>
                                    <p:anim calcmode="lin" valueType="num">
                                      <p:cBhvr>
                                        <p:cTn id="13" dur="500" fill="hold"/>
                                        <p:tgtEl>
                                          <p:spTgt spid="20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4" presetID="2" grpId="1" fill="hold">
                                  <p:stCondLst>
                                    <p:cond delay="0"/>
                                  </p:stCondLst>
                                  <p:iterate type="el" backwards="0">
                                    <p:tmAbs val="0"/>
                                  </p:iterate>
                                  <p:childTnLst>
                                    <p:set>
                                      <p:cBhvr>
                                        <p:cTn id="17" fill="hold"/>
                                        <p:tgtEl>
                                          <p:spTgt spid="204">
                                            <p:txEl>
                                              <p:pRg st="3" end="3"/>
                                            </p:txEl>
                                          </p:spTgt>
                                        </p:tgtEl>
                                        <p:attrNameLst>
                                          <p:attrName>style.visibility</p:attrName>
                                        </p:attrNameLst>
                                      </p:cBhvr>
                                      <p:to>
                                        <p:strVal val="visible"/>
                                      </p:to>
                                    </p:set>
                                    <p:anim calcmode="lin" valueType="num">
                                      <p:cBhvr>
                                        <p:cTn id="18" dur="500" fill="hold"/>
                                        <p:tgtEl>
                                          <p:spTgt spid="204">
                                            <p:txEl>
                                              <p:pRg st="3" end="3"/>
                                            </p:txEl>
                                          </p:spTgt>
                                        </p:tgtEl>
                                        <p:attrNameLst>
                                          <p:attrName>ppt_x</p:attrName>
                                        </p:attrNameLst>
                                      </p:cBhvr>
                                      <p:tavLst>
                                        <p:tav tm="0">
                                          <p:val>
                                            <p:strVal val="#ppt_x"/>
                                          </p:val>
                                        </p:tav>
                                        <p:tav tm="100000">
                                          <p:val>
                                            <p:strVal val="#ppt_x"/>
                                          </p:val>
                                        </p:tav>
                                      </p:tavLst>
                                    </p:anim>
                                    <p:anim calcmode="lin" valueType="num">
                                      <p:cBhvr>
                                        <p:cTn id="19" dur="500" fill="hold"/>
                                        <p:tgtEl>
                                          <p:spTgt spid="20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4"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标题 1"/>
          <p:cNvSpPr/>
          <p:nvPr>
            <p:ph type="title"/>
          </p:nvPr>
        </p:nvSpPr>
        <p:spPr>
          <a:prstGeom prst="rect">
            <a:avLst/>
          </a:prstGeom>
        </p:spPr>
        <p:txBody>
          <a:bodyPr/>
          <a:lstStyle>
            <a:lvl1pPr>
              <a:defRPr b="1"/>
            </a:lvl1pPr>
          </a:lstStyle>
          <a:p>
            <a:pPr/>
            <a:r>
              <a:t>Can we manage our mind?</a:t>
            </a:r>
          </a:p>
        </p:txBody>
      </p:sp>
      <p:sp>
        <p:nvSpPr>
          <p:cNvPr id="209" name="内容占位符 2"/>
          <p:cNvSpPr/>
          <p:nvPr>
            <p:ph type="body" idx="1"/>
          </p:nvPr>
        </p:nvSpPr>
        <p:spPr>
          <a:xfrm>
            <a:off x="457200" y="1600200"/>
            <a:ext cx="8229600" cy="4525963"/>
          </a:xfrm>
          <a:prstGeom prst="rect">
            <a:avLst/>
          </a:prstGeom>
        </p:spPr>
        <p:txBody>
          <a:bodyPr/>
          <a:lstStyle/>
          <a:p>
            <a:pPr>
              <a:lnSpc>
                <a:spcPct val="80000"/>
              </a:lnSpc>
              <a:spcBef>
                <a:spcPts val="600"/>
              </a:spcBef>
              <a:defRPr sz="2800"/>
            </a:pPr>
            <a:r>
              <a:t>Know your mind’s limit!</a:t>
            </a:r>
            <a:endParaRPr sz="2200"/>
          </a:p>
          <a:p>
            <a:pPr>
              <a:lnSpc>
                <a:spcPct val="80000"/>
              </a:lnSpc>
              <a:spcBef>
                <a:spcPts val="600"/>
              </a:spcBef>
              <a:defRPr sz="2800"/>
            </a:pPr>
            <a:r>
              <a:t>We have a key to help the individuals!</a:t>
            </a:r>
            <a:endParaRPr sz="2200"/>
          </a:p>
          <a:p>
            <a:pPr>
              <a:lnSpc>
                <a:spcPct val="80000"/>
              </a:lnSpc>
              <a:spcBef>
                <a:spcPts val="600"/>
              </a:spcBef>
              <a:defRPr sz="2800"/>
            </a:pPr>
            <a:r>
              <a:t>DIRFT VS Dirty Dozen.</a:t>
            </a:r>
            <a:endParaRPr sz="2200"/>
          </a:p>
          <a:p>
            <a:pPr>
              <a:lnSpc>
                <a:spcPct val="80000"/>
              </a:lnSpc>
              <a:spcBef>
                <a:spcPts val="600"/>
              </a:spcBef>
              <a:defRPr sz="2800"/>
            </a:pPr>
            <a:r>
              <a:t>Doing it right the first time, doing it right every time!</a:t>
            </a:r>
            <a:endParaRPr sz="2200"/>
          </a:p>
          <a:p>
            <a:pPr>
              <a:lnSpc>
                <a:spcPct val="80000"/>
              </a:lnSpc>
              <a:spcBef>
                <a:spcPts val="600"/>
              </a:spcBef>
              <a:defRPr sz="2800"/>
            </a:pPr>
            <a:r>
              <a:t>“Doing it right the first time” will cycle your mind everyday and </a:t>
            </a:r>
            <a:r>
              <a:t>focus your attention on the </a:t>
            </a:r>
            <a:r>
              <a:t>matter!</a:t>
            </a:r>
            <a:endParaRPr sz="2200"/>
          </a:p>
          <a:p>
            <a:pPr>
              <a:lnSpc>
                <a:spcPct val="80000"/>
              </a:lnSpc>
              <a:spcBef>
                <a:spcPts val="600"/>
              </a:spcBef>
              <a:defRPr sz="2800"/>
            </a:pPr>
            <a:r>
              <a:t>Think it, See it, Act on it, Check on it!</a:t>
            </a:r>
            <a:endParaRPr sz="2200"/>
          </a:p>
          <a:p>
            <a:pPr>
              <a:lnSpc>
                <a:spcPct val="80000"/>
              </a:lnSpc>
              <a:spcBef>
                <a:spcPts val="600"/>
              </a:spcBef>
              <a:buSzTx/>
              <a:buNone/>
              <a:defRPr sz="2800"/>
            </a:pPr>
            <a:r>
              <a:t> </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09">
                                            <p:bg/>
                                          </p:spTgt>
                                        </p:tgtEl>
                                        <p:attrNameLst>
                                          <p:attrName>style.visibility</p:attrName>
                                        </p:attrNameLst>
                                      </p:cBhvr>
                                      <p:to>
                                        <p:strVal val="visible"/>
                                      </p:to>
                                    </p:set>
                                    <p:anim calcmode="lin" valueType="num">
                                      <p:cBhvr>
                                        <p:cTn id="7" dur="500" fill="hold"/>
                                        <p:tgtEl>
                                          <p:spTgt spid="209">
                                            <p:bg/>
                                          </p:spTgt>
                                        </p:tgtEl>
                                        <p:attrNameLst>
                                          <p:attrName>ppt_x</p:attrName>
                                        </p:attrNameLst>
                                      </p:cBhvr>
                                      <p:tavLst>
                                        <p:tav tm="0">
                                          <p:val>
                                            <p:strVal val="#ppt_x"/>
                                          </p:val>
                                        </p:tav>
                                        <p:tav tm="100000">
                                          <p:val>
                                            <p:strVal val="#ppt_x"/>
                                          </p:val>
                                        </p:tav>
                                      </p:tavLst>
                                    </p:anim>
                                    <p:anim calcmode="lin" valueType="num">
                                      <p:cBhvr>
                                        <p:cTn id="8" dur="500" fill="hold"/>
                                        <p:tgtEl>
                                          <p:spTgt spid="209">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209">
                                            <p:txEl>
                                              <p:pRg st="0" end="0"/>
                                            </p:txEl>
                                          </p:spTgt>
                                        </p:tgtEl>
                                        <p:attrNameLst>
                                          <p:attrName>style.visibility</p:attrName>
                                        </p:attrNameLst>
                                      </p:cBhvr>
                                      <p:to>
                                        <p:strVal val="visible"/>
                                      </p:to>
                                    </p:set>
                                    <p:anim calcmode="lin" valueType="num">
                                      <p:cBhvr>
                                        <p:cTn id="11" dur="500" fill="hold"/>
                                        <p:tgtEl>
                                          <p:spTgt spid="209">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20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1" fill="hold">
                                  <p:stCondLst>
                                    <p:cond delay="0"/>
                                  </p:stCondLst>
                                  <p:iterate type="el" backwards="0">
                                    <p:tmAbs val="0"/>
                                  </p:iterate>
                                  <p:childTnLst>
                                    <p:set>
                                      <p:cBhvr>
                                        <p:cTn id="16" fill="hold"/>
                                        <p:tgtEl>
                                          <p:spTgt spid="209">
                                            <p:txEl>
                                              <p:pRg st="1" end="1"/>
                                            </p:txEl>
                                          </p:spTgt>
                                        </p:tgtEl>
                                        <p:attrNameLst>
                                          <p:attrName>style.visibility</p:attrName>
                                        </p:attrNameLst>
                                      </p:cBhvr>
                                      <p:to>
                                        <p:strVal val="visible"/>
                                      </p:to>
                                    </p:set>
                                    <p:anim calcmode="lin" valueType="num">
                                      <p:cBhvr>
                                        <p:cTn id="17" dur="500" fill="hold"/>
                                        <p:tgtEl>
                                          <p:spTgt spid="209">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20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1" fill="hold">
                                  <p:stCondLst>
                                    <p:cond delay="0"/>
                                  </p:stCondLst>
                                  <p:iterate type="el" backwards="0">
                                    <p:tmAbs val="0"/>
                                  </p:iterate>
                                  <p:childTnLst>
                                    <p:set>
                                      <p:cBhvr>
                                        <p:cTn id="22" fill="hold"/>
                                        <p:tgtEl>
                                          <p:spTgt spid="209">
                                            <p:txEl>
                                              <p:pRg st="2" end="2"/>
                                            </p:txEl>
                                          </p:spTgt>
                                        </p:tgtEl>
                                        <p:attrNameLst>
                                          <p:attrName>style.visibility</p:attrName>
                                        </p:attrNameLst>
                                      </p:cBhvr>
                                      <p:to>
                                        <p:strVal val="visible"/>
                                      </p:to>
                                    </p:set>
                                    <p:anim calcmode="lin" valueType="num">
                                      <p:cBhvr>
                                        <p:cTn id="23" dur="500" fill="hold"/>
                                        <p:tgtEl>
                                          <p:spTgt spid="209">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0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1" fill="hold">
                                  <p:stCondLst>
                                    <p:cond delay="0"/>
                                  </p:stCondLst>
                                  <p:iterate type="el" backwards="0">
                                    <p:tmAbs val="0"/>
                                  </p:iterate>
                                  <p:childTnLst>
                                    <p:set>
                                      <p:cBhvr>
                                        <p:cTn id="28" fill="hold"/>
                                        <p:tgtEl>
                                          <p:spTgt spid="209">
                                            <p:txEl>
                                              <p:pRg st="3" end="3"/>
                                            </p:txEl>
                                          </p:spTgt>
                                        </p:tgtEl>
                                        <p:attrNameLst>
                                          <p:attrName>style.visibility</p:attrName>
                                        </p:attrNameLst>
                                      </p:cBhvr>
                                      <p:to>
                                        <p:strVal val="visible"/>
                                      </p:to>
                                    </p:set>
                                    <p:anim calcmode="lin" valueType="num">
                                      <p:cBhvr>
                                        <p:cTn id="29" dur="500" fill="hold"/>
                                        <p:tgtEl>
                                          <p:spTgt spid="209">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0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4" presetID="2" grpId="1" fill="hold">
                                  <p:stCondLst>
                                    <p:cond delay="0"/>
                                  </p:stCondLst>
                                  <p:iterate type="el" backwards="0">
                                    <p:tmAbs val="0"/>
                                  </p:iterate>
                                  <p:childTnLst>
                                    <p:set>
                                      <p:cBhvr>
                                        <p:cTn id="34" fill="hold"/>
                                        <p:tgtEl>
                                          <p:spTgt spid="209">
                                            <p:txEl>
                                              <p:pRg st="4" end="4"/>
                                            </p:txEl>
                                          </p:spTgt>
                                        </p:tgtEl>
                                        <p:attrNameLst>
                                          <p:attrName>style.visibility</p:attrName>
                                        </p:attrNameLst>
                                      </p:cBhvr>
                                      <p:to>
                                        <p:strVal val="visible"/>
                                      </p:to>
                                    </p:set>
                                    <p:anim calcmode="lin" valueType="num">
                                      <p:cBhvr>
                                        <p:cTn id="35" dur="500" fill="hold"/>
                                        <p:tgtEl>
                                          <p:spTgt spid="209">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20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4" presetID="2" grpId="1" fill="hold">
                                  <p:stCondLst>
                                    <p:cond delay="0"/>
                                  </p:stCondLst>
                                  <p:iterate type="el" backwards="0">
                                    <p:tmAbs val="0"/>
                                  </p:iterate>
                                  <p:childTnLst>
                                    <p:set>
                                      <p:cBhvr>
                                        <p:cTn id="40" fill="hold"/>
                                        <p:tgtEl>
                                          <p:spTgt spid="209">
                                            <p:txEl>
                                              <p:pRg st="5" end="5"/>
                                            </p:txEl>
                                          </p:spTgt>
                                        </p:tgtEl>
                                        <p:attrNameLst>
                                          <p:attrName>style.visibility</p:attrName>
                                        </p:attrNameLst>
                                      </p:cBhvr>
                                      <p:to>
                                        <p:strVal val="visible"/>
                                      </p:to>
                                    </p:set>
                                    <p:anim calcmode="lin" valueType="num">
                                      <p:cBhvr>
                                        <p:cTn id="41" dur="500" fill="hold"/>
                                        <p:tgtEl>
                                          <p:spTgt spid="209">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20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4" presetID="2" grpId="1" fill="hold">
                                  <p:stCondLst>
                                    <p:cond delay="0"/>
                                  </p:stCondLst>
                                  <p:iterate type="el" backwards="0">
                                    <p:tmAbs val="0"/>
                                  </p:iterate>
                                  <p:childTnLst>
                                    <p:set>
                                      <p:cBhvr>
                                        <p:cTn id="46" fill="hold"/>
                                        <p:tgtEl>
                                          <p:spTgt spid="209">
                                            <p:txEl>
                                              <p:pRg st="6" end="6"/>
                                            </p:txEl>
                                          </p:spTgt>
                                        </p:tgtEl>
                                        <p:attrNameLst>
                                          <p:attrName>style.visibility</p:attrName>
                                        </p:attrNameLst>
                                      </p:cBhvr>
                                      <p:to>
                                        <p:strVal val="visible"/>
                                      </p:to>
                                    </p:set>
                                    <p:anim calcmode="lin" valueType="num">
                                      <p:cBhvr>
                                        <p:cTn id="47" dur="500" fill="hold"/>
                                        <p:tgtEl>
                                          <p:spTgt spid="209">
                                            <p:txEl>
                                              <p:pRg st="6" end="6"/>
                                            </p:txEl>
                                          </p:spTgt>
                                        </p:tgtEl>
                                        <p:attrNameLst>
                                          <p:attrName>ppt_x</p:attrName>
                                        </p:attrNameLst>
                                      </p:cBhvr>
                                      <p:tavLst>
                                        <p:tav tm="0">
                                          <p:val>
                                            <p:strVal val="#ppt_x"/>
                                          </p:val>
                                        </p:tav>
                                        <p:tav tm="100000">
                                          <p:val>
                                            <p:strVal val="#ppt_x"/>
                                          </p:val>
                                        </p:tav>
                                      </p:tavLst>
                                    </p:anim>
                                    <p:anim calcmode="lin" valueType="num">
                                      <p:cBhvr>
                                        <p:cTn id="48" dur="500" fill="hold"/>
                                        <p:tgtEl>
                                          <p:spTgt spid="20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9"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标题 1"/>
          <p:cNvSpPr/>
          <p:nvPr>
            <p:ph type="title"/>
          </p:nvPr>
        </p:nvSpPr>
        <p:spPr>
          <a:prstGeom prst="rect">
            <a:avLst/>
          </a:prstGeom>
        </p:spPr>
        <p:txBody>
          <a:bodyPr/>
          <a:lstStyle>
            <a:lvl1pPr>
              <a:defRPr b="1"/>
            </a:lvl1pPr>
          </a:lstStyle>
          <a:p>
            <a:pPr/>
            <a:r>
              <a:t>Understanding VS Choose?</a:t>
            </a:r>
          </a:p>
        </p:txBody>
      </p:sp>
      <p:sp>
        <p:nvSpPr>
          <p:cNvPr id="214" name="内容占位符 2"/>
          <p:cNvSpPr/>
          <p:nvPr>
            <p:ph type="body" idx="1"/>
          </p:nvPr>
        </p:nvSpPr>
        <p:spPr>
          <a:xfrm>
            <a:off x="457200" y="1600200"/>
            <a:ext cx="8229600" cy="4525963"/>
          </a:xfrm>
          <a:prstGeom prst="rect">
            <a:avLst/>
          </a:prstGeom>
        </p:spPr>
        <p:txBody>
          <a:bodyPr/>
          <a:lstStyle/>
          <a:p>
            <a:pPr marL="325754" indent="-325754" defTabSz="868680">
              <a:lnSpc>
                <a:spcPct val="90000"/>
              </a:lnSpc>
              <a:buSzTx/>
              <a:buNone/>
              <a:defRPr sz="3040"/>
            </a:pPr>
            <a:r>
              <a:t>    God gives people one chanc</a:t>
            </a:r>
            <a:r>
              <a:t>e at</a:t>
            </a:r>
            <a:r>
              <a:t> life.</a:t>
            </a:r>
          </a:p>
          <a:p>
            <a:pPr marL="325754" indent="-325754" defTabSz="868680">
              <a:lnSpc>
                <a:spcPct val="90000"/>
              </a:lnSpc>
              <a:buSzTx/>
              <a:buNone/>
              <a:defRPr sz="3040"/>
            </a:pPr>
            <a:r>
              <a:t>    The life will only credit you for the first time.</a:t>
            </a:r>
          </a:p>
          <a:p>
            <a:pPr marL="325754" indent="-325754" defTabSz="868680">
              <a:lnSpc>
                <a:spcPct val="90000"/>
              </a:lnSpc>
              <a:defRPr sz="3040"/>
            </a:pPr>
            <a:r>
              <a:t>If</a:t>
            </a:r>
            <a:r>
              <a:t> you choose “everybody makes mistakes!”?</a:t>
            </a:r>
          </a:p>
          <a:p>
            <a:pPr marL="325754" indent="-325754" defTabSz="868680">
              <a:lnSpc>
                <a:spcPct val="90000"/>
              </a:lnSpc>
              <a:buSzTx/>
              <a:buNone/>
              <a:defRPr sz="3040"/>
            </a:pPr>
            <a:r>
              <a:t>    You’ll </a:t>
            </a:r>
            <a:r>
              <a:t>have difficulties</a:t>
            </a:r>
            <a:r>
              <a:t>!</a:t>
            </a:r>
          </a:p>
          <a:p>
            <a:pPr marL="325754" indent="-325754" defTabSz="868680">
              <a:lnSpc>
                <a:spcPct val="90000"/>
              </a:lnSpc>
              <a:defRPr sz="3040"/>
            </a:pPr>
            <a:r>
              <a:t>If </a:t>
            </a:r>
            <a:r>
              <a:t>you choose “Doing it right the first time!”?</a:t>
            </a:r>
          </a:p>
          <a:p>
            <a:pPr marL="325754" indent="-325754" defTabSz="868680">
              <a:lnSpc>
                <a:spcPct val="90000"/>
              </a:lnSpc>
              <a:buSzTx/>
              <a:buNone/>
              <a:defRPr sz="3040"/>
            </a:pPr>
            <a:r>
              <a:t>    You are going to </a:t>
            </a:r>
            <a:r>
              <a:t>have</a:t>
            </a:r>
            <a:r>
              <a:t> a bright life and</a:t>
            </a:r>
            <a:r>
              <a:t> a brighter </a:t>
            </a:r>
            <a:r>
              <a:t>future if you act on it!</a:t>
            </a:r>
          </a:p>
          <a:p>
            <a:pPr marL="325754" indent="-325754" defTabSz="868680">
              <a:lnSpc>
                <a:spcPct val="90000"/>
              </a:lnSpc>
              <a:defRPr sz="3040"/>
            </a:pPr>
            <a:r>
              <a:t>Which you feed more, which you stand on!</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14">
                                            <p:bg/>
                                          </p:spTgt>
                                        </p:tgtEl>
                                        <p:attrNameLst>
                                          <p:attrName>style.visibility</p:attrName>
                                        </p:attrNameLst>
                                      </p:cBhvr>
                                      <p:to>
                                        <p:strVal val="visible"/>
                                      </p:to>
                                    </p:set>
                                    <p:anim calcmode="lin" valueType="num">
                                      <p:cBhvr>
                                        <p:cTn id="7" dur="500" fill="hold"/>
                                        <p:tgtEl>
                                          <p:spTgt spid="214">
                                            <p:bg/>
                                          </p:spTgt>
                                        </p:tgtEl>
                                        <p:attrNameLst>
                                          <p:attrName>ppt_x</p:attrName>
                                        </p:attrNameLst>
                                      </p:cBhvr>
                                      <p:tavLst>
                                        <p:tav tm="0">
                                          <p:val>
                                            <p:strVal val="#ppt_x"/>
                                          </p:val>
                                        </p:tav>
                                        <p:tav tm="100000">
                                          <p:val>
                                            <p:strVal val="#ppt_x"/>
                                          </p:val>
                                        </p:tav>
                                      </p:tavLst>
                                    </p:anim>
                                    <p:anim calcmode="lin" valueType="num">
                                      <p:cBhvr>
                                        <p:cTn id="8" dur="500" fill="hold"/>
                                        <p:tgtEl>
                                          <p:spTgt spid="214">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214">
                                            <p:txEl>
                                              <p:pRg st="0" end="0"/>
                                            </p:txEl>
                                          </p:spTgt>
                                        </p:tgtEl>
                                        <p:attrNameLst>
                                          <p:attrName>style.visibility</p:attrName>
                                        </p:attrNameLst>
                                      </p:cBhvr>
                                      <p:to>
                                        <p:strVal val="visible"/>
                                      </p:to>
                                    </p:set>
                                    <p:anim calcmode="lin" valueType="num">
                                      <p:cBhvr>
                                        <p:cTn id="11" dur="500" fill="hold"/>
                                        <p:tgtEl>
                                          <p:spTgt spid="214">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2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1" fill="hold">
                                  <p:stCondLst>
                                    <p:cond delay="0"/>
                                  </p:stCondLst>
                                  <p:iterate type="el" backwards="0">
                                    <p:tmAbs val="0"/>
                                  </p:iterate>
                                  <p:childTnLst>
                                    <p:set>
                                      <p:cBhvr>
                                        <p:cTn id="16" fill="hold"/>
                                        <p:tgtEl>
                                          <p:spTgt spid="214">
                                            <p:txEl>
                                              <p:pRg st="1" end="1"/>
                                            </p:txEl>
                                          </p:spTgt>
                                        </p:tgtEl>
                                        <p:attrNameLst>
                                          <p:attrName>style.visibility</p:attrName>
                                        </p:attrNameLst>
                                      </p:cBhvr>
                                      <p:to>
                                        <p:strVal val="visible"/>
                                      </p:to>
                                    </p:set>
                                    <p:anim calcmode="lin" valueType="num">
                                      <p:cBhvr>
                                        <p:cTn id="17" dur="500" fill="hold"/>
                                        <p:tgtEl>
                                          <p:spTgt spid="214">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2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1" fill="hold">
                                  <p:stCondLst>
                                    <p:cond delay="0"/>
                                  </p:stCondLst>
                                  <p:iterate type="el" backwards="0">
                                    <p:tmAbs val="0"/>
                                  </p:iterate>
                                  <p:childTnLst>
                                    <p:set>
                                      <p:cBhvr>
                                        <p:cTn id="22" fill="hold"/>
                                        <p:tgtEl>
                                          <p:spTgt spid="214">
                                            <p:txEl>
                                              <p:pRg st="2" end="2"/>
                                            </p:txEl>
                                          </p:spTgt>
                                        </p:tgtEl>
                                        <p:attrNameLst>
                                          <p:attrName>style.visibility</p:attrName>
                                        </p:attrNameLst>
                                      </p:cBhvr>
                                      <p:to>
                                        <p:strVal val="visible"/>
                                      </p:to>
                                    </p:set>
                                    <p:anim calcmode="lin" valueType="num">
                                      <p:cBhvr>
                                        <p:cTn id="23" dur="500" fill="hold"/>
                                        <p:tgtEl>
                                          <p:spTgt spid="214">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1" fill="hold">
                                  <p:stCondLst>
                                    <p:cond delay="0"/>
                                  </p:stCondLst>
                                  <p:iterate type="el" backwards="0">
                                    <p:tmAbs val="0"/>
                                  </p:iterate>
                                  <p:childTnLst>
                                    <p:set>
                                      <p:cBhvr>
                                        <p:cTn id="28" fill="hold"/>
                                        <p:tgtEl>
                                          <p:spTgt spid="214">
                                            <p:txEl>
                                              <p:pRg st="3" end="3"/>
                                            </p:txEl>
                                          </p:spTgt>
                                        </p:tgtEl>
                                        <p:attrNameLst>
                                          <p:attrName>style.visibility</p:attrName>
                                        </p:attrNameLst>
                                      </p:cBhvr>
                                      <p:to>
                                        <p:strVal val="visible"/>
                                      </p:to>
                                    </p:set>
                                    <p:anim calcmode="lin" valueType="num">
                                      <p:cBhvr>
                                        <p:cTn id="29" dur="500" fill="hold"/>
                                        <p:tgtEl>
                                          <p:spTgt spid="214">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4" presetID="2" grpId="1" fill="hold">
                                  <p:stCondLst>
                                    <p:cond delay="0"/>
                                  </p:stCondLst>
                                  <p:iterate type="el" backwards="0">
                                    <p:tmAbs val="0"/>
                                  </p:iterate>
                                  <p:childTnLst>
                                    <p:set>
                                      <p:cBhvr>
                                        <p:cTn id="34" fill="hold"/>
                                        <p:tgtEl>
                                          <p:spTgt spid="214">
                                            <p:txEl>
                                              <p:pRg st="4" end="4"/>
                                            </p:txEl>
                                          </p:spTgt>
                                        </p:tgtEl>
                                        <p:attrNameLst>
                                          <p:attrName>style.visibility</p:attrName>
                                        </p:attrNameLst>
                                      </p:cBhvr>
                                      <p:to>
                                        <p:strVal val="visible"/>
                                      </p:to>
                                    </p:set>
                                    <p:anim calcmode="lin" valueType="num">
                                      <p:cBhvr>
                                        <p:cTn id="35" dur="500" fill="hold"/>
                                        <p:tgtEl>
                                          <p:spTgt spid="214">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2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4" presetID="2" grpId="1" fill="hold">
                                  <p:stCondLst>
                                    <p:cond delay="0"/>
                                  </p:stCondLst>
                                  <p:iterate type="el" backwards="0">
                                    <p:tmAbs val="0"/>
                                  </p:iterate>
                                  <p:childTnLst>
                                    <p:set>
                                      <p:cBhvr>
                                        <p:cTn id="40" fill="hold"/>
                                        <p:tgtEl>
                                          <p:spTgt spid="214">
                                            <p:txEl>
                                              <p:pRg st="5" end="5"/>
                                            </p:txEl>
                                          </p:spTgt>
                                        </p:tgtEl>
                                        <p:attrNameLst>
                                          <p:attrName>style.visibility</p:attrName>
                                        </p:attrNameLst>
                                      </p:cBhvr>
                                      <p:to>
                                        <p:strVal val="visible"/>
                                      </p:to>
                                    </p:set>
                                    <p:anim calcmode="lin" valueType="num">
                                      <p:cBhvr>
                                        <p:cTn id="41" dur="500" fill="hold"/>
                                        <p:tgtEl>
                                          <p:spTgt spid="214">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2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4" presetID="2" grpId="1" fill="hold">
                                  <p:stCondLst>
                                    <p:cond delay="0"/>
                                  </p:stCondLst>
                                  <p:iterate type="el" backwards="0">
                                    <p:tmAbs val="0"/>
                                  </p:iterate>
                                  <p:childTnLst>
                                    <p:set>
                                      <p:cBhvr>
                                        <p:cTn id="46" fill="hold"/>
                                        <p:tgtEl>
                                          <p:spTgt spid="214">
                                            <p:txEl>
                                              <p:pRg st="6" end="6"/>
                                            </p:txEl>
                                          </p:spTgt>
                                        </p:tgtEl>
                                        <p:attrNameLst>
                                          <p:attrName>style.visibility</p:attrName>
                                        </p:attrNameLst>
                                      </p:cBhvr>
                                      <p:to>
                                        <p:strVal val="visible"/>
                                      </p:to>
                                    </p:set>
                                    <p:anim calcmode="lin" valueType="num">
                                      <p:cBhvr>
                                        <p:cTn id="47" dur="500" fill="hold"/>
                                        <p:tgtEl>
                                          <p:spTgt spid="214">
                                            <p:txEl>
                                              <p:pRg st="6" end="6"/>
                                            </p:txEl>
                                          </p:spTgt>
                                        </p:tgtEl>
                                        <p:attrNameLst>
                                          <p:attrName>ppt_x</p:attrName>
                                        </p:attrNameLst>
                                      </p:cBhvr>
                                      <p:tavLst>
                                        <p:tav tm="0">
                                          <p:val>
                                            <p:strVal val="#ppt_x"/>
                                          </p:val>
                                        </p:tav>
                                        <p:tav tm="100000">
                                          <p:val>
                                            <p:strVal val="#ppt_x"/>
                                          </p:val>
                                        </p:tav>
                                      </p:tavLst>
                                    </p:anim>
                                    <p:anim calcmode="lin" valueType="num">
                                      <p:cBhvr>
                                        <p:cTn id="48" dur="500" fill="hold"/>
                                        <p:tgtEl>
                                          <p:spTgt spid="2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14"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标题 1"/>
          <p:cNvSpPr/>
          <p:nvPr>
            <p:ph type="title"/>
          </p:nvPr>
        </p:nvSpPr>
        <p:spPr>
          <a:prstGeom prst="rect">
            <a:avLst/>
          </a:prstGeom>
        </p:spPr>
        <p:txBody>
          <a:bodyPr/>
          <a:lstStyle/>
          <a:p>
            <a:pPr defTabSz="740663">
              <a:defRPr b="1" sz="3564"/>
            </a:pPr>
            <a:r>
              <a:t>What are the rules I can follow </a:t>
            </a:r>
            <a:r>
              <a:t>whilst performing </a:t>
            </a:r>
            <a:r>
              <a:t>my job?</a:t>
            </a:r>
          </a:p>
        </p:txBody>
      </p:sp>
      <p:sp>
        <p:nvSpPr>
          <p:cNvPr id="219" name="内容占位符 2"/>
          <p:cNvSpPr/>
          <p:nvPr>
            <p:ph type="body" idx="1"/>
          </p:nvPr>
        </p:nvSpPr>
        <p:spPr>
          <a:xfrm>
            <a:off x="457200" y="1903433"/>
            <a:ext cx="8229600" cy="4525963"/>
          </a:xfrm>
          <a:prstGeom prst="rect">
            <a:avLst/>
          </a:prstGeom>
        </p:spPr>
        <p:txBody>
          <a:bodyPr/>
          <a:lstStyle/>
          <a:p>
            <a:pPr>
              <a:buSzTx/>
              <a:buNone/>
            </a:pPr>
            <a:r>
              <a:t>  The Art of Certain!</a:t>
            </a:r>
          </a:p>
          <a:p>
            <a:pPr>
              <a:buSzTx/>
              <a:buNone/>
            </a:pPr>
            <a:r>
              <a:t>  ZD theory ---Risk Free Management </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标题 1"/>
          <p:cNvSpPr/>
          <p:nvPr>
            <p:ph type="title"/>
          </p:nvPr>
        </p:nvSpPr>
        <p:spPr>
          <a:prstGeom prst="rect">
            <a:avLst/>
          </a:prstGeom>
        </p:spPr>
        <p:txBody>
          <a:bodyPr/>
          <a:lstStyle/>
          <a:p>
            <a:pPr>
              <a:defRPr b="1"/>
            </a:pPr>
            <a:r>
              <a:t>3D </a:t>
            </a:r>
            <a:r>
              <a:t>Simulation</a:t>
            </a:r>
          </a:p>
        </p:txBody>
      </p:sp>
      <p:pic>
        <p:nvPicPr>
          <p:cNvPr id="117" name="Picture 2" descr="Picture 2"/>
          <p:cNvPicPr>
            <a:picLocks noChangeAspect="0"/>
          </p:cNvPicPr>
          <p:nvPr/>
        </p:nvPicPr>
        <p:blipFill>
          <a:blip r:embed="rId3">
            <a:extLst/>
          </a:blip>
          <a:stretch>
            <a:fillRect/>
          </a:stretch>
        </p:blipFill>
        <p:spPr>
          <a:xfrm>
            <a:off x="1714500" y="1720056"/>
            <a:ext cx="5715000" cy="428625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标题 1"/>
          <p:cNvSpPr/>
          <p:nvPr>
            <p:ph type="title"/>
          </p:nvPr>
        </p:nvSpPr>
        <p:spPr>
          <a:prstGeom prst="rect">
            <a:avLst/>
          </a:prstGeom>
        </p:spPr>
        <p:txBody>
          <a:bodyPr/>
          <a:lstStyle>
            <a:lvl1pPr defTabSz="740663">
              <a:defRPr b="1" sz="3564"/>
            </a:lvl1pPr>
          </a:lstStyle>
          <a:p>
            <a:pPr/>
            <a:r>
              <a:t>Can we do our work well and successfully?</a:t>
            </a:r>
          </a:p>
        </p:txBody>
      </p:sp>
      <p:sp>
        <p:nvSpPr>
          <p:cNvPr id="224" name="内容占位符 2"/>
          <p:cNvSpPr/>
          <p:nvPr>
            <p:ph type="body" idx="1"/>
          </p:nvPr>
        </p:nvSpPr>
        <p:spPr>
          <a:xfrm>
            <a:off x="457200" y="1760557"/>
            <a:ext cx="8229600" cy="4525963"/>
          </a:xfrm>
          <a:prstGeom prst="rect">
            <a:avLst/>
          </a:prstGeom>
        </p:spPr>
        <p:txBody>
          <a:bodyPr/>
          <a:lstStyle/>
          <a:p>
            <a:pPr/>
            <a:r>
              <a:t>1, Don’t focus on the outcome but the process itself. The target is to act on each step correctly to active the system’s work norm.</a:t>
            </a:r>
          </a:p>
          <a:p>
            <a:pPr/>
            <a:r>
              <a:t>2, Master the changes in the process and capture any single indication, this is the key to capture the unexpected in the first sight and kill it!------Balance and Harmony </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24">
                                            <p:bg/>
                                          </p:spTgt>
                                        </p:tgtEl>
                                        <p:attrNameLst>
                                          <p:attrName>style.visibility</p:attrName>
                                        </p:attrNameLst>
                                      </p:cBhvr>
                                      <p:to>
                                        <p:strVal val="visible"/>
                                      </p:to>
                                    </p:set>
                                    <p:anim calcmode="lin" valueType="num">
                                      <p:cBhvr>
                                        <p:cTn id="7" dur="500" fill="hold"/>
                                        <p:tgtEl>
                                          <p:spTgt spid="224">
                                            <p:bg/>
                                          </p:spTgt>
                                        </p:tgtEl>
                                        <p:attrNameLst>
                                          <p:attrName>ppt_x</p:attrName>
                                        </p:attrNameLst>
                                      </p:cBhvr>
                                      <p:tavLst>
                                        <p:tav tm="0">
                                          <p:val>
                                            <p:strVal val="#ppt_x"/>
                                          </p:val>
                                        </p:tav>
                                        <p:tav tm="100000">
                                          <p:val>
                                            <p:strVal val="#ppt_x"/>
                                          </p:val>
                                        </p:tav>
                                      </p:tavLst>
                                    </p:anim>
                                    <p:anim calcmode="lin" valueType="num">
                                      <p:cBhvr>
                                        <p:cTn id="8" dur="500" fill="hold"/>
                                        <p:tgtEl>
                                          <p:spTgt spid="224">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224">
                                            <p:txEl>
                                              <p:pRg st="0" end="0"/>
                                            </p:txEl>
                                          </p:spTgt>
                                        </p:tgtEl>
                                        <p:attrNameLst>
                                          <p:attrName>style.visibility</p:attrName>
                                        </p:attrNameLst>
                                      </p:cBhvr>
                                      <p:to>
                                        <p:strVal val="visible"/>
                                      </p:to>
                                    </p:set>
                                    <p:anim calcmode="lin" valueType="num">
                                      <p:cBhvr>
                                        <p:cTn id="11" dur="500" fill="hold"/>
                                        <p:tgtEl>
                                          <p:spTgt spid="224">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2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1" fill="hold">
                                  <p:stCondLst>
                                    <p:cond delay="0"/>
                                  </p:stCondLst>
                                  <p:iterate type="el" backwards="0">
                                    <p:tmAbs val="0"/>
                                  </p:iterate>
                                  <p:childTnLst>
                                    <p:set>
                                      <p:cBhvr>
                                        <p:cTn id="16" fill="hold"/>
                                        <p:tgtEl>
                                          <p:spTgt spid="224">
                                            <p:txEl>
                                              <p:pRg st="1" end="1"/>
                                            </p:txEl>
                                          </p:spTgt>
                                        </p:tgtEl>
                                        <p:attrNameLst>
                                          <p:attrName>style.visibility</p:attrName>
                                        </p:attrNameLst>
                                      </p:cBhvr>
                                      <p:to>
                                        <p:strVal val="visible"/>
                                      </p:to>
                                    </p:set>
                                    <p:anim calcmode="lin" valueType="num">
                                      <p:cBhvr>
                                        <p:cTn id="17" dur="500" fill="hold"/>
                                        <p:tgtEl>
                                          <p:spTgt spid="224">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22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24"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标题 1"/>
          <p:cNvSpPr/>
          <p:nvPr>
            <p:ph type="title"/>
          </p:nvPr>
        </p:nvSpPr>
        <p:spPr>
          <a:prstGeom prst="rect">
            <a:avLst/>
          </a:prstGeom>
        </p:spPr>
        <p:txBody>
          <a:bodyPr/>
          <a:lstStyle>
            <a:lvl1pPr defTabSz="877823">
              <a:defRPr b="1" sz="4224"/>
            </a:lvl1pPr>
          </a:lstStyle>
          <a:p>
            <a:pPr/>
            <a:r>
              <a:t>It’s up to me, and It’s up to you!</a:t>
            </a:r>
          </a:p>
        </p:txBody>
      </p:sp>
      <p:sp>
        <p:nvSpPr>
          <p:cNvPr id="229" name="内容占位符 2"/>
          <p:cNvSpPr/>
          <p:nvPr>
            <p:ph type="body" idx="1"/>
          </p:nvPr>
        </p:nvSpPr>
        <p:spPr>
          <a:xfrm>
            <a:off x="457200" y="1600200"/>
            <a:ext cx="8229600" cy="4525963"/>
          </a:xfrm>
          <a:prstGeom prst="rect">
            <a:avLst/>
          </a:prstGeom>
        </p:spPr>
        <p:txBody>
          <a:bodyPr/>
          <a:lstStyle/>
          <a:p>
            <a:pPr marL="339470" indent="-339470" defTabSz="905255">
              <a:lnSpc>
                <a:spcPct val="80000"/>
              </a:lnSpc>
              <a:spcBef>
                <a:spcPts val="600"/>
              </a:spcBef>
              <a:buSzTx/>
              <a:buNone/>
              <a:defRPr sz="2871"/>
            </a:pPr>
            <a:r>
              <a:t>I want a workplace, that’s Injury Free</a:t>
            </a:r>
          </a:p>
          <a:p>
            <a:pPr marL="339470" indent="-339470" defTabSz="905255">
              <a:lnSpc>
                <a:spcPct val="80000"/>
              </a:lnSpc>
              <a:spcBef>
                <a:spcPts val="600"/>
              </a:spcBef>
              <a:buSzTx/>
              <a:buNone/>
              <a:defRPr sz="2871"/>
            </a:pPr>
            <a:r>
              <a:t>I must, take the time, with each task I do</a:t>
            </a:r>
          </a:p>
          <a:p>
            <a:pPr marL="339470" indent="-339470" defTabSz="905255">
              <a:lnSpc>
                <a:spcPct val="80000"/>
              </a:lnSpc>
              <a:spcBef>
                <a:spcPts val="600"/>
              </a:spcBef>
              <a:buSzTx/>
              <a:buNone/>
              <a:defRPr sz="2871"/>
            </a:pPr>
            <a:r>
              <a:t>To look for the hazards, think the job through</a:t>
            </a:r>
          </a:p>
          <a:p>
            <a:pPr marL="339470" indent="-339470" defTabSz="905255">
              <a:lnSpc>
                <a:spcPct val="80000"/>
              </a:lnSpc>
              <a:spcBef>
                <a:spcPts val="600"/>
              </a:spcBef>
              <a:buSzTx/>
              <a:buNone/>
              <a:defRPr sz="2871"/>
            </a:pPr>
            <a:r>
              <a:t>To check the procedures and follow them all</a:t>
            </a:r>
          </a:p>
          <a:p>
            <a:pPr marL="339470" indent="-339470" defTabSz="905255">
              <a:lnSpc>
                <a:spcPct val="80000"/>
              </a:lnSpc>
              <a:spcBef>
                <a:spcPts val="600"/>
              </a:spcBef>
              <a:buSzTx/>
              <a:buNone/>
              <a:defRPr sz="2871"/>
            </a:pPr>
            <a:r>
              <a:t>And reject taking shortcuts, no matter how small</a:t>
            </a:r>
          </a:p>
          <a:p>
            <a:pPr marL="339470" indent="-339470" defTabSz="905255">
              <a:lnSpc>
                <a:spcPct val="80000"/>
              </a:lnSpc>
              <a:spcBef>
                <a:spcPts val="600"/>
              </a:spcBef>
              <a:buSzTx/>
              <a:buNone/>
              <a:defRPr sz="2871"/>
            </a:pPr>
            <a:r>
              <a:t>I must question each unsafe behavior I see</a:t>
            </a:r>
          </a:p>
          <a:p>
            <a:pPr marL="339470" indent="-339470" defTabSz="905255">
              <a:lnSpc>
                <a:spcPct val="80000"/>
              </a:lnSpc>
              <a:spcBef>
                <a:spcPts val="600"/>
              </a:spcBef>
              <a:buSzTx/>
              <a:buNone/>
              <a:defRPr sz="2871"/>
            </a:pPr>
            <a:r>
              <a:t>I will always give safety, the best I can do</a:t>
            </a:r>
          </a:p>
          <a:p>
            <a:pPr marL="339470" indent="-339470" defTabSz="905255">
              <a:lnSpc>
                <a:spcPct val="80000"/>
              </a:lnSpc>
              <a:spcBef>
                <a:spcPts val="600"/>
              </a:spcBef>
              <a:buSzTx/>
              <a:buNone/>
              <a:defRPr sz="2871"/>
            </a:pPr>
            <a:r>
              <a:t>For the safety of one, is the safety of all</a:t>
            </a:r>
          </a:p>
          <a:p>
            <a:pPr marL="339470" indent="-339470" defTabSz="905255">
              <a:lnSpc>
                <a:spcPct val="80000"/>
              </a:lnSpc>
              <a:spcBef>
                <a:spcPts val="600"/>
              </a:spcBef>
              <a:buSzTx/>
              <a:buNone/>
              <a:defRPr sz="2871"/>
            </a:pPr>
            <a:r>
              <a:t>DIRFT, what do we </a:t>
            </a:r>
            <a:r>
              <a:t> believe </a:t>
            </a:r>
            <a:r>
              <a:t>                                        it’s up to me, and it’s up to you!</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 presetID="2" grpId="1" fill="hold">
                                  <p:stCondLst>
                                    <p:cond delay="0"/>
                                  </p:stCondLst>
                                  <p:iterate type="el" backwards="0">
                                    <p:tmAbs val="0"/>
                                  </p:iterate>
                                  <p:childTnLst>
                                    <p:set>
                                      <p:cBhvr>
                                        <p:cTn id="6" fill="hold"/>
                                        <p:tgtEl>
                                          <p:spTgt spid="229">
                                            <p:bg/>
                                          </p:spTgt>
                                        </p:tgtEl>
                                        <p:attrNameLst>
                                          <p:attrName>style.visibility</p:attrName>
                                        </p:attrNameLst>
                                      </p:cBhvr>
                                      <p:to>
                                        <p:strVal val="visible"/>
                                      </p:to>
                                    </p:set>
                                    <p:anim calcmode="lin" valueType="num">
                                      <p:cBhvr>
                                        <p:cTn id="7" dur="1000" fill="hold"/>
                                        <p:tgtEl>
                                          <p:spTgt spid="229">
                                            <p:bg/>
                                          </p:spTgt>
                                        </p:tgtEl>
                                        <p:attrNameLst>
                                          <p:attrName>ppt_x</p:attrName>
                                        </p:attrNameLst>
                                      </p:cBhvr>
                                      <p:tavLst>
                                        <p:tav tm="0">
                                          <p:val>
                                            <p:strVal val="1+#ppt_w/2"/>
                                          </p:val>
                                        </p:tav>
                                        <p:tav tm="100000">
                                          <p:val>
                                            <p:strVal val="#ppt_x"/>
                                          </p:val>
                                        </p:tav>
                                      </p:tavLst>
                                    </p:anim>
                                    <p:anim calcmode="lin" valueType="num">
                                      <p:cBhvr>
                                        <p:cTn id="8" dur="1000" fill="hold"/>
                                        <p:tgtEl>
                                          <p:spTgt spid="229">
                                            <p:bg/>
                                          </p:spTgt>
                                        </p:tgtEl>
                                        <p:attrNameLst>
                                          <p:attrName>ppt_y</p:attrName>
                                        </p:attrNameLst>
                                      </p:cBhvr>
                                      <p:tavLst>
                                        <p:tav tm="0">
                                          <p:val>
                                            <p:strVal val="0-#ppt_h/2"/>
                                          </p:val>
                                        </p:tav>
                                        <p:tav tm="100000">
                                          <p:val>
                                            <p:strVal val="#ppt_y"/>
                                          </p:val>
                                        </p:tav>
                                      </p:tavLst>
                                    </p:anim>
                                  </p:childTnLst>
                                </p:cTn>
                              </p:par>
                              <p:par>
                                <p:cTn id="9" presetClass="entr" nodeType="withEffect" presetSubtype="3" presetID="2" grpId="1" fill="hold">
                                  <p:stCondLst>
                                    <p:cond delay="0"/>
                                  </p:stCondLst>
                                  <p:iterate type="el" backwards="0">
                                    <p:tmAbs val="0"/>
                                  </p:iterate>
                                  <p:childTnLst>
                                    <p:set>
                                      <p:cBhvr>
                                        <p:cTn id="10" fill="hold"/>
                                        <p:tgtEl>
                                          <p:spTgt spid="229">
                                            <p:txEl>
                                              <p:pRg st="0" end="0"/>
                                            </p:txEl>
                                          </p:spTgt>
                                        </p:tgtEl>
                                        <p:attrNameLst>
                                          <p:attrName>style.visibility</p:attrName>
                                        </p:attrNameLst>
                                      </p:cBhvr>
                                      <p:to>
                                        <p:strVal val="visible"/>
                                      </p:to>
                                    </p:set>
                                    <p:anim calcmode="lin" valueType="num">
                                      <p:cBhvr>
                                        <p:cTn id="11" dur="1000" fill="hold"/>
                                        <p:tgtEl>
                                          <p:spTgt spid="229">
                                            <p:txEl>
                                              <p:pRg st="0" end="0"/>
                                            </p:txEl>
                                          </p:spTgt>
                                        </p:tgtEl>
                                        <p:attrNameLst>
                                          <p:attrName>ppt_x</p:attrName>
                                        </p:attrNameLst>
                                      </p:cBhvr>
                                      <p:tavLst>
                                        <p:tav tm="0">
                                          <p:val>
                                            <p:strVal val="1+#ppt_w/2"/>
                                          </p:val>
                                        </p:tav>
                                        <p:tav tm="100000">
                                          <p:val>
                                            <p:strVal val="#ppt_x"/>
                                          </p:val>
                                        </p:tav>
                                      </p:tavLst>
                                    </p:anim>
                                    <p:anim calcmode="lin" valueType="num">
                                      <p:cBhvr>
                                        <p:cTn id="12" dur="1000" fill="hold"/>
                                        <p:tgtEl>
                                          <p:spTgt spid="22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3" presetID="2" grpId="1" fill="hold">
                                  <p:stCondLst>
                                    <p:cond delay="0"/>
                                  </p:stCondLst>
                                  <p:iterate type="el" backwards="0">
                                    <p:tmAbs val="0"/>
                                  </p:iterate>
                                  <p:childTnLst>
                                    <p:set>
                                      <p:cBhvr>
                                        <p:cTn id="16" fill="hold"/>
                                        <p:tgtEl>
                                          <p:spTgt spid="229">
                                            <p:txEl>
                                              <p:pRg st="1" end="1"/>
                                            </p:txEl>
                                          </p:spTgt>
                                        </p:tgtEl>
                                        <p:attrNameLst>
                                          <p:attrName>style.visibility</p:attrName>
                                        </p:attrNameLst>
                                      </p:cBhvr>
                                      <p:to>
                                        <p:strVal val="visible"/>
                                      </p:to>
                                    </p:set>
                                    <p:anim calcmode="lin" valueType="num">
                                      <p:cBhvr>
                                        <p:cTn id="17" dur="1000" fill="hold"/>
                                        <p:tgtEl>
                                          <p:spTgt spid="229">
                                            <p:txEl>
                                              <p:pRg st="1" end="1"/>
                                            </p:txEl>
                                          </p:spTgt>
                                        </p:tgtEl>
                                        <p:attrNameLst>
                                          <p:attrName>ppt_x</p:attrName>
                                        </p:attrNameLst>
                                      </p:cBhvr>
                                      <p:tavLst>
                                        <p:tav tm="0">
                                          <p:val>
                                            <p:strVal val="1+#ppt_w/2"/>
                                          </p:val>
                                        </p:tav>
                                        <p:tav tm="100000">
                                          <p:val>
                                            <p:strVal val="#ppt_x"/>
                                          </p:val>
                                        </p:tav>
                                      </p:tavLst>
                                    </p:anim>
                                    <p:anim calcmode="lin" valueType="num">
                                      <p:cBhvr>
                                        <p:cTn id="18" dur="1000" fill="hold"/>
                                        <p:tgtEl>
                                          <p:spTgt spid="22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3" presetID="2" grpId="1" fill="hold">
                                  <p:stCondLst>
                                    <p:cond delay="0"/>
                                  </p:stCondLst>
                                  <p:iterate type="el" backwards="0">
                                    <p:tmAbs val="0"/>
                                  </p:iterate>
                                  <p:childTnLst>
                                    <p:set>
                                      <p:cBhvr>
                                        <p:cTn id="22" fill="hold"/>
                                        <p:tgtEl>
                                          <p:spTgt spid="229">
                                            <p:txEl>
                                              <p:pRg st="2" end="2"/>
                                            </p:txEl>
                                          </p:spTgt>
                                        </p:tgtEl>
                                        <p:attrNameLst>
                                          <p:attrName>style.visibility</p:attrName>
                                        </p:attrNameLst>
                                      </p:cBhvr>
                                      <p:to>
                                        <p:strVal val="visible"/>
                                      </p:to>
                                    </p:set>
                                    <p:anim calcmode="lin" valueType="num">
                                      <p:cBhvr>
                                        <p:cTn id="23" dur="1000" fill="hold"/>
                                        <p:tgtEl>
                                          <p:spTgt spid="229">
                                            <p:txEl>
                                              <p:pRg st="2" end="2"/>
                                            </p:txEl>
                                          </p:spTgt>
                                        </p:tgtEl>
                                        <p:attrNameLst>
                                          <p:attrName>ppt_x</p:attrName>
                                        </p:attrNameLst>
                                      </p:cBhvr>
                                      <p:tavLst>
                                        <p:tav tm="0">
                                          <p:val>
                                            <p:strVal val="1+#ppt_w/2"/>
                                          </p:val>
                                        </p:tav>
                                        <p:tav tm="100000">
                                          <p:val>
                                            <p:strVal val="#ppt_x"/>
                                          </p:val>
                                        </p:tav>
                                      </p:tavLst>
                                    </p:anim>
                                    <p:anim calcmode="lin" valueType="num">
                                      <p:cBhvr>
                                        <p:cTn id="24" dur="1000" fill="hold"/>
                                        <p:tgtEl>
                                          <p:spTgt spid="22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3" presetID="2" grpId="1" fill="hold">
                                  <p:stCondLst>
                                    <p:cond delay="0"/>
                                  </p:stCondLst>
                                  <p:iterate type="el" backwards="0">
                                    <p:tmAbs val="0"/>
                                  </p:iterate>
                                  <p:childTnLst>
                                    <p:set>
                                      <p:cBhvr>
                                        <p:cTn id="28" fill="hold"/>
                                        <p:tgtEl>
                                          <p:spTgt spid="229">
                                            <p:txEl>
                                              <p:pRg st="3" end="3"/>
                                            </p:txEl>
                                          </p:spTgt>
                                        </p:tgtEl>
                                        <p:attrNameLst>
                                          <p:attrName>style.visibility</p:attrName>
                                        </p:attrNameLst>
                                      </p:cBhvr>
                                      <p:to>
                                        <p:strVal val="visible"/>
                                      </p:to>
                                    </p:set>
                                    <p:anim calcmode="lin" valueType="num">
                                      <p:cBhvr>
                                        <p:cTn id="29" dur="1000" fill="hold"/>
                                        <p:tgtEl>
                                          <p:spTgt spid="229">
                                            <p:txEl>
                                              <p:pRg st="3" end="3"/>
                                            </p:txEl>
                                          </p:spTgt>
                                        </p:tgtEl>
                                        <p:attrNameLst>
                                          <p:attrName>ppt_x</p:attrName>
                                        </p:attrNameLst>
                                      </p:cBhvr>
                                      <p:tavLst>
                                        <p:tav tm="0">
                                          <p:val>
                                            <p:strVal val="1+#ppt_w/2"/>
                                          </p:val>
                                        </p:tav>
                                        <p:tav tm="100000">
                                          <p:val>
                                            <p:strVal val="#ppt_x"/>
                                          </p:val>
                                        </p:tav>
                                      </p:tavLst>
                                    </p:anim>
                                    <p:anim calcmode="lin" valueType="num">
                                      <p:cBhvr>
                                        <p:cTn id="30" dur="1000" fill="hold"/>
                                        <p:tgtEl>
                                          <p:spTgt spid="22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3" presetID="2" grpId="1" fill="hold">
                                  <p:stCondLst>
                                    <p:cond delay="0"/>
                                  </p:stCondLst>
                                  <p:iterate type="el" backwards="0">
                                    <p:tmAbs val="0"/>
                                  </p:iterate>
                                  <p:childTnLst>
                                    <p:set>
                                      <p:cBhvr>
                                        <p:cTn id="34" fill="hold"/>
                                        <p:tgtEl>
                                          <p:spTgt spid="229">
                                            <p:txEl>
                                              <p:pRg st="4" end="4"/>
                                            </p:txEl>
                                          </p:spTgt>
                                        </p:tgtEl>
                                        <p:attrNameLst>
                                          <p:attrName>style.visibility</p:attrName>
                                        </p:attrNameLst>
                                      </p:cBhvr>
                                      <p:to>
                                        <p:strVal val="visible"/>
                                      </p:to>
                                    </p:set>
                                    <p:anim calcmode="lin" valueType="num">
                                      <p:cBhvr>
                                        <p:cTn id="35" dur="1000" fill="hold"/>
                                        <p:tgtEl>
                                          <p:spTgt spid="229">
                                            <p:txEl>
                                              <p:pRg st="4" end="4"/>
                                            </p:txEl>
                                          </p:spTgt>
                                        </p:tgtEl>
                                        <p:attrNameLst>
                                          <p:attrName>ppt_x</p:attrName>
                                        </p:attrNameLst>
                                      </p:cBhvr>
                                      <p:tavLst>
                                        <p:tav tm="0">
                                          <p:val>
                                            <p:strVal val="1+#ppt_w/2"/>
                                          </p:val>
                                        </p:tav>
                                        <p:tav tm="100000">
                                          <p:val>
                                            <p:strVal val="#ppt_x"/>
                                          </p:val>
                                        </p:tav>
                                      </p:tavLst>
                                    </p:anim>
                                    <p:anim calcmode="lin" valueType="num">
                                      <p:cBhvr>
                                        <p:cTn id="36" dur="1000" fill="hold"/>
                                        <p:tgtEl>
                                          <p:spTgt spid="229">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3" presetID="2" grpId="1" fill="hold">
                                  <p:stCondLst>
                                    <p:cond delay="0"/>
                                  </p:stCondLst>
                                  <p:iterate type="el" backwards="0">
                                    <p:tmAbs val="0"/>
                                  </p:iterate>
                                  <p:childTnLst>
                                    <p:set>
                                      <p:cBhvr>
                                        <p:cTn id="40" fill="hold"/>
                                        <p:tgtEl>
                                          <p:spTgt spid="229">
                                            <p:txEl>
                                              <p:pRg st="5" end="5"/>
                                            </p:txEl>
                                          </p:spTgt>
                                        </p:tgtEl>
                                        <p:attrNameLst>
                                          <p:attrName>style.visibility</p:attrName>
                                        </p:attrNameLst>
                                      </p:cBhvr>
                                      <p:to>
                                        <p:strVal val="visible"/>
                                      </p:to>
                                    </p:set>
                                    <p:anim calcmode="lin" valueType="num">
                                      <p:cBhvr>
                                        <p:cTn id="41" dur="1000" fill="hold"/>
                                        <p:tgtEl>
                                          <p:spTgt spid="229">
                                            <p:txEl>
                                              <p:pRg st="5" end="5"/>
                                            </p:txEl>
                                          </p:spTgt>
                                        </p:tgtEl>
                                        <p:attrNameLst>
                                          <p:attrName>ppt_x</p:attrName>
                                        </p:attrNameLst>
                                      </p:cBhvr>
                                      <p:tavLst>
                                        <p:tav tm="0">
                                          <p:val>
                                            <p:strVal val="1+#ppt_w/2"/>
                                          </p:val>
                                        </p:tav>
                                        <p:tav tm="100000">
                                          <p:val>
                                            <p:strVal val="#ppt_x"/>
                                          </p:val>
                                        </p:tav>
                                      </p:tavLst>
                                    </p:anim>
                                    <p:anim calcmode="lin" valueType="num">
                                      <p:cBhvr>
                                        <p:cTn id="42" dur="1000" fill="hold"/>
                                        <p:tgtEl>
                                          <p:spTgt spid="229">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3" presetID="2" grpId="1" fill="hold">
                                  <p:stCondLst>
                                    <p:cond delay="0"/>
                                  </p:stCondLst>
                                  <p:iterate type="el" backwards="0">
                                    <p:tmAbs val="0"/>
                                  </p:iterate>
                                  <p:childTnLst>
                                    <p:set>
                                      <p:cBhvr>
                                        <p:cTn id="46" fill="hold"/>
                                        <p:tgtEl>
                                          <p:spTgt spid="229">
                                            <p:txEl>
                                              <p:pRg st="6" end="6"/>
                                            </p:txEl>
                                          </p:spTgt>
                                        </p:tgtEl>
                                        <p:attrNameLst>
                                          <p:attrName>style.visibility</p:attrName>
                                        </p:attrNameLst>
                                      </p:cBhvr>
                                      <p:to>
                                        <p:strVal val="visible"/>
                                      </p:to>
                                    </p:set>
                                    <p:anim calcmode="lin" valueType="num">
                                      <p:cBhvr>
                                        <p:cTn id="47" dur="1000" fill="hold"/>
                                        <p:tgtEl>
                                          <p:spTgt spid="229">
                                            <p:txEl>
                                              <p:pRg st="6" end="6"/>
                                            </p:txEl>
                                          </p:spTgt>
                                        </p:tgtEl>
                                        <p:attrNameLst>
                                          <p:attrName>ppt_x</p:attrName>
                                        </p:attrNameLst>
                                      </p:cBhvr>
                                      <p:tavLst>
                                        <p:tav tm="0">
                                          <p:val>
                                            <p:strVal val="1+#ppt_w/2"/>
                                          </p:val>
                                        </p:tav>
                                        <p:tav tm="100000">
                                          <p:val>
                                            <p:strVal val="#ppt_x"/>
                                          </p:val>
                                        </p:tav>
                                      </p:tavLst>
                                    </p:anim>
                                    <p:anim calcmode="lin" valueType="num">
                                      <p:cBhvr>
                                        <p:cTn id="48" dur="1000" fill="hold"/>
                                        <p:tgtEl>
                                          <p:spTgt spid="229">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3" presetID="2" grpId="1" fill="hold">
                                  <p:stCondLst>
                                    <p:cond delay="0"/>
                                  </p:stCondLst>
                                  <p:iterate type="el" backwards="0">
                                    <p:tmAbs val="0"/>
                                  </p:iterate>
                                  <p:childTnLst>
                                    <p:set>
                                      <p:cBhvr>
                                        <p:cTn id="52" fill="hold"/>
                                        <p:tgtEl>
                                          <p:spTgt spid="229">
                                            <p:txEl>
                                              <p:pRg st="7" end="7"/>
                                            </p:txEl>
                                          </p:spTgt>
                                        </p:tgtEl>
                                        <p:attrNameLst>
                                          <p:attrName>style.visibility</p:attrName>
                                        </p:attrNameLst>
                                      </p:cBhvr>
                                      <p:to>
                                        <p:strVal val="visible"/>
                                      </p:to>
                                    </p:set>
                                    <p:anim calcmode="lin" valueType="num">
                                      <p:cBhvr>
                                        <p:cTn id="53" dur="1000" fill="hold"/>
                                        <p:tgtEl>
                                          <p:spTgt spid="229">
                                            <p:txEl>
                                              <p:pRg st="7" end="7"/>
                                            </p:txEl>
                                          </p:spTgt>
                                        </p:tgtEl>
                                        <p:attrNameLst>
                                          <p:attrName>ppt_x</p:attrName>
                                        </p:attrNameLst>
                                      </p:cBhvr>
                                      <p:tavLst>
                                        <p:tav tm="0">
                                          <p:val>
                                            <p:strVal val="1+#ppt_w/2"/>
                                          </p:val>
                                        </p:tav>
                                        <p:tav tm="100000">
                                          <p:val>
                                            <p:strVal val="#ppt_x"/>
                                          </p:val>
                                        </p:tav>
                                      </p:tavLst>
                                    </p:anim>
                                    <p:anim calcmode="lin" valueType="num">
                                      <p:cBhvr>
                                        <p:cTn id="54" dur="1000" fill="hold"/>
                                        <p:tgtEl>
                                          <p:spTgt spid="229">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3" presetID="2" grpId="1" fill="hold">
                                  <p:stCondLst>
                                    <p:cond delay="0"/>
                                  </p:stCondLst>
                                  <p:iterate type="el" backwards="0">
                                    <p:tmAbs val="0"/>
                                  </p:iterate>
                                  <p:childTnLst>
                                    <p:set>
                                      <p:cBhvr>
                                        <p:cTn id="58" fill="hold"/>
                                        <p:tgtEl>
                                          <p:spTgt spid="229">
                                            <p:txEl>
                                              <p:pRg st="8" end="8"/>
                                            </p:txEl>
                                          </p:spTgt>
                                        </p:tgtEl>
                                        <p:attrNameLst>
                                          <p:attrName>style.visibility</p:attrName>
                                        </p:attrNameLst>
                                      </p:cBhvr>
                                      <p:to>
                                        <p:strVal val="visible"/>
                                      </p:to>
                                    </p:set>
                                    <p:anim calcmode="lin" valueType="num">
                                      <p:cBhvr>
                                        <p:cTn id="59" dur="1000" fill="hold"/>
                                        <p:tgtEl>
                                          <p:spTgt spid="229">
                                            <p:txEl>
                                              <p:pRg st="8" end="8"/>
                                            </p:txEl>
                                          </p:spTgt>
                                        </p:tgtEl>
                                        <p:attrNameLst>
                                          <p:attrName>ppt_x</p:attrName>
                                        </p:attrNameLst>
                                      </p:cBhvr>
                                      <p:tavLst>
                                        <p:tav tm="0">
                                          <p:val>
                                            <p:strVal val="1+#ppt_w/2"/>
                                          </p:val>
                                        </p:tav>
                                        <p:tav tm="100000">
                                          <p:val>
                                            <p:strVal val="#ppt_x"/>
                                          </p:val>
                                        </p:tav>
                                      </p:tavLst>
                                    </p:anim>
                                    <p:anim calcmode="lin" valueType="num">
                                      <p:cBhvr>
                                        <p:cTn id="60" dur="1000" fill="hold"/>
                                        <p:tgtEl>
                                          <p:spTgt spid="229">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29"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标题 1"/>
          <p:cNvSpPr/>
          <p:nvPr>
            <p:ph type="title"/>
          </p:nvPr>
        </p:nvSpPr>
        <p:spPr>
          <a:xfrm>
            <a:off x="428595" y="214297"/>
            <a:ext cx="8229601" cy="1143001"/>
          </a:xfrm>
          <a:prstGeom prst="rect">
            <a:avLst/>
          </a:prstGeom>
        </p:spPr>
        <p:txBody>
          <a:bodyPr/>
          <a:lstStyle>
            <a:lvl1pPr>
              <a:defRPr b="1"/>
            </a:lvl1pPr>
          </a:lstStyle>
          <a:p>
            <a:pPr/>
            <a:r>
              <a:t>References</a:t>
            </a:r>
          </a:p>
        </p:txBody>
      </p:sp>
      <p:sp>
        <p:nvSpPr>
          <p:cNvPr id="234" name="内容占位符 2"/>
          <p:cNvSpPr/>
          <p:nvPr>
            <p:ph type="body" idx="1"/>
          </p:nvPr>
        </p:nvSpPr>
        <p:spPr>
          <a:xfrm>
            <a:off x="457200" y="1600200"/>
            <a:ext cx="8229600" cy="4525963"/>
          </a:xfrm>
          <a:prstGeom prst="rect">
            <a:avLst/>
          </a:prstGeom>
        </p:spPr>
        <p:txBody>
          <a:bodyPr/>
          <a:lstStyle/>
          <a:p>
            <a:pPr>
              <a:lnSpc>
                <a:spcPct val="80000"/>
              </a:lnSpc>
              <a:spcBef>
                <a:spcPts val="600"/>
              </a:spcBef>
              <a:defRPr sz="2700"/>
            </a:pPr>
            <a:r>
              <a:t>The investigation report of runway incursions, HongQiao Airport, Shanghai, P.R. of. China</a:t>
            </a:r>
          </a:p>
          <a:p>
            <a:pPr>
              <a:lnSpc>
                <a:spcPct val="80000"/>
              </a:lnSpc>
              <a:spcBef>
                <a:spcPts val="600"/>
              </a:spcBef>
              <a:defRPr sz="2700"/>
            </a:pPr>
            <a:r>
              <a:t>Mindfulness, The Power of Mindful Learning,</a:t>
            </a:r>
          </a:p>
          <a:p>
            <a:pPr>
              <a:lnSpc>
                <a:spcPct val="80000"/>
              </a:lnSpc>
              <a:spcBef>
                <a:spcPts val="600"/>
              </a:spcBef>
              <a:buSzTx/>
              <a:buNone/>
              <a:defRPr sz="2700"/>
            </a:pPr>
            <a:r>
              <a:t>    ------ by Ellen J. Langer</a:t>
            </a:r>
          </a:p>
          <a:p>
            <a:pPr>
              <a:lnSpc>
                <a:spcPct val="80000"/>
              </a:lnSpc>
              <a:spcBef>
                <a:spcPts val="600"/>
              </a:spcBef>
              <a:defRPr sz="2700"/>
            </a:pPr>
            <a:r>
              <a:t>Zero Defect Theory, Philip B. Crosby</a:t>
            </a:r>
          </a:p>
          <a:p>
            <a:pPr>
              <a:lnSpc>
                <a:spcPct val="80000"/>
              </a:lnSpc>
              <a:spcBef>
                <a:spcPts val="600"/>
              </a:spcBef>
              <a:defRPr sz="2700"/>
            </a:pPr>
            <a:r>
              <a:t>Wikipedia</a:t>
            </a:r>
          </a:p>
          <a:p>
            <a:pPr>
              <a:lnSpc>
                <a:spcPct val="80000"/>
              </a:lnSpc>
              <a:spcBef>
                <a:spcPts val="600"/>
              </a:spcBef>
              <a:defRPr sz="2700"/>
            </a:pPr>
            <a:r>
              <a:t>Internet news report &amp; photos</a:t>
            </a:r>
          </a:p>
          <a:p>
            <a:pPr>
              <a:lnSpc>
                <a:spcPct val="80000"/>
              </a:lnSpc>
              <a:spcBef>
                <a:spcPts val="600"/>
              </a:spcBef>
              <a:defRPr sz="2700"/>
            </a:pPr>
            <a:r>
              <a:t>5 aggregate model</a:t>
            </a:r>
          </a:p>
          <a:p>
            <a:pPr>
              <a:lnSpc>
                <a:spcPct val="80000"/>
              </a:lnSpc>
              <a:spcBef>
                <a:spcPts val="600"/>
              </a:spcBef>
              <a:defRPr sz="2700"/>
            </a:pPr>
            <a:r>
              <a:t>Safety Poems, by Don Merrell</a:t>
            </a:r>
          </a:p>
          <a:p>
            <a:pPr>
              <a:lnSpc>
                <a:spcPct val="80000"/>
              </a:lnSpc>
              <a:spcBef>
                <a:spcPts val="600"/>
              </a:spcBef>
              <a:buSzTx/>
              <a:buNone/>
              <a:defRPr sz="2700"/>
            </a:pPr>
            <a:r>
              <a:t>                     </a:t>
            </a:r>
          </a:p>
          <a:p>
            <a:pPr algn="ctr">
              <a:lnSpc>
                <a:spcPct val="80000"/>
              </a:lnSpc>
              <a:spcBef>
                <a:spcPts val="600"/>
              </a:spcBef>
              <a:buSzTx/>
              <a:buNone/>
              <a:defRPr sz="2700"/>
            </a:pPr>
            <a:r>
              <a:t>THANK YOU! </a:t>
            </a:r>
            <a:r>
              <a:t>谢谢</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标题"/>
          <p:cNvSpPr/>
          <p:nvPr>
            <p:ph type="title"/>
          </p:nvPr>
        </p:nvSpPr>
        <p:spPr>
          <a:prstGeom prst="rect">
            <a:avLst/>
          </a:prstGeom>
        </p:spPr>
        <p:txBody>
          <a:bodyPr/>
          <a:lstStyle/>
          <a:p>
            <a:pPr/>
          </a:p>
        </p:txBody>
      </p:sp>
      <p:pic>
        <p:nvPicPr>
          <p:cNvPr id="239" name="1BF1CD65-0F85-4626-B708-64390221DA8A-L0-001.jpeg" descr="1BF1CD65-0F85-4626-B708-64390221DA8A-L0-001.jpeg"/>
          <p:cNvPicPr>
            <a:picLocks noChangeAspect="1"/>
          </p:cNvPicPr>
          <p:nvPr>
            <p:ph type="pic" idx="13"/>
          </p:nvPr>
        </p:nvPicPr>
        <p:blipFill>
          <a:blip r:embed="rId2">
            <a:extLst/>
          </a:blip>
          <a:srcRect l="1354" t="0" r="0" b="0"/>
          <a:stretch>
            <a:fillRect/>
          </a:stretch>
        </p:blipFill>
        <p:spPr>
          <a:xfrm>
            <a:off x="123821" y="601536"/>
            <a:ext cx="8896463" cy="4137278"/>
          </a:xfrm>
          <a:prstGeom prst="rect">
            <a:avLst/>
          </a:prstGeom>
        </p:spPr>
      </p:pic>
      <p:sp>
        <p:nvSpPr>
          <p:cNvPr id="240" name="The safety status of some Chinese Airlines, reference only."/>
          <p:cNvSpPr/>
          <p:nvPr>
            <p:ph type="body" sz="quarter" idx="1"/>
          </p:nvPr>
        </p:nvSpPr>
        <p:spPr>
          <a:xfrm>
            <a:off x="1792288" y="5223768"/>
            <a:ext cx="5486401" cy="804863"/>
          </a:xfrm>
          <a:prstGeom prst="rect">
            <a:avLst/>
          </a:prstGeom>
        </p:spPr>
        <p:txBody>
          <a:bodyPr/>
          <a:lstStyle/>
          <a:p>
            <a:pPr/>
            <a:r>
              <a:t>The safety status of some Chinese Airlines, reference only.</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标题"/>
          <p:cNvSpPr/>
          <p:nvPr>
            <p:ph type="title"/>
          </p:nvPr>
        </p:nvSpPr>
        <p:spPr>
          <a:prstGeom prst="rect">
            <a:avLst/>
          </a:prstGeom>
        </p:spPr>
        <p:txBody>
          <a:bodyPr/>
          <a:lstStyle/>
          <a:p>
            <a:pPr/>
          </a:p>
        </p:txBody>
      </p:sp>
      <p:pic>
        <p:nvPicPr>
          <p:cNvPr id="243" name="7F6A072D-B5B9-4803-9100-523C4CD16BB7-L0-001.jpeg" descr="7F6A072D-B5B9-4803-9100-523C4CD16BB7-L0-001.jpeg"/>
          <p:cNvPicPr>
            <a:picLocks noChangeAspect="1"/>
          </p:cNvPicPr>
          <p:nvPr>
            <p:ph type="pic" idx="13"/>
          </p:nvPr>
        </p:nvPicPr>
        <p:blipFill>
          <a:blip r:embed="rId2">
            <a:extLst/>
          </a:blip>
          <a:srcRect l="0" t="0" r="0" b="0"/>
          <a:stretch>
            <a:fillRect/>
          </a:stretch>
        </p:blipFill>
        <p:spPr>
          <a:prstGeom prst="rect">
            <a:avLst/>
          </a:prstGeom>
        </p:spPr>
      </p:pic>
      <p:sp>
        <p:nvSpPr>
          <p:cNvPr id="244" name="Download wechat  app, register and then scan the QR Code. You will find Pang."/>
          <p:cNvSpPr/>
          <p:nvPr>
            <p:ph type="body" sz="quarter" idx="1"/>
          </p:nvPr>
        </p:nvSpPr>
        <p:spPr>
          <a:prstGeom prst="rect">
            <a:avLst/>
          </a:prstGeom>
        </p:spPr>
        <p:txBody>
          <a:bodyPr/>
          <a:lstStyle/>
          <a:p>
            <a:pPr/>
            <a:r>
              <a:t>Download wechat  app, register and then scan the QR Code. You will find Pang.</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标题 1"/>
          <p:cNvSpPr/>
          <p:nvPr>
            <p:ph type="title"/>
          </p:nvPr>
        </p:nvSpPr>
        <p:spPr>
          <a:prstGeom prst="rect">
            <a:avLst/>
          </a:prstGeom>
        </p:spPr>
        <p:txBody>
          <a:bodyPr/>
          <a:lstStyle>
            <a:lvl1pPr defTabSz="740663">
              <a:defRPr b="1" sz="3564"/>
            </a:lvl1pPr>
          </a:lstStyle>
          <a:p>
            <a:pPr/>
            <a:r>
              <a:t>Investigation Report of Runway Incursions </a:t>
            </a:r>
          </a:p>
        </p:txBody>
      </p:sp>
      <p:sp>
        <p:nvSpPr>
          <p:cNvPr id="122" name="内容占位符 2"/>
          <p:cNvSpPr/>
          <p:nvPr>
            <p:ph type="body" idx="1"/>
          </p:nvPr>
        </p:nvSpPr>
        <p:spPr>
          <a:xfrm>
            <a:off x="457200" y="1903433"/>
            <a:ext cx="8229600" cy="4525963"/>
          </a:xfrm>
          <a:prstGeom prst="rect">
            <a:avLst/>
          </a:prstGeom>
        </p:spPr>
        <p:txBody>
          <a:bodyPr/>
          <a:lstStyle/>
          <a:p>
            <a:pPr>
              <a:lnSpc>
                <a:spcPct val="80000"/>
              </a:lnSpc>
              <a:spcBef>
                <a:spcPts val="600"/>
              </a:spcBef>
              <a:defRPr sz="2700"/>
            </a:pPr>
            <a:r>
              <a:t>Runway Incursions</a:t>
            </a:r>
          </a:p>
          <a:p>
            <a:pPr>
              <a:lnSpc>
                <a:spcPct val="80000"/>
              </a:lnSpc>
              <a:spcBef>
                <a:spcPts val="600"/>
              </a:spcBef>
              <a:defRPr sz="2700"/>
            </a:pPr>
            <a:r>
              <a:t>China Eastern Airlines </a:t>
            </a:r>
          </a:p>
          <a:p>
            <a:pPr>
              <a:lnSpc>
                <a:spcPct val="80000"/>
              </a:lnSpc>
              <a:spcBef>
                <a:spcPts val="600"/>
              </a:spcBef>
              <a:defRPr sz="2700"/>
            </a:pPr>
            <a:r>
              <a:t>A330/B-6506</a:t>
            </a:r>
          </a:p>
          <a:p>
            <a:pPr>
              <a:lnSpc>
                <a:spcPct val="80000"/>
              </a:lnSpc>
              <a:spcBef>
                <a:spcPts val="600"/>
              </a:spcBef>
              <a:defRPr sz="2700"/>
            </a:pPr>
            <a:r>
              <a:t>HongQiao International Airport</a:t>
            </a:r>
          </a:p>
          <a:p>
            <a:pPr>
              <a:lnSpc>
                <a:spcPct val="80000"/>
              </a:lnSpc>
              <a:spcBef>
                <a:spcPts val="600"/>
              </a:spcBef>
              <a:defRPr sz="2700"/>
            </a:pPr>
            <a:r>
              <a:t>11</a:t>
            </a:r>
            <a:r>
              <a:rPr baseline="30000"/>
              <a:t>th</a:t>
            </a:r>
            <a:r>
              <a:t>, Oct, 2016</a:t>
            </a:r>
          </a:p>
          <a:p>
            <a:pPr>
              <a:lnSpc>
                <a:spcPct val="80000"/>
              </a:lnSpc>
              <a:spcBef>
                <a:spcPts val="600"/>
              </a:spcBef>
              <a:defRPr sz="2700"/>
            </a:pPr>
          </a:p>
          <a:p>
            <a:pPr>
              <a:lnSpc>
                <a:spcPct val="80000"/>
              </a:lnSpc>
              <a:spcBef>
                <a:spcPts val="600"/>
              </a:spcBef>
              <a:buSzTx/>
              <a:buNone/>
              <a:defRPr sz="2700"/>
            </a:pPr>
            <a:r>
              <a:t>                                    CAAC-AS/AIR-2016001</a:t>
            </a:r>
          </a:p>
          <a:p>
            <a:pPr>
              <a:lnSpc>
                <a:spcPct val="80000"/>
              </a:lnSpc>
              <a:spcBef>
                <a:spcPts val="600"/>
              </a:spcBef>
              <a:buSzTx/>
              <a:buNone/>
              <a:defRPr sz="2700"/>
            </a:pPr>
            <a:r>
              <a:t>                                    Published on 16</a:t>
            </a:r>
            <a:r>
              <a:rPr baseline="30000"/>
              <a:t>th</a:t>
            </a:r>
            <a:r>
              <a:t>, DEC, 2016</a:t>
            </a:r>
          </a:p>
          <a:p>
            <a:pPr>
              <a:lnSpc>
                <a:spcPct val="80000"/>
              </a:lnSpc>
              <a:spcBef>
                <a:spcPts val="600"/>
              </a:spcBef>
              <a:buSzTx/>
              <a:buNone/>
              <a:defRPr sz="2700"/>
            </a:pPr>
            <a:r>
              <a:t>                                    Civil Aviation Authority of China</a:t>
            </a:r>
          </a:p>
          <a:p>
            <a:pPr>
              <a:lnSpc>
                <a:spcPct val="80000"/>
              </a:lnSpc>
              <a:spcBef>
                <a:spcPts val="600"/>
              </a:spcBef>
              <a:buSzTx/>
              <a:buNone/>
              <a:defRPr sz="2700"/>
            </a:pPr>
            <a:r>
              <a:t>                                   </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标题 1"/>
          <p:cNvSpPr/>
          <p:nvPr>
            <p:ph type="title"/>
          </p:nvPr>
        </p:nvSpPr>
        <p:spPr>
          <a:prstGeom prst="rect">
            <a:avLst/>
          </a:prstGeom>
        </p:spPr>
        <p:txBody>
          <a:bodyPr/>
          <a:lstStyle>
            <a:lvl1pPr>
              <a:defRPr b="1"/>
            </a:lvl1pPr>
          </a:lstStyle>
          <a:p>
            <a:pPr/>
            <a:r>
              <a:t>Summary</a:t>
            </a:r>
          </a:p>
        </p:txBody>
      </p:sp>
      <p:sp>
        <p:nvSpPr>
          <p:cNvPr id="127" name="内容占位符 2"/>
          <p:cNvSpPr/>
          <p:nvPr>
            <p:ph type="body" idx="1"/>
          </p:nvPr>
        </p:nvSpPr>
        <p:spPr>
          <a:xfrm>
            <a:off x="428595" y="1571612"/>
            <a:ext cx="8229601" cy="4525964"/>
          </a:xfrm>
          <a:prstGeom prst="rect">
            <a:avLst/>
          </a:prstGeom>
        </p:spPr>
        <p:txBody>
          <a:bodyPr/>
          <a:lstStyle/>
          <a:p>
            <a:pPr marL="339470" indent="-339470" defTabSz="905255">
              <a:lnSpc>
                <a:spcPct val="90000"/>
              </a:lnSpc>
              <a:spcBef>
                <a:spcPts val="500"/>
              </a:spcBef>
              <a:defRPr sz="2277"/>
            </a:pPr>
            <a:r>
              <a:t>On 11</a:t>
            </a:r>
            <a:r>
              <a:rPr baseline="29979"/>
              <a:t>th,</a:t>
            </a:r>
            <a:r>
              <a:t> Oct, 2016</a:t>
            </a:r>
            <a:endParaRPr sz="2673"/>
          </a:p>
          <a:p>
            <a:pPr marL="339470" indent="-339470" defTabSz="905255">
              <a:lnSpc>
                <a:spcPct val="90000"/>
              </a:lnSpc>
              <a:spcBef>
                <a:spcPts val="500"/>
              </a:spcBef>
              <a:defRPr sz="2277"/>
            </a:pPr>
            <a:r>
              <a:t>China Eastern Airlines</a:t>
            </a:r>
            <a:endParaRPr sz="2673"/>
          </a:p>
          <a:p>
            <a:pPr marL="339470" indent="-339470" defTabSz="905255">
              <a:lnSpc>
                <a:spcPct val="90000"/>
              </a:lnSpc>
              <a:spcBef>
                <a:spcPts val="500"/>
              </a:spcBef>
              <a:defRPr sz="2277"/>
            </a:pPr>
            <a:r>
              <a:t>Flight MU-5643 from ZSSS to ZBTJ. Aircraft A320/B-2337,</a:t>
            </a:r>
            <a:endParaRPr sz="2673"/>
          </a:p>
          <a:p>
            <a:pPr marL="339470" indent="-339470" defTabSz="905255">
              <a:lnSpc>
                <a:spcPct val="90000"/>
              </a:lnSpc>
              <a:spcBef>
                <a:spcPts val="500"/>
              </a:spcBef>
              <a:buSzTx/>
              <a:buNone/>
              <a:defRPr sz="2277"/>
            </a:pPr>
            <a:r>
              <a:t>     POB 158, Crew 10</a:t>
            </a:r>
            <a:endParaRPr sz="2673"/>
          </a:p>
          <a:p>
            <a:pPr marL="339470" indent="-339470" defTabSz="905255">
              <a:lnSpc>
                <a:spcPct val="90000"/>
              </a:lnSpc>
              <a:spcBef>
                <a:spcPts val="500"/>
              </a:spcBef>
              <a:defRPr sz="2277"/>
            </a:pPr>
            <a:r>
              <a:t>Flight MU-5106 from ZBAA to ZSSS. Aircraft A330/B-6506,</a:t>
            </a:r>
            <a:endParaRPr sz="2673"/>
          </a:p>
          <a:p>
            <a:pPr marL="339470" indent="-339470" defTabSz="905255">
              <a:lnSpc>
                <a:spcPct val="90000"/>
              </a:lnSpc>
              <a:spcBef>
                <a:spcPts val="500"/>
              </a:spcBef>
              <a:buSzTx/>
              <a:buNone/>
              <a:defRPr sz="2277"/>
            </a:pPr>
            <a:r>
              <a:t>     POB 269, Crew 16</a:t>
            </a:r>
            <a:endParaRPr sz="2673"/>
          </a:p>
          <a:p>
            <a:pPr marL="339470" indent="-339470" defTabSz="905255">
              <a:lnSpc>
                <a:spcPct val="90000"/>
              </a:lnSpc>
              <a:spcBef>
                <a:spcPts val="500"/>
              </a:spcBef>
              <a:buSzTx/>
              <a:buNone/>
              <a:defRPr sz="2277"/>
            </a:pPr>
            <a:r>
              <a:t>West Tower Controller:</a:t>
            </a:r>
            <a:endParaRPr sz="2673"/>
          </a:p>
          <a:p>
            <a:pPr marL="339470" indent="-339470" defTabSz="905255">
              <a:lnSpc>
                <a:spcPct val="90000"/>
              </a:lnSpc>
              <a:spcBef>
                <a:spcPts val="500"/>
              </a:spcBef>
              <a:defRPr sz="2277"/>
            </a:pPr>
            <a:r>
              <a:t>12:04:35 Clearance to MU-5643/A320 for take off on 36L</a:t>
            </a:r>
            <a:endParaRPr sz="2673"/>
          </a:p>
          <a:p>
            <a:pPr marL="339470" indent="-339470" defTabSz="905255">
              <a:lnSpc>
                <a:spcPct val="90000"/>
              </a:lnSpc>
              <a:spcBef>
                <a:spcPts val="500"/>
              </a:spcBef>
              <a:defRPr sz="2277"/>
            </a:pPr>
            <a:r>
              <a:t>12:05:12 Clearance to MU-5106/ A330 to crossing runway 36L</a:t>
            </a:r>
            <a:endParaRPr sz="2673"/>
          </a:p>
          <a:p>
            <a:pPr marL="339470" indent="-339470" defTabSz="905255">
              <a:lnSpc>
                <a:spcPct val="90000"/>
              </a:lnSpc>
              <a:spcBef>
                <a:spcPts val="500"/>
              </a:spcBef>
              <a:buSzTx/>
              <a:buNone/>
              <a:defRPr b="1" sz="2277"/>
            </a:pPr>
            <a:r>
              <a:t>MU-5643 A320 was rolling on 36L at the same time that</a:t>
            </a:r>
            <a:endParaRPr sz="2673"/>
          </a:p>
          <a:p>
            <a:pPr marL="339470" indent="-339470" defTabSz="905255">
              <a:lnSpc>
                <a:spcPct val="90000"/>
              </a:lnSpc>
              <a:spcBef>
                <a:spcPts val="500"/>
              </a:spcBef>
              <a:buSzTx/>
              <a:buNone/>
              <a:defRPr b="1" sz="2277"/>
            </a:pPr>
            <a:r>
              <a:t>MU-5106 A330 was cleared to crossing runway 36L</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标题 1"/>
          <p:cNvSpPr/>
          <p:nvPr>
            <p:ph type="title"/>
          </p:nvPr>
        </p:nvSpPr>
        <p:spPr>
          <a:prstGeom prst="rect">
            <a:avLst/>
          </a:prstGeom>
        </p:spPr>
        <p:txBody>
          <a:bodyPr/>
          <a:lstStyle>
            <a:lvl1pPr>
              <a:defRPr b="1"/>
            </a:lvl1pPr>
          </a:lstStyle>
          <a:p>
            <a:pPr/>
            <a:r>
              <a:t>Airport operation status </a:t>
            </a:r>
          </a:p>
        </p:txBody>
      </p:sp>
      <p:sp>
        <p:nvSpPr>
          <p:cNvPr id="132" name="内容占位符 2"/>
          <p:cNvSpPr/>
          <p:nvPr>
            <p:ph type="body" idx="1"/>
          </p:nvPr>
        </p:nvSpPr>
        <p:spPr>
          <a:xfrm>
            <a:off x="457200" y="1600200"/>
            <a:ext cx="8229600" cy="4525963"/>
          </a:xfrm>
          <a:prstGeom prst="rect">
            <a:avLst/>
          </a:prstGeom>
        </p:spPr>
        <p:txBody>
          <a:bodyPr/>
          <a:lstStyle/>
          <a:p>
            <a:pPr/>
            <a:r>
              <a:t>METAR ZSSS 110400Z 06005MPS CAVOK 25/11 Q1018 NOSIG</a:t>
            </a:r>
          </a:p>
          <a:p>
            <a:pPr/>
            <a:r>
              <a:t>From the investigation report, all the facilities in the control tower worked well, no faults were recorded, communication was</a:t>
            </a:r>
            <a:r>
              <a:t> </a:t>
            </a:r>
            <a:r>
              <a:t> normal, </a:t>
            </a:r>
            <a:r>
              <a:t>continuous </a:t>
            </a:r>
            <a:r>
              <a:t>and clear.</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标题 1"/>
          <p:cNvSpPr/>
          <p:nvPr>
            <p:ph type="title"/>
          </p:nvPr>
        </p:nvSpPr>
        <p:spPr>
          <a:prstGeom prst="rect">
            <a:avLst/>
          </a:prstGeom>
        </p:spPr>
        <p:txBody>
          <a:bodyPr/>
          <a:lstStyle/>
          <a:p>
            <a:pPr defTabSz="832104">
              <a:defRPr b="1" sz="3549"/>
            </a:pPr>
            <a:r>
              <a:t>Serious</a:t>
            </a:r>
            <a:r>
              <a:t> </a:t>
            </a:r>
            <a:r>
              <a:t>Incident ( Cat A )</a:t>
            </a:r>
            <a:br/>
            <a:r>
              <a:t>Runway Incursion</a:t>
            </a:r>
          </a:p>
        </p:txBody>
      </p:sp>
      <p:sp>
        <p:nvSpPr>
          <p:cNvPr id="137" name="内容占位符 2"/>
          <p:cNvSpPr/>
          <p:nvPr>
            <p:ph type="body" idx="1"/>
          </p:nvPr>
        </p:nvSpPr>
        <p:spPr>
          <a:xfrm>
            <a:off x="457200" y="1689118"/>
            <a:ext cx="8229600" cy="4525964"/>
          </a:xfrm>
          <a:prstGeom prst="rect">
            <a:avLst/>
          </a:prstGeom>
        </p:spPr>
        <p:txBody>
          <a:bodyPr/>
          <a:lstStyle/>
          <a:p>
            <a:pPr marL="322325" indent="-322325" defTabSz="859536">
              <a:lnSpc>
                <a:spcPct val="90000"/>
              </a:lnSpc>
              <a:buSzTx/>
              <a:buNone/>
              <a:defRPr sz="3008"/>
            </a:pPr>
            <a:r>
              <a:t>According to the QAR Date:</a:t>
            </a:r>
          </a:p>
          <a:p>
            <a:pPr marL="322325" indent="-322325" defTabSz="859536">
              <a:lnSpc>
                <a:spcPct val="90000"/>
              </a:lnSpc>
              <a:defRPr sz="3008"/>
            </a:pPr>
            <a:r>
              <a:t>The height of A320 flew over H3 (which was the taxiway used by A330 to crossing the runway) is 119 feet.</a:t>
            </a:r>
          </a:p>
          <a:p>
            <a:pPr marL="322325" indent="-322325" defTabSz="859536">
              <a:lnSpc>
                <a:spcPct val="90000"/>
              </a:lnSpc>
              <a:defRPr sz="3008"/>
            </a:pPr>
            <a:r>
              <a:t>The two airplanes had a vertical separation of 64 feet at  the time</a:t>
            </a:r>
            <a:r>
              <a:t> the</a:t>
            </a:r>
            <a:r>
              <a:t> A320 flew over H3.</a:t>
            </a:r>
          </a:p>
          <a:p>
            <a:pPr marL="322325" indent="-322325" defTabSz="859536">
              <a:lnSpc>
                <a:spcPct val="90000"/>
              </a:lnSpc>
              <a:defRPr sz="3008"/>
            </a:pPr>
            <a:r>
              <a:t>The horizontal separation between the left wingtip projection of the A320 and the tail projection of the A330 was 41 feet.</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标题 1"/>
          <p:cNvSpPr/>
          <p:nvPr>
            <p:ph type="title"/>
          </p:nvPr>
        </p:nvSpPr>
        <p:spPr>
          <a:prstGeom prst="rect">
            <a:avLst/>
          </a:prstGeom>
        </p:spPr>
        <p:txBody>
          <a:bodyPr/>
          <a:lstStyle>
            <a:lvl1pPr>
              <a:defRPr b="1"/>
            </a:lvl1pPr>
          </a:lstStyle>
          <a:p>
            <a:pPr/>
            <a:r>
              <a:t>Causation </a:t>
            </a:r>
          </a:p>
        </p:txBody>
      </p:sp>
      <p:sp>
        <p:nvSpPr>
          <p:cNvPr id="142" name="内容占位符 2"/>
          <p:cNvSpPr/>
          <p:nvPr>
            <p:ph type="body" idx="1"/>
          </p:nvPr>
        </p:nvSpPr>
        <p:spPr>
          <a:xfrm>
            <a:off x="457200" y="1600200"/>
            <a:ext cx="8229600" cy="4525963"/>
          </a:xfrm>
          <a:prstGeom prst="rect">
            <a:avLst/>
          </a:prstGeom>
        </p:spPr>
        <p:txBody>
          <a:bodyPr/>
          <a:lstStyle/>
          <a:p>
            <a:pPr/>
            <a:r>
              <a:t>The West Tower controller issued a clearance to A330 to cross runway 36L. After he issued the clearance to A320 for take off. The controller violated the CAAC flight rules, Air Traffic Control operation manuals (standards, requirements and procedures)</a:t>
            </a:r>
            <a:r>
              <a:rPr b="1"/>
              <a:t>, and failed to monitor and observe the movements of traffic efficiently and continuously </a:t>
            </a:r>
            <a:r>
              <a:rPr b="1"/>
              <a:t>in </a:t>
            </a:r>
            <a:r>
              <a:rPr b="1"/>
              <a:t>any </a:t>
            </a:r>
            <a:r>
              <a:rPr b="1"/>
              <a:t>way</a:t>
            </a:r>
            <a:r>
              <a:rPr b="1"/>
              <a:t>.</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标题 1"/>
          <p:cNvSpPr/>
          <p:nvPr>
            <p:ph type="title"/>
          </p:nvPr>
        </p:nvSpPr>
        <p:spPr>
          <a:xfrm>
            <a:off x="457200" y="214289"/>
            <a:ext cx="8229600" cy="1143001"/>
          </a:xfrm>
          <a:prstGeom prst="rect">
            <a:avLst/>
          </a:prstGeom>
        </p:spPr>
        <p:txBody>
          <a:bodyPr/>
          <a:lstStyle/>
          <a:p>
            <a:pPr>
              <a:defRPr b="1"/>
            </a:pPr>
            <a:r>
              <a:t>Tower </a:t>
            </a:r>
            <a:r>
              <a:t>working</a:t>
            </a:r>
            <a:r>
              <a:t> structure</a:t>
            </a:r>
          </a:p>
        </p:txBody>
      </p:sp>
      <p:pic>
        <p:nvPicPr>
          <p:cNvPr id="147" name="内容占位符 3" descr="内容占位符 3"/>
          <p:cNvPicPr>
            <a:picLocks noChangeAspect="1"/>
          </p:cNvPicPr>
          <p:nvPr/>
        </p:nvPicPr>
        <p:blipFill>
          <a:blip r:embed="rId3">
            <a:extLst/>
          </a:blip>
          <a:stretch>
            <a:fillRect/>
          </a:stretch>
        </p:blipFill>
        <p:spPr>
          <a:xfrm>
            <a:off x="806576" y="1500174"/>
            <a:ext cx="7632849" cy="5119097"/>
          </a:xfrm>
          <a:prstGeom prst="rect">
            <a:avLst/>
          </a:prstGeom>
          <a:ln w="12700">
            <a:miter lim="400000"/>
          </a:ln>
        </p:spPr>
      </p:pic>
      <p:sp>
        <p:nvSpPr>
          <p:cNvPr id="148" name="TextBox 13"/>
          <p:cNvSpPr/>
          <p:nvPr/>
        </p:nvSpPr>
        <p:spPr>
          <a:xfrm>
            <a:off x="5021417" y="2500305"/>
            <a:ext cx="1643074"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00"/>
                </a:solidFill>
              </a:defRPr>
            </a:pPr>
            <a:r>
              <a:t>WT</a:t>
            </a:r>
          </a:p>
          <a:p>
            <a:pPr>
              <a:defRPr>
                <a:solidFill>
                  <a:srgbClr val="FFFF00"/>
                </a:solidFill>
              </a:defRPr>
            </a:pPr>
            <a:r>
              <a:t>controller </a:t>
            </a:r>
          </a:p>
        </p:txBody>
      </p:sp>
      <p:sp>
        <p:nvSpPr>
          <p:cNvPr id="149" name="TextBox 14"/>
          <p:cNvSpPr/>
          <p:nvPr/>
        </p:nvSpPr>
        <p:spPr>
          <a:xfrm>
            <a:off x="4164162" y="2643182"/>
            <a:ext cx="1143009"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00"/>
                </a:solidFill>
              </a:defRPr>
            </a:pPr>
            <a:r>
              <a:t>WT </a:t>
            </a:r>
          </a:p>
          <a:p>
            <a:pPr>
              <a:defRPr>
                <a:solidFill>
                  <a:srgbClr val="FFFF00"/>
                </a:solidFill>
              </a:defRPr>
            </a:pPr>
            <a:r>
              <a:t>assistant</a:t>
            </a:r>
          </a:p>
        </p:txBody>
      </p:sp>
      <p:sp>
        <p:nvSpPr>
          <p:cNvPr id="150" name="TextBox 15"/>
          <p:cNvSpPr/>
          <p:nvPr/>
        </p:nvSpPr>
        <p:spPr>
          <a:xfrm>
            <a:off x="2021021" y="2928934"/>
            <a:ext cx="1143010"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00"/>
                </a:solidFill>
              </a:defRPr>
            </a:lvl1pPr>
          </a:lstStyle>
          <a:p>
            <a:pPr/>
            <a:r>
              <a:t>ET assistant </a:t>
            </a:r>
          </a:p>
        </p:txBody>
      </p:sp>
      <p:sp>
        <p:nvSpPr>
          <p:cNvPr id="151" name="TextBox 16"/>
          <p:cNvSpPr/>
          <p:nvPr/>
        </p:nvSpPr>
        <p:spPr>
          <a:xfrm>
            <a:off x="3021153" y="2571743"/>
            <a:ext cx="1500200"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00"/>
                </a:solidFill>
              </a:defRPr>
            </a:pPr>
            <a:r>
              <a:t>ET   </a:t>
            </a:r>
          </a:p>
          <a:p>
            <a:pPr>
              <a:defRPr>
                <a:solidFill>
                  <a:srgbClr val="FFFF00"/>
                </a:solidFill>
              </a:defRPr>
            </a:pPr>
            <a:r>
              <a:t>controller</a:t>
            </a:r>
          </a:p>
        </p:txBody>
      </p:sp>
      <p:sp>
        <p:nvSpPr>
          <p:cNvPr id="152" name="TextBox 17"/>
          <p:cNvSpPr/>
          <p:nvPr/>
        </p:nvSpPr>
        <p:spPr>
          <a:xfrm>
            <a:off x="949452" y="4286255"/>
            <a:ext cx="1357323"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00"/>
                </a:solidFill>
              </a:defRPr>
            </a:lvl1pPr>
          </a:lstStyle>
          <a:p>
            <a:pPr/>
            <a:r>
              <a:t>Supervisor</a:t>
            </a:r>
          </a:p>
        </p:txBody>
      </p:sp>
      <p:sp>
        <p:nvSpPr>
          <p:cNvPr id="153" name="TextBox 18"/>
          <p:cNvSpPr/>
          <p:nvPr/>
        </p:nvSpPr>
        <p:spPr>
          <a:xfrm>
            <a:off x="3521219" y="5072074"/>
            <a:ext cx="2214579"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00"/>
                </a:solidFill>
              </a:defRPr>
            </a:lvl1pPr>
          </a:lstStyle>
          <a:p>
            <a:pPr/>
            <a:r>
              <a:t>Assistant of Supervisor</a:t>
            </a:r>
          </a:p>
        </p:txBody>
      </p:sp>
      <p:sp>
        <p:nvSpPr>
          <p:cNvPr id="154" name="TextBox 19"/>
          <p:cNvSpPr/>
          <p:nvPr/>
        </p:nvSpPr>
        <p:spPr>
          <a:xfrm>
            <a:off x="6235863" y="2786058"/>
            <a:ext cx="1500200" cy="891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00"/>
                </a:solidFill>
              </a:defRPr>
            </a:pPr>
            <a:r>
              <a:t>Ground movement </a:t>
            </a:r>
          </a:p>
          <a:p>
            <a:pPr>
              <a:defRPr>
                <a:solidFill>
                  <a:srgbClr val="FFFF00"/>
                </a:solidFill>
              </a:defRPr>
            </a:pPr>
            <a:r>
              <a:t>Seat </a:t>
            </a:r>
          </a:p>
        </p:txBody>
      </p:sp>
      <p:sp>
        <p:nvSpPr>
          <p:cNvPr id="155" name="TextBox 20"/>
          <p:cNvSpPr/>
          <p:nvPr/>
        </p:nvSpPr>
        <p:spPr>
          <a:xfrm>
            <a:off x="7378872" y="3143248"/>
            <a:ext cx="1000133"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00"/>
                </a:solidFill>
              </a:defRPr>
            </a:lvl1pPr>
          </a:lstStyle>
          <a:p>
            <a:pPr/>
            <a:r>
              <a:t>Dispatch</a:t>
            </a:r>
          </a:p>
        </p:txBody>
      </p:sp>
      <p:sp>
        <p:nvSpPr>
          <p:cNvPr id="156" name="TextBox 21"/>
          <p:cNvSpPr/>
          <p:nvPr/>
        </p:nvSpPr>
        <p:spPr>
          <a:xfrm>
            <a:off x="7164558" y="3857628"/>
            <a:ext cx="1285885"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00"/>
                </a:solidFill>
              </a:defRPr>
            </a:lvl1pPr>
          </a:lstStyle>
          <a:p>
            <a:pPr/>
            <a:r>
              <a:t>Coordinate</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标题 1"/>
          <p:cNvSpPr/>
          <p:nvPr>
            <p:ph type="title"/>
          </p:nvPr>
        </p:nvSpPr>
        <p:spPr>
          <a:xfrm>
            <a:off x="457200" y="214289"/>
            <a:ext cx="8229600" cy="1143001"/>
          </a:xfrm>
          <a:prstGeom prst="rect">
            <a:avLst/>
          </a:prstGeom>
        </p:spPr>
        <p:txBody>
          <a:bodyPr/>
          <a:lstStyle>
            <a:lvl1pPr>
              <a:defRPr b="1"/>
            </a:lvl1pPr>
          </a:lstStyle>
          <a:p>
            <a:pPr/>
            <a:r>
              <a:t>The “little devil” corner</a:t>
            </a:r>
          </a:p>
        </p:txBody>
      </p:sp>
      <p:pic>
        <p:nvPicPr>
          <p:cNvPr id="161" name="内容占位符 3" descr="内容占位符 3"/>
          <p:cNvPicPr>
            <a:picLocks noChangeAspect="1"/>
          </p:cNvPicPr>
          <p:nvPr/>
        </p:nvPicPr>
        <p:blipFill>
          <a:blip r:embed="rId3">
            <a:extLst/>
          </a:blip>
          <a:srcRect l="2491" t="1254" r="0" b="0"/>
          <a:stretch>
            <a:fillRect/>
          </a:stretch>
        </p:blipFill>
        <p:spPr>
          <a:xfrm>
            <a:off x="899592" y="1412776"/>
            <a:ext cx="7383260" cy="5200366"/>
          </a:xfrm>
          <a:prstGeom prst="rect">
            <a:avLst/>
          </a:prstGeom>
          <a:ln w="12700">
            <a:miter lim="400000"/>
          </a:ln>
        </p:spPr>
      </p:pic>
      <p:sp>
        <p:nvSpPr>
          <p:cNvPr id="162" name="TextBox 4"/>
          <p:cNvSpPr/>
          <p:nvPr/>
        </p:nvSpPr>
        <p:spPr>
          <a:xfrm>
            <a:off x="2000232" y="2714619"/>
            <a:ext cx="2643206" cy="1158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0000"/>
                </a:solidFill>
              </a:defRPr>
            </a:pPr>
            <a:r>
              <a:t>The controller can see the south end of 36L if he </a:t>
            </a:r>
            <a:r>
              <a:t>leans</a:t>
            </a:r>
            <a:r>
              <a:t> his body backwards</a:t>
            </a:r>
          </a:p>
        </p:txBody>
      </p:sp>
      <p:sp>
        <p:nvSpPr>
          <p:cNvPr id="163" name="TextBox 5"/>
          <p:cNvSpPr/>
          <p:nvPr/>
        </p:nvSpPr>
        <p:spPr>
          <a:xfrm>
            <a:off x="5786446" y="2357429"/>
            <a:ext cx="2643206"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0000"/>
                </a:solidFill>
              </a:defRPr>
            </a:lvl1pPr>
          </a:lstStyle>
          <a:p>
            <a:pPr/>
            <a:r>
              <a:t>The strut of the south side of the west window</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Office 主题">
  <a:themeElements>
    <a:clrScheme name="Office 主题">
      <a:dk1>
        <a:srgbClr val="000000"/>
      </a:dk1>
      <a:lt1>
        <a:srgbClr val="4BACC6"/>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主题">
  <a:themeElements>
    <a:clrScheme name="Office 主题">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