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30" r:id="rId2"/>
    <p:sldId id="336" r:id="rId3"/>
    <p:sldId id="333" r:id="rId4"/>
    <p:sldId id="339" r:id="rId5"/>
    <p:sldId id="332" r:id="rId6"/>
    <p:sldId id="331" r:id="rId7"/>
    <p:sldId id="340" r:id="rId8"/>
    <p:sldId id="334" r:id="rId9"/>
    <p:sldId id="258" r:id="rId10"/>
    <p:sldId id="259" r:id="rId11"/>
    <p:sldId id="262" r:id="rId12"/>
    <p:sldId id="342" r:id="rId13"/>
    <p:sldId id="344" r:id="rId14"/>
    <p:sldId id="264" r:id="rId15"/>
    <p:sldId id="265" r:id="rId16"/>
    <p:sldId id="266" r:id="rId17"/>
    <p:sldId id="267" r:id="rId18"/>
    <p:sldId id="268" r:id="rId19"/>
    <p:sldId id="269" r:id="rId20"/>
    <p:sldId id="270" r:id="rId21"/>
    <p:sldId id="343" r:id="rId22"/>
    <p:sldId id="345" r:id="rId23"/>
    <p:sldId id="271" r:id="rId24"/>
    <p:sldId id="272" r:id="rId25"/>
    <p:sldId id="273" r:id="rId26"/>
    <p:sldId id="274" r:id="rId27"/>
    <p:sldId id="298" r:id="rId28"/>
    <p:sldId id="275" r:id="rId29"/>
    <p:sldId id="346" r:id="rId30"/>
    <p:sldId id="276" r:id="rId31"/>
    <p:sldId id="277" r:id="rId32"/>
    <p:sldId id="328" r:id="rId33"/>
    <p:sldId id="329" r:id="rId34"/>
    <p:sldId id="281" r:id="rId35"/>
    <p:sldId id="282" r:id="rId36"/>
    <p:sldId id="283" r:id="rId37"/>
    <p:sldId id="284" r:id="rId38"/>
    <p:sldId id="285" r:id="rId39"/>
    <p:sldId id="337" r:id="rId40"/>
    <p:sldId id="286" r:id="rId41"/>
    <p:sldId id="287" r:id="rId42"/>
    <p:sldId id="288" r:id="rId43"/>
    <p:sldId id="324" r:id="rId44"/>
    <p:sldId id="325" r:id="rId45"/>
    <p:sldId id="326" r:id="rId46"/>
    <p:sldId id="327" r:id="rId47"/>
    <p:sldId id="289" r:id="rId48"/>
    <p:sldId id="319" r:id="rId49"/>
    <p:sldId id="320" r:id="rId50"/>
    <p:sldId id="321" r:id="rId51"/>
    <p:sldId id="322" r:id="rId52"/>
    <p:sldId id="323" r:id="rId53"/>
    <p:sldId id="290" r:id="rId54"/>
    <p:sldId id="313" r:id="rId55"/>
    <p:sldId id="314" r:id="rId56"/>
    <p:sldId id="315" r:id="rId57"/>
    <p:sldId id="316" r:id="rId58"/>
    <p:sldId id="317" r:id="rId59"/>
    <p:sldId id="318" r:id="rId60"/>
    <p:sldId id="291" r:id="rId61"/>
    <p:sldId id="307" r:id="rId62"/>
    <p:sldId id="308" r:id="rId63"/>
    <p:sldId id="306" r:id="rId64"/>
    <p:sldId id="309" r:id="rId65"/>
    <p:sldId id="292" r:id="rId66"/>
    <p:sldId id="310" r:id="rId67"/>
    <p:sldId id="311" r:id="rId68"/>
    <p:sldId id="312" r:id="rId69"/>
    <p:sldId id="299" r:id="rId70"/>
    <p:sldId id="301" r:id="rId71"/>
    <p:sldId id="300" r:id="rId72"/>
    <p:sldId id="338" r:id="rId73"/>
    <p:sldId id="294" r:id="rId74"/>
    <p:sldId id="347" r:id="rId75"/>
    <p:sldId id="348" r:id="rId76"/>
    <p:sldId id="297"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4"/>
  </p:normalViewPr>
  <p:slideViewPr>
    <p:cSldViewPr snapToGrid="0" snapToObjects="1">
      <p:cViewPr>
        <p:scale>
          <a:sx n="67" d="100"/>
          <a:sy n="67" d="100"/>
        </p:scale>
        <p:origin x="1816" y="14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FEC5E-011F-CB4C-A949-E796C44AAFF2}" type="datetimeFigureOut">
              <a:rPr lang="en-US" smtClean="0"/>
              <a:t>6/29/17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50C0E-ABD2-114F-8B30-FDAF016C2407}" type="slidenum">
              <a:rPr lang="en-US" smtClean="0"/>
              <a:t>‹#›</a:t>
            </a:fld>
            <a:endParaRPr lang="en-US"/>
          </a:p>
        </p:txBody>
      </p:sp>
    </p:spTree>
    <p:extLst>
      <p:ext uri="{BB962C8B-B14F-4D97-AF65-F5344CB8AC3E}">
        <p14:creationId xmlns:p14="http://schemas.microsoft.com/office/powerpoint/2010/main" val="151448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6/29/17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6/29/17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paulmiller@safetyforecast.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paulmiller@safetyforecast.com" TargetMode="External"/><Relationship Id="rId3" Type="http://schemas.openxmlformats.org/officeDocument/2006/relationships/image" Target="../media/image3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paulmiller@safetyforecast.com" TargetMode="External"/><Relationship Id="rId3" Type="http://schemas.openxmlformats.org/officeDocument/2006/relationships/image" Target="../media/image3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t> </a:t>
            </a:r>
            <a:r>
              <a:rPr lang="en-US" sz="2400" i="1" dirty="0" smtClean="0"/>
              <a:t>Prevented</a:t>
            </a:r>
            <a:r>
              <a:rPr lang="en-US" sz="2400" dirty="0" smtClean="0"/>
              <a:t>:</a:t>
            </a:r>
            <a:br>
              <a:rPr lang="en-US" sz="2400" dirty="0" smtClean="0"/>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t> </a:t>
            </a:r>
            <a:br>
              <a:rPr lang="en-US" sz="1800" b="1" dirty="0"/>
            </a:br>
            <a:r>
              <a:rPr lang="en-US" sz="2000" dirty="0" smtClean="0"/>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spTree>
    <p:extLst>
      <p:ext uri="{BB962C8B-B14F-4D97-AF65-F5344CB8AC3E}">
        <p14:creationId xmlns:p14="http://schemas.microsoft.com/office/powerpoint/2010/main" val="141151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6" name="Left Arrow 5"/>
          <p:cNvSpPr/>
          <p:nvPr/>
        </p:nvSpPr>
        <p:spPr>
          <a:xfrm>
            <a:off x="4329953" y="3127002"/>
            <a:ext cx="551329" cy="1344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63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3" name="Left Arrow 2"/>
          <p:cNvSpPr/>
          <p:nvPr/>
        </p:nvSpPr>
        <p:spPr>
          <a:xfrm rot="20030203" flipV="1">
            <a:off x="4360918" y="3369706"/>
            <a:ext cx="470647" cy="117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0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50270" y="6424"/>
            <a:ext cx="4657154" cy="6851576"/>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3" name="Left Arrow 2"/>
          <p:cNvSpPr/>
          <p:nvPr/>
        </p:nvSpPr>
        <p:spPr>
          <a:xfrm rot="20030203" flipV="1">
            <a:off x="3867366" y="2392940"/>
            <a:ext cx="1204401" cy="11008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5845" y="2662031"/>
            <a:ext cx="4682692"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Ah,Ha</a:t>
            </a:r>
            <a:r>
              <a:rPr lang="en-US" sz="54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Moment</a:t>
            </a:r>
            <a:endPar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2536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6" name="TextBox 5"/>
          <p:cNvSpPr txBox="1"/>
          <p:nvPr/>
        </p:nvSpPr>
        <p:spPr>
          <a:xfrm>
            <a:off x="5791200" y="2726267"/>
            <a:ext cx="248786" cy="369332"/>
          </a:xfrm>
          <a:prstGeom prst="rect">
            <a:avLst/>
          </a:prstGeom>
          <a:noFill/>
        </p:spPr>
        <p:txBody>
          <a:bodyPr wrap="none" rtlCol="0">
            <a:spAutoFit/>
          </a:bodyPr>
          <a:lstStyle/>
          <a:p>
            <a:r>
              <a:rPr lang="en-US" dirty="0"/>
              <a:t> </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67" y="-20526"/>
            <a:ext cx="4705233" cy="6858000"/>
          </a:xfrm>
          <a:prstGeom prst="rect">
            <a:avLst/>
          </a:prstGeom>
        </p:spPr>
      </p:pic>
      <p:sp>
        <p:nvSpPr>
          <p:cNvPr id="10" name="TextBox 9"/>
          <p:cNvSpPr txBox="1"/>
          <p:nvPr/>
        </p:nvSpPr>
        <p:spPr>
          <a:xfrm flipH="1">
            <a:off x="6265332" y="249186"/>
            <a:ext cx="4559549" cy="923330"/>
          </a:xfrm>
          <a:prstGeom prst="rect">
            <a:avLst/>
          </a:prstGeom>
          <a:noFill/>
        </p:spPr>
        <p:txBody>
          <a:bodyPr wrap="square" rtlCol="0">
            <a:spAutoFit/>
          </a:bodyPr>
          <a:lstStyle/>
          <a:p>
            <a:r>
              <a:rPr lang="en-US" dirty="0" err="1" smtClean="0"/>
              <a:t>Rw</a:t>
            </a:r>
            <a:r>
              <a:rPr lang="en-US" dirty="0" smtClean="0"/>
              <a:t> 34 L, C, R  with taxiways between 34 L and 34 C and some distance on connecting taxiways between 34 L, 34 C and 34 R</a:t>
            </a:r>
            <a:endParaRPr lang="en-US" dirty="0"/>
          </a:p>
        </p:txBody>
      </p:sp>
      <p:sp>
        <p:nvSpPr>
          <p:cNvPr id="16" name="Right Arrow 15"/>
          <p:cNvSpPr/>
          <p:nvPr/>
        </p:nvSpPr>
        <p:spPr>
          <a:xfrm>
            <a:off x="2608730" y="2554941"/>
            <a:ext cx="295836" cy="18119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3240741" y="2246928"/>
            <a:ext cx="228600" cy="479339"/>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672212" y="3095598"/>
            <a:ext cx="232354" cy="365159"/>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3685730" y="2313528"/>
            <a:ext cx="590436" cy="241413"/>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03760" y="2134678"/>
            <a:ext cx="4682692" cy="923330"/>
          </a:xfrm>
          <a:prstGeom prst="rect">
            <a:avLst/>
          </a:prstGeom>
          <a:noFill/>
        </p:spPr>
        <p:txBody>
          <a:bodyPr wrap="none" lIns="91440" tIns="45720" rIns="91440" bIns="45720">
            <a:spAutoFit/>
          </a:bodyPr>
          <a:lstStyle/>
          <a:p>
            <a:pPr algn="ctr"/>
            <a:r>
              <a:rPr lang="en-US" sz="54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Ah,Ha</a:t>
            </a:r>
            <a:r>
              <a:rPr lang="en-US"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Moment</a:t>
            </a:r>
          </a:p>
        </p:txBody>
      </p:sp>
    </p:spTree>
    <p:extLst>
      <p:ext uri="{BB962C8B-B14F-4D97-AF65-F5344CB8AC3E}">
        <p14:creationId xmlns:p14="http://schemas.microsoft.com/office/powerpoint/2010/main" val="719560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3" name="Down Arrow 2"/>
          <p:cNvSpPr/>
          <p:nvPr/>
        </p:nvSpPr>
        <p:spPr>
          <a:xfrm rot="19801327">
            <a:off x="4377988" y="4233452"/>
            <a:ext cx="171530" cy="1484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505" y="0"/>
            <a:ext cx="5002305" cy="3751729"/>
          </a:xfrm>
          <a:prstGeom prst="rect">
            <a:avLst/>
          </a:prstGeom>
          <a:ln>
            <a:solidFill>
              <a:schemeClr val="accent1"/>
            </a:solidFill>
          </a:ln>
          <a:effectLst>
            <a:softEdge rad="317500"/>
          </a:effectLst>
        </p:spPr>
      </p:pic>
    </p:spTree>
    <p:extLst>
      <p:ext uri="{BB962C8B-B14F-4D97-AF65-F5344CB8AC3E}">
        <p14:creationId xmlns:p14="http://schemas.microsoft.com/office/powerpoint/2010/main" val="191504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9564553">
            <a:off x="4683151" y="5639267"/>
            <a:ext cx="468840" cy="207359"/>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0083"/>
          <a:stretch/>
        </p:blipFill>
        <p:spPr>
          <a:xfrm>
            <a:off x="4917571" y="403412"/>
            <a:ext cx="7700682" cy="4356847"/>
          </a:xfrm>
          <a:prstGeom prst="rect">
            <a:avLst/>
          </a:prstGeom>
          <a:pattFill prst="pct5">
            <a:fgClr>
              <a:schemeClr val="accent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143000"/>
          </a:effectLst>
        </p:spPr>
      </p:pic>
    </p:spTree>
    <p:extLst>
      <p:ext uri="{BB962C8B-B14F-4D97-AF65-F5344CB8AC3E}">
        <p14:creationId xmlns:p14="http://schemas.microsoft.com/office/powerpoint/2010/main" val="175836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9564553">
            <a:off x="4683151" y="5639267"/>
            <a:ext cx="468840" cy="207359"/>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8932173">
            <a:off x="4513942" y="3698358"/>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548942">
            <a:off x="5905058" y="2020905"/>
            <a:ext cx="2399247" cy="523220"/>
          </a:xfrm>
          <a:prstGeom prst="rect">
            <a:avLst/>
          </a:prstGeom>
          <a:noFill/>
        </p:spPr>
        <p:txBody>
          <a:bodyPr wrap="none" rtlCol="0">
            <a:spAutoFit/>
          </a:bodyPr>
          <a:lstStyle/>
          <a:p>
            <a:r>
              <a:rPr lang="en-US" sz="2800" dirty="0" smtClean="0"/>
              <a:t>Landing Rw31R</a:t>
            </a:r>
            <a:endParaRPr lang="en-US" sz="2800" dirty="0"/>
          </a:p>
        </p:txBody>
      </p:sp>
      <p:sp>
        <p:nvSpPr>
          <p:cNvPr id="7" name="TextBox 6"/>
          <p:cNvSpPr txBox="1"/>
          <p:nvPr/>
        </p:nvSpPr>
        <p:spPr>
          <a:xfrm rot="20636866">
            <a:off x="6094412" y="3866438"/>
            <a:ext cx="3119765" cy="523220"/>
          </a:xfrm>
          <a:prstGeom prst="rect">
            <a:avLst/>
          </a:prstGeom>
          <a:noFill/>
        </p:spPr>
        <p:txBody>
          <a:bodyPr wrap="none" rtlCol="0">
            <a:spAutoFit/>
          </a:bodyPr>
          <a:lstStyle/>
          <a:p>
            <a:r>
              <a:rPr lang="en-US" sz="2800" dirty="0" smtClean="0"/>
              <a:t>Holding short Rw31L</a:t>
            </a:r>
            <a:endParaRPr lang="en-US" sz="2800" dirty="0"/>
          </a:p>
        </p:txBody>
      </p:sp>
    </p:spTree>
    <p:extLst>
      <p:ext uri="{BB962C8B-B14F-4D97-AF65-F5344CB8AC3E}">
        <p14:creationId xmlns:p14="http://schemas.microsoft.com/office/powerpoint/2010/main" val="206649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solidFill>
                  <a:schemeClr val="tx1">
                    <a:lumMod val="75000"/>
                  </a:schemeClr>
                </a:solidFill>
              </a:rPr>
              <a:t>PREVENTING RUNWAY COLLISIONS </a:t>
            </a:r>
          </a:p>
          <a:p>
            <a:pPr algn="r"/>
            <a:r>
              <a:rPr lang="en-US" dirty="0" smtClean="0">
                <a:solidFill>
                  <a:schemeClr val="tx1">
                    <a:lumMod val="75000"/>
                  </a:schemeClr>
                </a:solidFill>
              </a:rPr>
              <a:t>Eurocontrol Safety Forum June 6-7, 2017</a:t>
            </a:r>
          </a:p>
          <a:p>
            <a:pPr algn="r"/>
            <a:r>
              <a:rPr lang="en-US" dirty="0" smtClean="0">
                <a:solidFill>
                  <a:schemeClr val="tx1">
                    <a:lumMod val="75000"/>
                  </a:schemeClr>
                </a:solidFill>
              </a:rPr>
              <a:t> </a:t>
            </a:r>
            <a:r>
              <a:rPr lang="en-US" dirty="0">
                <a:solidFill>
                  <a:schemeClr val="tx1">
                    <a:lumMod val="75000"/>
                  </a:schemeClr>
                </a:solidFill>
              </a:rPr>
              <a:t>		</a:t>
            </a:r>
            <a:r>
              <a:rPr lang="en-US" sz="1600" dirty="0">
                <a:solidFill>
                  <a:schemeClr val="tx1">
                    <a:lumMod val="75000"/>
                  </a:schemeClr>
                </a:solidFill>
              </a:rPr>
              <a:t>      Eurocontrol Headquarters, Brussels Belgium EU</a:t>
            </a:r>
          </a:p>
          <a:p>
            <a:pPr algn="r"/>
            <a:endParaRPr lang="en-US" sz="1600" dirty="0"/>
          </a:p>
          <a:p>
            <a:endParaRPr lang="en-US" dirty="0"/>
          </a:p>
        </p:txBody>
      </p:sp>
      <p:sp>
        <p:nvSpPr>
          <p:cNvPr id="11" name="Right Arrow 10"/>
          <p:cNvSpPr/>
          <p:nvPr/>
        </p:nvSpPr>
        <p:spPr>
          <a:xfrm rot="19564553">
            <a:off x="4683151" y="5639267"/>
            <a:ext cx="468840" cy="207359"/>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8932173">
            <a:off x="4083636" y="2993672"/>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64298">
            <a:off x="5881345" y="2320280"/>
            <a:ext cx="3382721" cy="523220"/>
          </a:xfrm>
          <a:prstGeom prst="rect">
            <a:avLst/>
          </a:prstGeom>
          <a:noFill/>
        </p:spPr>
        <p:txBody>
          <a:bodyPr wrap="none" rtlCol="0">
            <a:spAutoFit/>
          </a:bodyPr>
          <a:lstStyle/>
          <a:p>
            <a:r>
              <a:rPr lang="en-US" sz="2800" dirty="0" smtClean="0"/>
              <a:t>Landing rollout Rw31R</a:t>
            </a:r>
            <a:endParaRPr lang="en-US" sz="2800" dirty="0"/>
          </a:p>
        </p:txBody>
      </p:sp>
      <p:sp>
        <p:nvSpPr>
          <p:cNvPr id="6" name="TextBox 5"/>
          <p:cNvSpPr txBox="1"/>
          <p:nvPr/>
        </p:nvSpPr>
        <p:spPr>
          <a:xfrm rot="20837750">
            <a:off x="6141550" y="3829166"/>
            <a:ext cx="3895810" cy="523220"/>
          </a:xfrm>
          <a:prstGeom prst="rect">
            <a:avLst/>
          </a:prstGeom>
          <a:noFill/>
        </p:spPr>
        <p:txBody>
          <a:bodyPr wrap="none" rtlCol="0">
            <a:spAutoFit/>
          </a:bodyPr>
          <a:lstStyle/>
          <a:p>
            <a:r>
              <a:rPr lang="en-US" sz="2800" dirty="0" smtClean="0"/>
              <a:t>“Position and hold Rw31L”</a:t>
            </a:r>
            <a:endParaRPr lang="en-US" sz="2800" dirty="0"/>
          </a:p>
        </p:txBody>
      </p:sp>
    </p:spTree>
    <p:extLst>
      <p:ext uri="{BB962C8B-B14F-4D97-AF65-F5344CB8AC3E}">
        <p14:creationId xmlns:p14="http://schemas.microsoft.com/office/powerpoint/2010/main" val="381686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solidFill>
                  <a:schemeClr val="tx1">
                    <a:lumMod val="85000"/>
                  </a:schemeClr>
                </a:solidFill>
              </a:rPr>
              <a:t>PREVENTING RUNWAY COLLISIONS </a:t>
            </a:r>
          </a:p>
          <a:p>
            <a:pPr algn="r"/>
            <a:r>
              <a:rPr lang="en-US" dirty="0">
                <a:solidFill>
                  <a:schemeClr val="tx1">
                    <a:lumMod val="85000"/>
                  </a:schemeClr>
                </a:solidFill>
              </a:rPr>
              <a:t>Eurocontrol Safety Forum June 6-7, 2017</a:t>
            </a:r>
          </a:p>
          <a:p>
            <a:pPr algn="r"/>
            <a:r>
              <a:rPr lang="en-US" dirty="0">
                <a:solidFill>
                  <a:schemeClr val="tx1">
                    <a:lumMod val="85000"/>
                  </a:schemeClr>
                </a:solidFill>
              </a:rPr>
              <a:t> 		</a:t>
            </a:r>
            <a:r>
              <a:rPr lang="en-US" sz="1600" dirty="0">
                <a:solidFill>
                  <a:schemeClr val="tx1">
                    <a:lumMod val="85000"/>
                  </a:schemeClr>
                </a:solidFill>
              </a:rPr>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7916059">
            <a:off x="4083636" y="2993672"/>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03615">
            <a:off x="5739595" y="1782446"/>
            <a:ext cx="5175648" cy="523220"/>
          </a:xfrm>
          <a:prstGeom prst="rect">
            <a:avLst/>
          </a:prstGeom>
          <a:noFill/>
        </p:spPr>
        <p:txBody>
          <a:bodyPr wrap="none" rtlCol="0">
            <a:spAutoFit/>
          </a:bodyPr>
          <a:lstStyle/>
          <a:p>
            <a:r>
              <a:rPr lang="en-US" sz="2800" smtClean="0"/>
              <a:t>Exit Rw31R to the right for parking</a:t>
            </a:r>
            <a:endParaRPr lang="en-US" sz="2800" dirty="0"/>
          </a:p>
        </p:txBody>
      </p:sp>
      <p:sp>
        <p:nvSpPr>
          <p:cNvPr id="7" name="TextBox 6"/>
          <p:cNvSpPr txBox="1"/>
          <p:nvPr/>
        </p:nvSpPr>
        <p:spPr>
          <a:xfrm rot="20859879">
            <a:off x="5987513" y="3416720"/>
            <a:ext cx="4336508" cy="523220"/>
          </a:xfrm>
          <a:prstGeom prst="rect">
            <a:avLst/>
          </a:prstGeom>
          <a:noFill/>
        </p:spPr>
        <p:txBody>
          <a:bodyPr wrap="none" rtlCol="0">
            <a:spAutoFit/>
          </a:bodyPr>
          <a:lstStyle/>
          <a:p>
            <a:r>
              <a:rPr lang="en-US" sz="2800" dirty="0" smtClean="0"/>
              <a:t>“Cleared for takeoff Rw31L”</a:t>
            </a:r>
            <a:endParaRPr lang="en-US" sz="2800" dirty="0"/>
          </a:p>
        </p:txBody>
      </p:sp>
    </p:spTree>
    <p:extLst>
      <p:ext uri="{BB962C8B-B14F-4D97-AF65-F5344CB8AC3E}">
        <p14:creationId xmlns:p14="http://schemas.microsoft.com/office/powerpoint/2010/main" val="46299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solidFill>
                  <a:schemeClr val="tx1">
                    <a:lumMod val="75000"/>
                  </a:schemeClr>
                </a:solidFill>
              </a:rPr>
              <a:t>PREVENTING RUNWAY COLLISIONS </a:t>
            </a:r>
          </a:p>
          <a:p>
            <a:pPr algn="r"/>
            <a:r>
              <a:rPr lang="en-US" dirty="0">
                <a:solidFill>
                  <a:schemeClr val="tx1">
                    <a:lumMod val="75000"/>
                  </a:schemeClr>
                </a:solidFill>
              </a:rPr>
              <a:t>Eurocontrol Safety Forum June 6-7, 2017</a:t>
            </a:r>
          </a:p>
          <a:p>
            <a:pPr algn="r"/>
            <a:r>
              <a:rPr lang="en-US" dirty="0">
                <a:solidFill>
                  <a:schemeClr val="tx1">
                    <a:lumMod val="75000"/>
                  </a:schemeClr>
                </a:solidFill>
              </a:rPr>
              <a:t> 		</a:t>
            </a:r>
            <a:r>
              <a:rPr lang="en-US" sz="1600" dirty="0">
                <a:solidFill>
                  <a:schemeClr val="tx1">
                    <a:lumMod val="75000"/>
                  </a:schemeClr>
                </a:solidFill>
              </a:rPr>
              <a:t>      Eurocontrol Headquarters, Brussels Belgium EU</a:t>
            </a:r>
          </a:p>
          <a:p>
            <a:pPr algn="r"/>
            <a:endParaRPr lang="en-US" sz="1600" dirty="0">
              <a:solidFill>
                <a:schemeClr val="tx1">
                  <a:lumMod val="75000"/>
                </a:schemeClr>
              </a:solidFill>
            </a:endParaRPr>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7916059">
            <a:off x="4016401" y="2926045"/>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932864">
            <a:off x="6654065" y="1787225"/>
            <a:ext cx="4190699" cy="523220"/>
          </a:xfrm>
          <a:prstGeom prst="rect">
            <a:avLst/>
          </a:prstGeom>
          <a:noFill/>
        </p:spPr>
        <p:txBody>
          <a:bodyPr wrap="none" rtlCol="0">
            <a:spAutoFit/>
          </a:bodyPr>
          <a:lstStyle/>
          <a:p>
            <a:r>
              <a:rPr lang="en-US" sz="2800" dirty="0" smtClean="0"/>
              <a:t>Taxi off Rw31R left onto A4</a:t>
            </a:r>
            <a:endParaRPr lang="en-US" sz="2800" dirty="0"/>
          </a:p>
        </p:txBody>
      </p:sp>
      <p:sp>
        <p:nvSpPr>
          <p:cNvPr id="6" name="TextBox 5"/>
          <p:cNvSpPr txBox="1"/>
          <p:nvPr/>
        </p:nvSpPr>
        <p:spPr>
          <a:xfrm rot="20938311">
            <a:off x="6209547" y="3473327"/>
            <a:ext cx="4324582" cy="523220"/>
          </a:xfrm>
          <a:prstGeom prst="rect">
            <a:avLst/>
          </a:prstGeom>
          <a:noFill/>
        </p:spPr>
        <p:txBody>
          <a:bodyPr wrap="none" rtlCol="0">
            <a:spAutoFit/>
          </a:bodyPr>
          <a:lstStyle/>
          <a:p>
            <a:r>
              <a:rPr lang="en-US" sz="2800"/>
              <a:t>“Cleared for takeoff Rw31L”</a:t>
            </a:r>
            <a:endParaRPr lang="en-US" sz="2800" dirty="0"/>
          </a:p>
        </p:txBody>
      </p:sp>
    </p:spTree>
    <p:extLst>
      <p:ext uri="{BB962C8B-B14F-4D97-AF65-F5344CB8AC3E}">
        <p14:creationId xmlns:p14="http://schemas.microsoft.com/office/powerpoint/2010/main" val="1395222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solidFill>
                  <a:srgbClr val="FFFF00"/>
                </a:solidFill>
              </a:rPr>
              <a:t>Scenario </a:t>
            </a:r>
            <a:r>
              <a:rPr lang="en-US" sz="2400" dirty="0">
                <a:solidFill>
                  <a:srgbClr val="FFFF00"/>
                </a:solidFill>
              </a:rPr>
              <a:t>of </a:t>
            </a:r>
            <a:r>
              <a:rPr lang="en-US" sz="2400" dirty="0" smtClean="0">
                <a:solidFill>
                  <a:srgbClr val="FFFF00"/>
                </a:solidFill>
              </a:rPr>
              <a:t>a</a:t>
            </a:r>
            <a:br>
              <a:rPr lang="en-US" sz="2400" dirty="0" smtClean="0">
                <a:solidFill>
                  <a:srgbClr val="FFFF00"/>
                </a:solidFill>
              </a:rPr>
            </a:br>
            <a:r>
              <a:rPr lang="en-US" sz="1800" dirty="0" smtClean="0">
                <a:solidFill>
                  <a:srgbClr val="FFFF00"/>
                </a:solidFill>
              </a:rPr>
              <a:t> </a:t>
            </a:r>
            <a:r>
              <a:rPr lang="en-US" sz="2400" dirty="0">
                <a:solidFill>
                  <a:srgbClr val="FFFF00"/>
                </a:solidFill>
              </a:rPr>
              <a:t>Commercial Aviation Runway </a:t>
            </a:r>
            <a:r>
              <a:rPr lang="en-US" sz="2400" dirty="0" smtClean="0">
                <a:solidFill>
                  <a:srgbClr val="FFFF00"/>
                </a:solidFill>
              </a:rPr>
              <a:t>Collision</a:t>
            </a:r>
            <a:br>
              <a:rPr lang="en-US" sz="2400" dirty="0" smtClean="0">
                <a:solidFill>
                  <a:srgbClr val="FFFF00"/>
                </a:solidFill>
              </a:rPr>
            </a:br>
            <a:r>
              <a:rPr lang="en-US" sz="2400" dirty="0" smtClean="0"/>
              <a:t> </a:t>
            </a:r>
            <a:r>
              <a:rPr lang="en-US" sz="2400" i="1" dirty="0" smtClean="0"/>
              <a:t>Prevented</a:t>
            </a:r>
            <a:r>
              <a:rPr lang="en-US" sz="2400" dirty="0" smtClean="0"/>
              <a:t>:</a:t>
            </a:r>
            <a:br>
              <a:rPr lang="en-US" sz="2400" dirty="0" smtClean="0"/>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t> </a:t>
            </a:r>
            <a:br>
              <a:rPr lang="en-US" sz="1800" b="1" dirty="0"/>
            </a:br>
            <a:r>
              <a:rPr lang="en-US" sz="2000" dirty="0" smtClean="0"/>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93" y="2998693"/>
            <a:ext cx="4542038" cy="2877672"/>
          </a:xfrm>
          <a:prstGeom prst="rect">
            <a:avLst/>
          </a:prstGeom>
        </p:spPr>
      </p:pic>
    </p:spTree>
    <p:extLst>
      <p:ext uri="{BB962C8B-B14F-4D97-AF65-F5344CB8AC3E}">
        <p14:creationId xmlns:p14="http://schemas.microsoft.com/office/powerpoint/2010/main" val="142584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9631832">
            <a:off x="3801249" y="2996505"/>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66543">
            <a:off x="5655274" y="2076073"/>
            <a:ext cx="4095352" cy="523220"/>
          </a:xfrm>
          <a:prstGeom prst="rect">
            <a:avLst/>
          </a:prstGeom>
          <a:noFill/>
        </p:spPr>
        <p:txBody>
          <a:bodyPr wrap="none" rtlCol="0">
            <a:spAutoFit/>
          </a:bodyPr>
          <a:lstStyle/>
          <a:p>
            <a:r>
              <a:rPr lang="en-US" sz="2800" smtClean="0"/>
              <a:t>Taxi onto and along </a:t>
            </a:r>
            <a:r>
              <a:rPr lang="en-US" sz="2800" dirty="0" smtClean="0"/>
              <a:t>Rw31L</a:t>
            </a:r>
            <a:endParaRPr lang="en-US" sz="2800" dirty="0"/>
          </a:p>
        </p:txBody>
      </p:sp>
      <p:sp>
        <p:nvSpPr>
          <p:cNvPr id="6" name="TextBox 5"/>
          <p:cNvSpPr txBox="1"/>
          <p:nvPr/>
        </p:nvSpPr>
        <p:spPr>
          <a:xfrm rot="20788059">
            <a:off x="5783158" y="2941697"/>
            <a:ext cx="5761705" cy="523220"/>
          </a:xfrm>
          <a:prstGeom prst="rect">
            <a:avLst/>
          </a:prstGeom>
          <a:noFill/>
        </p:spPr>
        <p:txBody>
          <a:bodyPr wrap="none" rtlCol="0">
            <a:spAutoFit/>
          </a:bodyPr>
          <a:lstStyle/>
          <a:p>
            <a:r>
              <a:rPr lang="en-US" sz="2800" dirty="0" smtClean="0"/>
              <a:t>“Don’t do anything, Don’t say anything”</a:t>
            </a:r>
            <a:endParaRPr lang="en-US" sz="2800" dirty="0"/>
          </a:p>
        </p:txBody>
      </p:sp>
    </p:spTree>
    <p:extLst>
      <p:ext uri="{BB962C8B-B14F-4D97-AF65-F5344CB8AC3E}">
        <p14:creationId xmlns:p14="http://schemas.microsoft.com/office/powerpoint/2010/main" val="771366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9631832">
            <a:off x="3801249" y="2996505"/>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66543">
            <a:off x="5849468" y="1425832"/>
            <a:ext cx="4529766" cy="523220"/>
          </a:xfrm>
          <a:prstGeom prst="rect">
            <a:avLst/>
          </a:prstGeom>
          <a:noFill/>
        </p:spPr>
        <p:txBody>
          <a:bodyPr wrap="none" rtlCol="0">
            <a:spAutoFit/>
          </a:bodyPr>
          <a:lstStyle/>
          <a:p>
            <a:r>
              <a:rPr lang="en-US" sz="2800" smtClean="0"/>
              <a:t>Taxiing onto and along </a:t>
            </a:r>
            <a:r>
              <a:rPr lang="en-US" sz="2800" dirty="0" smtClean="0"/>
              <a:t>Rw31L</a:t>
            </a:r>
            <a:endParaRPr lang="en-US" sz="2800" dirty="0"/>
          </a:p>
        </p:txBody>
      </p:sp>
      <p:sp>
        <p:nvSpPr>
          <p:cNvPr id="6" name="TextBox 5"/>
          <p:cNvSpPr txBox="1"/>
          <p:nvPr/>
        </p:nvSpPr>
        <p:spPr>
          <a:xfrm rot="20788059">
            <a:off x="62827" y="5276033"/>
            <a:ext cx="4413644" cy="523220"/>
          </a:xfrm>
          <a:prstGeom prst="rect">
            <a:avLst/>
          </a:prstGeom>
          <a:noFill/>
        </p:spPr>
        <p:txBody>
          <a:bodyPr wrap="none" rtlCol="0">
            <a:spAutoFit/>
          </a:bodyPr>
          <a:lstStyle/>
          <a:p>
            <a:r>
              <a:rPr lang="en-US" sz="2800" dirty="0" smtClean="0"/>
              <a:t>“Wait for Tower </a:t>
            </a:r>
            <a:r>
              <a:rPr lang="en-US" sz="2800" dirty="0" smtClean="0">
                <a:solidFill>
                  <a:schemeClr val="bg1"/>
                </a:solidFill>
              </a:rPr>
              <a:t>to catch up”</a:t>
            </a:r>
            <a:r>
              <a:rPr lang="en-US" sz="2800" dirty="0" smtClean="0"/>
              <a:t>”</a:t>
            </a:r>
            <a:endParaRPr lang="en-US" sz="28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806" y="141574"/>
            <a:ext cx="8955235" cy="6716426"/>
          </a:xfrm>
          <a:prstGeom prst="rect">
            <a:avLst/>
          </a:prstGeom>
          <a:effectLst>
            <a:softEdge rad="304800"/>
          </a:effectLst>
        </p:spPr>
      </p:pic>
    </p:spTree>
    <p:extLst>
      <p:ext uri="{BB962C8B-B14F-4D97-AF65-F5344CB8AC3E}">
        <p14:creationId xmlns:p14="http://schemas.microsoft.com/office/powerpoint/2010/main" val="1976142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9631832">
            <a:off x="3801249" y="2996505"/>
            <a:ext cx="355902" cy="468505"/>
          </a:xfrm>
          <a:prstGeom prst="upArrow">
            <a:avLst>
              <a:gd name="adj1" fmla="val 44382"/>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66543">
            <a:off x="5849468" y="1425832"/>
            <a:ext cx="4529766" cy="523220"/>
          </a:xfrm>
          <a:prstGeom prst="rect">
            <a:avLst/>
          </a:prstGeom>
          <a:noFill/>
        </p:spPr>
        <p:txBody>
          <a:bodyPr wrap="none" rtlCol="0">
            <a:spAutoFit/>
          </a:bodyPr>
          <a:lstStyle/>
          <a:p>
            <a:r>
              <a:rPr lang="en-US" sz="2800" smtClean="0"/>
              <a:t>Taxiing onto and along </a:t>
            </a:r>
            <a:r>
              <a:rPr lang="en-US" sz="2800" dirty="0" smtClean="0"/>
              <a:t>Rw31L</a:t>
            </a:r>
            <a:endParaRPr lang="en-US" sz="2800" dirty="0"/>
          </a:p>
        </p:txBody>
      </p:sp>
      <p:sp>
        <p:nvSpPr>
          <p:cNvPr id="6" name="TextBox 5"/>
          <p:cNvSpPr txBox="1"/>
          <p:nvPr/>
        </p:nvSpPr>
        <p:spPr>
          <a:xfrm rot="20788059">
            <a:off x="6094361" y="3402321"/>
            <a:ext cx="4413644" cy="523220"/>
          </a:xfrm>
          <a:prstGeom prst="rect">
            <a:avLst/>
          </a:prstGeom>
          <a:noFill/>
        </p:spPr>
        <p:txBody>
          <a:bodyPr wrap="none" rtlCol="0">
            <a:spAutoFit/>
          </a:bodyPr>
          <a:lstStyle/>
          <a:p>
            <a:r>
              <a:rPr lang="en-US" sz="2800" dirty="0" smtClean="0"/>
              <a:t>“Wait for Tower to catch up”</a:t>
            </a:r>
            <a:endParaRPr lang="en-US" sz="28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 y="1093464"/>
            <a:ext cx="5606237" cy="4204678"/>
          </a:xfrm>
          <a:prstGeom prst="rect">
            <a:avLst/>
          </a:prstGeom>
          <a:effectLst>
            <a:softEdge rad="203200"/>
          </a:effectLst>
        </p:spPr>
      </p:pic>
    </p:spTree>
    <p:extLst>
      <p:ext uri="{BB962C8B-B14F-4D97-AF65-F5344CB8AC3E}">
        <p14:creationId xmlns:p14="http://schemas.microsoft.com/office/powerpoint/2010/main" val="457311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9631832">
            <a:off x="3593842" y="2577376"/>
            <a:ext cx="274425" cy="468505"/>
          </a:xfrm>
          <a:prstGeom prst="upArrow">
            <a:avLst>
              <a:gd name="adj1" fmla="val 65821"/>
              <a:gd name="adj2" fmla="val 500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543788">
            <a:off x="5967329" y="1416294"/>
            <a:ext cx="4349535" cy="954107"/>
          </a:xfrm>
          <a:prstGeom prst="rect">
            <a:avLst/>
          </a:prstGeom>
          <a:noFill/>
        </p:spPr>
        <p:txBody>
          <a:bodyPr wrap="square" rtlCol="0">
            <a:spAutoFit/>
          </a:bodyPr>
          <a:lstStyle/>
          <a:p>
            <a:r>
              <a:rPr lang="en-US" sz="2800" dirty="0" smtClean="0"/>
              <a:t>Taxiing up Rw31L, </a:t>
            </a:r>
            <a:r>
              <a:rPr lang="en-US" sz="2800" smtClean="0"/>
              <a:t>debating location with Tower</a:t>
            </a:r>
            <a:endParaRPr lang="en-US" sz="2800" dirty="0"/>
          </a:p>
        </p:txBody>
      </p:sp>
      <p:sp>
        <p:nvSpPr>
          <p:cNvPr id="6" name="TextBox 5"/>
          <p:cNvSpPr txBox="1"/>
          <p:nvPr/>
        </p:nvSpPr>
        <p:spPr>
          <a:xfrm rot="20583077">
            <a:off x="6164342" y="3524613"/>
            <a:ext cx="4500881" cy="954107"/>
          </a:xfrm>
          <a:prstGeom prst="rect">
            <a:avLst/>
          </a:prstGeom>
          <a:noFill/>
        </p:spPr>
        <p:txBody>
          <a:bodyPr wrap="square" rtlCol="0">
            <a:spAutoFit/>
          </a:bodyPr>
          <a:lstStyle/>
          <a:p>
            <a:r>
              <a:rPr lang="en-US" sz="2800" dirty="0" smtClean="0"/>
              <a:t>Aborting Take </a:t>
            </a:r>
            <a:r>
              <a:rPr lang="en-US" sz="2800" smtClean="0"/>
              <a:t>off Clearance and Holding </a:t>
            </a:r>
            <a:r>
              <a:rPr lang="en-US" sz="2800" dirty="0" smtClean="0"/>
              <a:t>in Position</a:t>
            </a:r>
            <a:endParaRPr lang="en-US" sz="2800" dirty="0"/>
          </a:p>
        </p:txBody>
      </p:sp>
    </p:spTree>
    <p:extLst>
      <p:ext uri="{BB962C8B-B14F-4D97-AF65-F5344CB8AC3E}">
        <p14:creationId xmlns:p14="http://schemas.microsoft.com/office/powerpoint/2010/main" val="213898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445270">
            <a:off x="2985046" y="2322921"/>
            <a:ext cx="685104" cy="484632"/>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997915">
            <a:off x="5998083" y="1835478"/>
            <a:ext cx="4935325" cy="523220"/>
          </a:xfrm>
          <a:prstGeom prst="rect">
            <a:avLst/>
          </a:prstGeom>
          <a:noFill/>
        </p:spPr>
        <p:txBody>
          <a:bodyPr wrap="none" rtlCol="0">
            <a:spAutoFit/>
          </a:bodyPr>
          <a:lstStyle/>
          <a:p>
            <a:r>
              <a:rPr lang="en-US" sz="2800" dirty="0" smtClean="0"/>
              <a:t>Taxi across Rw31R on A2 to park</a:t>
            </a:r>
            <a:endParaRPr lang="en-US" sz="2800" dirty="0"/>
          </a:p>
        </p:txBody>
      </p:sp>
      <p:sp>
        <p:nvSpPr>
          <p:cNvPr id="8" name="TextBox 7"/>
          <p:cNvSpPr txBox="1"/>
          <p:nvPr/>
        </p:nvSpPr>
        <p:spPr>
          <a:xfrm rot="20857585">
            <a:off x="5847129" y="3810463"/>
            <a:ext cx="2779992" cy="523220"/>
          </a:xfrm>
          <a:prstGeom prst="rect">
            <a:avLst/>
          </a:prstGeom>
          <a:noFill/>
        </p:spPr>
        <p:txBody>
          <a:bodyPr wrap="none" rtlCol="0">
            <a:spAutoFit/>
          </a:bodyPr>
          <a:lstStyle/>
          <a:p>
            <a:r>
              <a:rPr lang="en-US" sz="2800" dirty="0" smtClean="0"/>
              <a:t>Holding in Position</a:t>
            </a:r>
            <a:endParaRPr lang="en-US" sz="28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9713" y="2408690"/>
            <a:ext cx="3553026" cy="2219988"/>
          </a:xfrm>
          <a:prstGeom prst="rect">
            <a:avLst/>
          </a:prstGeom>
          <a:effectLst>
            <a:softEdge rad="279400"/>
          </a:effectLst>
        </p:spPr>
      </p:pic>
    </p:spTree>
    <p:extLst>
      <p:ext uri="{BB962C8B-B14F-4D97-AF65-F5344CB8AC3E}">
        <p14:creationId xmlns:p14="http://schemas.microsoft.com/office/powerpoint/2010/main" val="203447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445270">
            <a:off x="3171311" y="2339855"/>
            <a:ext cx="685104" cy="484632"/>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918674">
            <a:off x="5952362" y="1837741"/>
            <a:ext cx="2969211" cy="523220"/>
          </a:xfrm>
          <a:prstGeom prst="rect">
            <a:avLst/>
          </a:prstGeom>
          <a:noFill/>
        </p:spPr>
        <p:txBody>
          <a:bodyPr wrap="none" rtlCol="0">
            <a:spAutoFit/>
          </a:bodyPr>
          <a:lstStyle/>
          <a:p>
            <a:r>
              <a:rPr lang="en-US" sz="2800" dirty="0" smtClean="0"/>
              <a:t>Taxi to A and ramp</a:t>
            </a:r>
            <a:endParaRPr lang="en-US" sz="2800" dirty="0"/>
          </a:p>
        </p:txBody>
      </p:sp>
      <p:sp>
        <p:nvSpPr>
          <p:cNvPr id="7" name="TextBox 6"/>
          <p:cNvSpPr txBox="1"/>
          <p:nvPr/>
        </p:nvSpPr>
        <p:spPr>
          <a:xfrm rot="20373710">
            <a:off x="5729257" y="3866438"/>
            <a:ext cx="3014030" cy="523220"/>
          </a:xfrm>
          <a:prstGeom prst="rect">
            <a:avLst/>
          </a:prstGeom>
          <a:noFill/>
        </p:spPr>
        <p:txBody>
          <a:bodyPr wrap="none" rtlCol="0">
            <a:spAutoFit/>
          </a:bodyPr>
          <a:lstStyle/>
          <a:p>
            <a:r>
              <a:rPr lang="en-US" sz="2800" dirty="0" smtClean="0"/>
              <a:t>Cleared for takeoff</a:t>
            </a:r>
            <a:endParaRPr lang="en-US" sz="2800" dirty="0"/>
          </a:p>
        </p:txBody>
      </p:sp>
    </p:spTree>
    <p:extLst>
      <p:ext uri="{BB962C8B-B14F-4D97-AF65-F5344CB8AC3E}">
        <p14:creationId xmlns:p14="http://schemas.microsoft.com/office/powerpoint/2010/main" val="1465659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5150804" y="5674872"/>
            <a:ext cx="468840" cy="262922"/>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5746980">
            <a:off x="3289844" y="2240990"/>
            <a:ext cx="685104" cy="484632"/>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23390">
            <a:off x="5881574" y="2037031"/>
            <a:ext cx="2362442" cy="523220"/>
          </a:xfrm>
          <a:prstGeom prst="rect">
            <a:avLst/>
          </a:prstGeom>
          <a:noFill/>
        </p:spPr>
        <p:txBody>
          <a:bodyPr wrap="none" rtlCol="0">
            <a:spAutoFit/>
          </a:bodyPr>
          <a:lstStyle/>
          <a:p>
            <a:r>
              <a:rPr lang="en-US" sz="2800" dirty="0" smtClean="0"/>
              <a:t>Taxi to parking</a:t>
            </a:r>
            <a:endParaRPr lang="en-US" sz="2800" dirty="0"/>
          </a:p>
        </p:txBody>
      </p:sp>
      <p:sp>
        <p:nvSpPr>
          <p:cNvPr id="7" name="TextBox 6"/>
          <p:cNvSpPr txBox="1"/>
          <p:nvPr/>
        </p:nvSpPr>
        <p:spPr>
          <a:xfrm rot="20566248">
            <a:off x="5912645" y="3453973"/>
            <a:ext cx="4845557" cy="523220"/>
          </a:xfrm>
          <a:prstGeom prst="rect">
            <a:avLst/>
          </a:prstGeom>
          <a:noFill/>
        </p:spPr>
        <p:txBody>
          <a:bodyPr wrap="none" rtlCol="0">
            <a:spAutoFit/>
          </a:bodyPr>
          <a:lstStyle/>
          <a:p>
            <a:r>
              <a:rPr lang="en-US" sz="2800" dirty="0" smtClean="0"/>
              <a:t>Acknowledge Takeoff Clearance</a:t>
            </a:r>
            <a:endParaRPr lang="en-US" sz="2800" dirty="0"/>
          </a:p>
        </p:txBody>
      </p:sp>
    </p:spTree>
    <p:extLst>
      <p:ext uri="{BB962C8B-B14F-4D97-AF65-F5344CB8AC3E}">
        <p14:creationId xmlns:p14="http://schemas.microsoft.com/office/powerpoint/2010/main" val="1705079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6" name="TextBox 5"/>
          <p:cNvSpPr txBox="1"/>
          <p:nvPr/>
        </p:nvSpPr>
        <p:spPr>
          <a:xfrm>
            <a:off x="5791200" y="2726267"/>
            <a:ext cx="248786" cy="369332"/>
          </a:xfrm>
          <a:prstGeom prst="rect">
            <a:avLst/>
          </a:prstGeom>
          <a:noFill/>
        </p:spPr>
        <p:txBody>
          <a:bodyPr wrap="none" rtlCol="0">
            <a:spAutoFit/>
          </a:bodyPr>
          <a:lstStyle/>
          <a:p>
            <a:r>
              <a:rPr lang="en-US" dirty="0"/>
              <a:t> </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67" y="-20526"/>
            <a:ext cx="4705233" cy="6858000"/>
          </a:xfrm>
          <a:prstGeom prst="rect">
            <a:avLst/>
          </a:prstGeom>
        </p:spPr>
      </p:pic>
      <p:sp>
        <p:nvSpPr>
          <p:cNvPr id="10" name="TextBox 9"/>
          <p:cNvSpPr txBox="1"/>
          <p:nvPr/>
        </p:nvSpPr>
        <p:spPr>
          <a:xfrm flipH="1">
            <a:off x="6265332" y="249186"/>
            <a:ext cx="4559549" cy="1569660"/>
          </a:xfrm>
          <a:prstGeom prst="rect">
            <a:avLst/>
          </a:prstGeom>
          <a:noFill/>
        </p:spPr>
        <p:txBody>
          <a:bodyPr wrap="square" rtlCol="0">
            <a:spAutoFit/>
          </a:bodyPr>
          <a:lstStyle/>
          <a:p>
            <a:r>
              <a:rPr lang="en-US" sz="2400" dirty="0" err="1" smtClean="0"/>
              <a:t>Rw</a:t>
            </a:r>
            <a:r>
              <a:rPr lang="en-US" sz="2400" dirty="0" smtClean="0"/>
              <a:t> 34 L, C, R  with taxiways between 34 L and 34 C and some distance on connecting taxiways between 34 L, 34 C and 34 R</a:t>
            </a:r>
            <a:endParaRPr lang="en-US" sz="2400" dirty="0"/>
          </a:p>
        </p:txBody>
      </p:sp>
      <p:sp>
        <p:nvSpPr>
          <p:cNvPr id="16" name="Right Arrow 15"/>
          <p:cNvSpPr/>
          <p:nvPr/>
        </p:nvSpPr>
        <p:spPr>
          <a:xfrm>
            <a:off x="2608730" y="2554941"/>
            <a:ext cx="295836" cy="18119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3240741" y="2246928"/>
            <a:ext cx="228600" cy="479339"/>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672212" y="3095598"/>
            <a:ext cx="232354" cy="365159"/>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3685730" y="2313528"/>
            <a:ext cx="590436" cy="241413"/>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33631" y="2093276"/>
            <a:ext cx="4682692" cy="923330"/>
          </a:xfrm>
          <a:prstGeom prst="rect">
            <a:avLst/>
          </a:prstGeom>
          <a:noFill/>
        </p:spPr>
        <p:txBody>
          <a:bodyPr wrap="none" lIns="91440" tIns="45720" rIns="91440" bIns="45720">
            <a:spAutoFit/>
          </a:bodyPr>
          <a:lstStyle/>
          <a:p>
            <a:pPr algn="ctr"/>
            <a:r>
              <a:rPr lang="en-US" sz="54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Ah,Ha</a:t>
            </a:r>
            <a:r>
              <a:rPr lang="en-US"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Moment</a:t>
            </a:r>
          </a:p>
        </p:txBody>
      </p:sp>
    </p:spTree>
    <p:extLst>
      <p:ext uri="{BB962C8B-B14F-4D97-AF65-F5344CB8AC3E}">
        <p14:creationId xmlns:p14="http://schemas.microsoft.com/office/powerpoint/2010/main" val="1725091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11" name="Right Arrow 10"/>
          <p:cNvSpPr/>
          <p:nvPr/>
        </p:nvSpPr>
        <p:spPr>
          <a:xfrm rot="14360898">
            <a:off x="3238350" y="4585170"/>
            <a:ext cx="3052730" cy="174237"/>
          </a:xfrm>
          <a:prstGeom prst="rightArrow">
            <a:avLst>
              <a:gd name="adj1" fmla="val 542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243379">
            <a:off x="6306574" y="3905012"/>
            <a:ext cx="1884683" cy="523220"/>
          </a:xfrm>
          <a:prstGeom prst="rect">
            <a:avLst/>
          </a:prstGeom>
          <a:noFill/>
        </p:spPr>
        <p:txBody>
          <a:bodyPr wrap="none" rtlCol="0">
            <a:spAutoFit/>
          </a:bodyPr>
          <a:lstStyle/>
          <a:p>
            <a:r>
              <a:rPr lang="en-US" sz="2800" dirty="0" smtClean="0"/>
              <a:t>Our takeoff</a:t>
            </a:r>
            <a:endParaRPr lang="en-US" sz="2800" dirty="0"/>
          </a:p>
        </p:txBody>
      </p:sp>
    </p:spTree>
    <p:extLst>
      <p:ext uri="{BB962C8B-B14F-4D97-AF65-F5344CB8AC3E}">
        <p14:creationId xmlns:p14="http://schemas.microsoft.com/office/powerpoint/2010/main" val="1250749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6" name="TextBox 5"/>
          <p:cNvSpPr txBox="1"/>
          <p:nvPr/>
        </p:nvSpPr>
        <p:spPr>
          <a:xfrm>
            <a:off x="5732604" y="4302956"/>
            <a:ext cx="1274901" cy="369332"/>
          </a:xfrm>
          <a:prstGeom prst="rect">
            <a:avLst/>
          </a:prstGeom>
          <a:noFill/>
        </p:spPr>
        <p:txBody>
          <a:bodyPr wrap="none" rtlCol="0">
            <a:spAutoFit/>
          </a:bodyPr>
          <a:lstStyle/>
          <a:p>
            <a:r>
              <a:rPr lang="en-US" dirty="0" smtClean="0"/>
              <a:t>Our takeoff</a:t>
            </a:r>
            <a:endParaRPr lang="en-US" dirty="0"/>
          </a:p>
        </p:txBody>
      </p:sp>
      <p:sp>
        <p:nvSpPr>
          <p:cNvPr id="9" name="Up Arrow 8"/>
          <p:cNvSpPr/>
          <p:nvPr/>
        </p:nvSpPr>
        <p:spPr>
          <a:xfrm>
            <a:off x="3708400" y="2450265"/>
            <a:ext cx="372533"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09550"/>
            <a:ext cx="7418072" cy="6218144"/>
          </a:xfrm>
          <a:prstGeom prst="rect">
            <a:avLst/>
          </a:prstGeom>
          <a:effectLst>
            <a:softEdge rad="241300"/>
          </a:effectLst>
        </p:spPr>
      </p:pic>
    </p:spTree>
    <p:extLst>
      <p:ext uri="{BB962C8B-B14F-4D97-AF65-F5344CB8AC3E}">
        <p14:creationId xmlns:p14="http://schemas.microsoft.com/office/powerpoint/2010/main" val="142444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solidFill>
                  <a:srgbClr val="FFFF00"/>
                </a:solidFill>
              </a:rPr>
              <a:t> </a:t>
            </a:r>
            <a:r>
              <a:rPr lang="en-US" sz="2400" i="1" dirty="0" smtClean="0">
                <a:solidFill>
                  <a:srgbClr val="FFFF00"/>
                </a:solidFill>
              </a:rPr>
              <a:t>Prevented</a:t>
            </a:r>
            <a:r>
              <a:rPr lang="en-US" sz="2400" dirty="0" smtClean="0">
                <a:solidFill>
                  <a:srgbClr val="FFFF00"/>
                </a:solidFill>
              </a:rPr>
              <a:t>:</a:t>
            </a:r>
            <a:br>
              <a:rPr lang="en-US" sz="2400" dirty="0" smtClean="0">
                <a:solidFill>
                  <a:srgbClr val="FFFF00"/>
                </a:solidFill>
              </a:rPr>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solidFill>
                  <a:srgbClr val="FFFF00"/>
                </a:solidFill>
              </a:rPr>
              <a:t> </a:t>
            </a:r>
            <a:br>
              <a:rPr lang="en-US" sz="1800" b="1" dirty="0">
                <a:solidFill>
                  <a:srgbClr val="FFFF00"/>
                </a:solidFill>
              </a:rPr>
            </a:br>
            <a:r>
              <a:rPr lang="en-US" sz="2000" dirty="0" smtClean="0"/>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088810"/>
            <a:ext cx="4598894" cy="3069944"/>
          </a:xfrm>
          <a:prstGeom prst="rect">
            <a:avLst/>
          </a:prstGeom>
        </p:spPr>
      </p:pic>
    </p:spTree>
    <p:extLst>
      <p:ext uri="{BB962C8B-B14F-4D97-AF65-F5344CB8AC3E}">
        <p14:creationId xmlns:p14="http://schemas.microsoft.com/office/powerpoint/2010/main" val="1375427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Runways 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
        <p:nvSpPr>
          <p:cNvPr id="6" name="TextBox 5"/>
          <p:cNvSpPr txBox="1"/>
          <p:nvPr/>
        </p:nvSpPr>
        <p:spPr>
          <a:xfrm rot="20611498">
            <a:off x="5884974" y="4270048"/>
            <a:ext cx="1884683" cy="523220"/>
          </a:xfrm>
          <a:prstGeom prst="rect">
            <a:avLst/>
          </a:prstGeom>
          <a:noFill/>
        </p:spPr>
        <p:txBody>
          <a:bodyPr wrap="none" rtlCol="0">
            <a:spAutoFit/>
          </a:bodyPr>
          <a:lstStyle/>
          <a:p>
            <a:r>
              <a:rPr lang="en-US" sz="2800" dirty="0" smtClean="0"/>
              <a:t>Our takeoff</a:t>
            </a:r>
            <a:endParaRPr lang="en-US" sz="2800" dirty="0"/>
          </a:p>
        </p:txBody>
      </p:sp>
      <p:sp>
        <p:nvSpPr>
          <p:cNvPr id="9" name="Up Arrow 8"/>
          <p:cNvSpPr/>
          <p:nvPr/>
        </p:nvSpPr>
        <p:spPr>
          <a:xfrm>
            <a:off x="3708400" y="2450265"/>
            <a:ext cx="372533"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49471" y="0"/>
            <a:ext cx="6364846" cy="4303059"/>
          </a:xfrm>
          <a:prstGeom prst="rect">
            <a:avLst/>
          </a:prstGeom>
          <a:effectLst>
            <a:softEdge rad="495300"/>
          </a:effectLst>
        </p:spPr>
      </p:pic>
    </p:spTree>
    <p:extLst>
      <p:ext uri="{BB962C8B-B14F-4D97-AF65-F5344CB8AC3E}">
        <p14:creationId xmlns:p14="http://schemas.microsoft.com/office/powerpoint/2010/main" val="1469782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3341" y="619125"/>
            <a:ext cx="9906000" cy="1477963"/>
          </a:xfrm>
        </p:spPr>
        <p:txBody>
          <a:bodyPr>
            <a:normAutofit/>
          </a:bodyPr>
          <a:lstStyle/>
          <a:p>
            <a:pPr algn="ctr"/>
            <a:r>
              <a:rPr lang="en-US" dirty="0" smtClean="0"/>
              <a:t>	</a:t>
            </a:r>
            <a:r>
              <a:rPr lang="en-US" sz="3100" dirty="0" smtClean="0">
                <a:solidFill>
                  <a:srgbClr val="FFFF00"/>
                </a:solidFill>
              </a:rPr>
              <a:t>Actual Events as they happened June </a:t>
            </a:r>
            <a:r>
              <a:rPr lang="en-US" sz="3100" dirty="0">
                <a:solidFill>
                  <a:srgbClr val="FFFF00"/>
                </a:solidFill>
              </a:rPr>
              <a:t>2004 at a major US west coast </a:t>
            </a:r>
            <a:r>
              <a:rPr lang="en-US" sz="3100" dirty="0" smtClean="0">
                <a:solidFill>
                  <a:srgbClr val="FFFF00"/>
                </a:solidFill>
              </a:rPr>
              <a:t>airport</a:t>
            </a:r>
            <a:r>
              <a:rPr lang="en-US" sz="3100" dirty="0">
                <a:solidFill>
                  <a:srgbClr val="FFFF00"/>
                </a:solidFill>
              </a:rPr>
              <a:t/>
            </a:r>
            <a:br>
              <a:rPr lang="en-US" sz="3100" dirty="0">
                <a:solidFill>
                  <a:srgbClr val="FFFF00"/>
                </a:solidFill>
              </a:rPr>
            </a:br>
            <a:endParaRPr lang="en-US" sz="3100" dirty="0">
              <a:solidFill>
                <a:srgbClr val="FFFF00"/>
              </a:solidFill>
            </a:endParaRPr>
          </a:p>
        </p:txBody>
      </p:sp>
      <p:sp>
        <p:nvSpPr>
          <p:cNvPr id="3" name="Content Placeholder 2"/>
          <p:cNvSpPr>
            <a:spLocks noGrp="1"/>
          </p:cNvSpPr>
          <p:nvPr>
            <p:ph idx="4294967295"/>
          </p:nvPr>
        </p:nvSpPr>
        <p:spPr>
          <a:xfrm>
            <a:off x="1075766" y="1922276"/>
            <a:ext cx="9906000" cy="3541712"/>
          </a:xfrm>
        </p:spPr>
        <p:txBody>
          <a:bodyPr>
            <a:noAutofit/>
          </a:bodyPr>
          <a:lstStyle/>
          <a:p>
            <a:pPr marL="0" indent="0">
              <a:buNone/>
            </a:pPr>
            <a:r>
              <a:rPr lang="en-US" b="1" dirty="0"/>
              <a:t>A.</a:t>
            </a:r>
            <a:r>
              <a:rPr lang="en-US" dirty="0"/>
              <a:t> </a:t>
            </a:r>
            <a:r>
              <a:rPr lang="en-US" b="1" u="sng" dirty="0"/>
              <a:t>Actual Events</a:t>
            </a:r>
            <a:r>
              <a:rPr lang="en-US" dirty="0"/>
              <a:t>: </a:t>
            </a:r>
            <a:r>
              <a:rPr lang="en-US" dirty="0" smtClean="0"/>
              <a:t>a day </a:t>
            </a:r>
            <a:r>
              <a:rPr lang="en-US" dirty="0"/>
              <a:t>in 2004 at a major US west coast </a:t>
            </a:r>
            <a:r>
              <a:rPr lang="en-US" dirty="0" smtClean="0"/>
              <a:t>airport?</a:t>
            </a:r>
          </a:p>
          <a:p>
            <a:pPr marL="0" indent="0">
              <a:buNone/>
            </a:pPr>
            <a:r>
              <a:rPr lang="en-US" dirty="0" smtClean="0"/>
              <a:t>While holding short of Runway 31 Left for an instrument departure, our flight was directed to position and hold on Runway 31 Left (Rw31L). At about this same time, a light civilian aircraft was given landing clearance on Runway 31 Right (Rw31R). </a:t>
            </a:r>
            <a:r>
              <a:rPr lang="en-US" i="1" dirty="0" smtClean="0"/>
              <a:t>Note</a:t>
            </a:r>
            <a:r>
              <a:rPr lang="en-US" i="1" dirty="0"/>
              <a:t>: (I have chosen not to mention the airport because in my opinion this event could have taken place at any airport, and I do not want to misdirect the purpose of this paper by focusing attention on the airport name, since commercial airports around the world operate with similar standard procedures and configurations</a:t>
            </a:r>
            <a:r>
              <a:rPr lang="en-US" i="1" dirty="0" smtClean="0"/>
              <a:t>.)</a:t>
            </a:r>
            <a:endParaRPr lang="en-US" i="1" dirty="0"/>
          </a:p>
        </p:txBody>
      </p:sp>
    </p:spTree>
    <p:extLst>
      <p:ext uri="{BB962C8B-B14F-4D97-AF65-F5344CB8AC3E}">
        <p14:creationId xmlns:p14="http://schemas.microsoft.com/office/powerpoint/2010/main" val="736741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3341" y="619125"/>
            <a:ext cx="9906000" cy="1477963"/>
          </a:xfrm>
        </p:spPr>
        <p:txBody>
          <a:bodyPr>
            <a:normAutofit/>
          </a:bodyPr>
          <a:lstStyle/>
          <a:p>
            <a:pPr algn="ctr"/>
            <a:r>
              <a:rPr lang="en-US" dirty="0" smtClean="0"/>
              <a:t>	</a:t>
            </a:r>
            <a:r>
              <a:rPr lang="en-US" sz="3100" dirty="0" smtClean="0">
                <a:solidFill>
                  <a:srgbClr val="FFFF00"/>
                </a:solidFill>
              </a:rPr>
              <a:t>Actual Events as they happened June </a:t>
            </a:r>
            <a:r>
              <a:rPr lang="en-US" sz="3100" dirty="0">
                <a:solidFill>
                  <a:srgbClr val="FFFF00"/>
                </a:solidFill>
              </a:rPr>
              <a:t>2004 at a major US west coast </a:t>
            </a:r>
            <a:r>
              <a:rPr lang="en-US" sz="3100" dirty="0" smtClean="0">
                <a:solidFill>
                  <a:srgbClr val="FFFF00"/>
                </a:solidFill>
              </a:rPr>
              <a:t>airport</a:t>
            </a:r>
            <a:r>
              <a:rPr lang="en-US" sz="3100" dirty="0">
                <a:solidFill>
                  <a:srgbClr val="FFFF00"/>
                </a:solidFill>
              </a:rPr>
              <a:t/>
            </a:r>
            <a:br>
              <a:rPr lang="en-US" sz="3100" dirty="0">
                <a:solidFill>
                  <a:srgbClr val="FFFF00"/>
                </a:solidFill>
              </a:rPr>
            </a:br>
            <a:endParaRPr lang="en-US" sz="3100" dirty="0">
              <a:solidFill>
                <a:srgbClr val="FFFF00"/>
              </a:solidFill>
            </a:endParaRPr>
          </a:p>
        </p:txBody>
      </p:sp>
      <p:sp>
        <p:nvSpPr>
          <p:cNvPr id="3" name="Content Placeholder 2"/>
          <p:cNvSpPr>
            <a:spLocks noGrp="1"/>
          </p:cNvSpPr>
          <p:nvPr>
            <p:ph idx="4294967295"/>
          </p:nvPr>
        </p:nvSpPr>
        <p:spPr>
          <a:xfrm>
            <a:off x="1075766" y="1922276"/>
            <a:ext cx="9906000" cy="3541712"/>
          </a:xfrm>
        </p:spPr>
        <p:txBody>
          <a:bodyPr>
            <a:noAutofit/>
          </a:bodyPr>
          <a:lstStyle/>
          <a:p>
            <a:pPr marL="0" indent="0">
              <a:buNone/>
            </a:pPr>
            <a:r>
              <a:rPr lang="en-US" dirty="0" smtClean="0"/>
              <a:t>Our </a:t>
            </a:r>
            <a:r>
              <a:rPr lang="en-US" dirty="0"/>
              <a:t>flight was a fully loaded B757-200, carrying cargo, headed to another US airport hours away in the eastern part of the country. After the light plane landed on </a:t>
            </a:r>
            <a:r>
              <a:rPr lang="en-US" dirty="0" smtClean="0"/>
              <a:t>Rw31R, </a:t>
            </a:r>
            <a:r>
              <a:rPr lang="en-US" dirty="0"/>
              <a:t>our flight was given clearance to depart on Rw31L.  As the captain of the flight and the pilot monitoring (PM) for this leg, I rescanned the cockpit, radios, and flight management settings. I </a:t>
            </a:r>
            <a:r>
              <a:rPr lang="en-US" dirty="0" err="1"/>
              <a:t>rogered</a:t>
            </a:r>
            <a:r>
              <a:rPr lang="en-US" dirty="0"/>
              <a:t> the take-off clearance to tower and then scanned, what mere moments before had been, a clear runway ahead. </a:t>
            </a:r>
          </a:p>
        </p:txBody>
      </p:sp>
    </p:spTree>
    <p:extLst>
      <p:ext uri="{BB962C8B-B14F-4D97-AF65-F5344CB8AC3E}">
        <p14:creationId xmlns:p14="http://schemas.microsoft.com/office/powerpoint/2010/main" val="887171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3341" y="619125"/>
            <a:ext cx="9906000" cy="1477963"/>
          </a:xfrm>
        </p:spPr>
        <p:txBody>
          <a:bodyPr>
            <a:normAutofit/>
          </a:bodyPr>
          <a:lstStyle/>
          <a:p>
            <a:pPr algn="ctr"/>
            <a:r>
              <a:rPr lang="en-US" dirty="0" smtClean="0"/>
              <a:t>	</a:t>
            </a:r>
            <a:r>
              <a:rPr lang="en-US" sz="3100" dirty="0" smtClean="0">
                <a:solidFill>
                  <a:srgbClr val="FFFF00"/>
                </a:solidFill>
              </a:rPr>
              <a:t>Actual Events as they happened June </a:t>
            </a:r>
            <a:r>
              <a:rPr lang="en-US" sz="3100" dirty="0">
                <a:solidFill>
                  <a:srgbClr val="FFFF00"/>
                </a:solidFill>
              </a:rPr>
              <a:t>2004 at a major US west coast </a:t>
            </a:r>
            <a:r>
              <a:rPr lang="en-US" sz="3100" dirty="0" smtClean="0">
                <a:solidFill>
                  <a:srgbClr val="FFFF00"/>
                </a:solidFill>
              </a:rPr>
              <a:t>airport</a:t>
            </a:r>
            <a:r>
              <a:rPr lang="en-US" sz="3100" dirty="0"/>
              <a:t/>
            </a:r>
            <a:br>
              <a:rPr lang="en-US" sz="3100" dirty="0"/>
            </a:br>
            <a:endParaRPr lang="en-US" sz="3100" dirty="0"/>
          </a:p>
        </p:txBody>
      </p:sp>
      <p:sp>
        <p:nvSpPr>
          <p:cNvPr id="3" name="Content Placeholder 2"/>
          <p:cNvSpPr>
            <a:spLocks noGrp="1"/>
          </p:cNvSpPr>
          <p:nvPr>
            <p:ph idx="4294967295"/>
          </p:nvPr>
        </p:nvSpPr>
        <p:spPr>
          <a:xfrm>
            <a:off x="1075766" y="1922276"/>
            <a:ext cx="9906000" cy="3541712"/>
          </a:xfrm>
        </p:spPr>
        <p:txBody>
          <a:bodyPr>
            <a:noAutofit/>
          </a:bodyPr>
          <a:lstStyle/>
          <a:p>
            <a:pPr marL="0" indent="0">
              <a:buNone/>
            </a:pPr>
            <a:r>
              <a:rPr lang="en-US" dirty="0" smtClean="0"/>
              <a:t>Much </a:t>
            </a:r>
            <a:r>
              <a:rPr lang="en-US" dirty="0"/>
              <a:t>to my surprise, in the few moments during which my attention was inside, the light airplane had exited Rw31R, crossing over to and joining onto, what they had perceived to be the parallel taxiway via the connecting taxiway, but in fact was Rw31L. They </a:t>
            </a:r>
            <a:r>
              <a:rPr lang="en-US" dirty="0" smtClean="0"/>
              <a:t>were nearly two miles dead </a:t>
            </a:r>
            <a:r>
              <a:rPr lang="en-US" dirty="0"/>
              <a:t>ahead of our flight, and they began to taxi up our departure runway, proceeding away from us. It thus appeared to me that the pilot of the light aircraft had mistaken our Rw31L for a parallel taxiway, </a:t>
            </a:r>
            <a:r>
              <a:rPr lang="en-US" dirty="0" smtClean="0"/>
              <a:t>that was to </a:t>
            </a:r>
            <a:r>
              <a:rPr lang="en-US" dirty="0"/>
              <a:t>the west, when in fact the parallel taxiway they were headed for and cleared for was to the right. This all happened in a matter of moments, mere seconds.  </a:t>
            </a:r>
          </a:p>
          <a:p>
            <a:endParaRPr lang="en-US" dirty="0"/>
          </a:p>
        </p:txBody>
      </p:sp>
    </p:spTree>
    <p:extLst>
      <p:ext uri="{BB962C8B-B14F-4D97-AF65-F5344CB8AC3E}">
        <p14:creationId xmlns:p14="http://schemas.microsoft.com/office/powerpoint/2010/main" val="712624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5509200"/>
          </a:xfrm>
          <a:prstGeom prst="rect">
            <a:avLst/>
          </a:prstGeom>
          <a:noFill/>
        </p:spPr>
        <p:txBody>
          <a:bodyPr wrap="square" rtlCol="0">
            <a:spAutoFit/>
          </a:bodyPr>
          <a:lstStyle/>
          <a:p>
            <a:r>
              <a:rPr lang="en-US" sz="2400" dirty="0"/>
              <a:t>At that moment, Tower had not yet noticed this situation and from the sound of the voice calls over tower and ground frequency, it was discernible to me that the tower controller was manning both the tower position and the ground control position</a:t>
            </a:r>
            <a:r>
              <a:rPr lang="en-US" sz="2400" dirty="0" smtClean="0"/>
              <a:t>.</a:t>
            </a:r>
          </a:p>
          <a:p>
            <a:endParaRPr lang="en-US" sz="2400" dirty="0"/>
          </a:p>
          <a:p>
            <a:r>
              <a:rPr lang="en-US" sz="2400" dirty="0"/>
              <a:t>-</a:t>
            </a:r>
            <a:r>
              <a:rPr lang="en-US" sz="2400" dirty="0" smtClean="0"/>
              <a:t>Our </a:t>
            </a:r>
            <a:r>
              <a:rPr lang="en-US" sz="2400" dirty="0"/>
              <a:t>757 was </a:t>
            </a:r>
            <a:r>
              <a:rPr lang="en-US" sz="2400" dirty="0" smtClean="0"/>
              <a:t>at the </a:t>
            </a:r>
            <a:r>
              <a:rPr lang="en-US" sz="2400" dirty="0"/>
              <a:t>far-right end </a:t>
            </a:r>
            <a:r>
              <a:rPr lang="en-US" sz="2400" dirty="0" smtClean="0"/>
              <a:t>of the runway from </a:t>
            </a:r>
            <a:r>
              <a:rPr lang="en-US" sz="2400" dirty="0"/>
              <a:t>Tower’s point of </a:t>
            </a:r>
            <a:r>
              <a:rPr lang="en-US" sz="2400" dirty="0" smtClean="0"/>
              <a:t>view</a:t>
            </a:r>
          </a:p>
          <a:p>
            <a:r>
              <a:rPr lang="en-US" sz="2400" dirty="0" smtClean="0"/>
              <a:t>-Light </a:t>
            </a:r>
            <a:r>
              <a:rPr lang="en-US" sz="2400" dirty="0"/>
              <a:t>airplane was now closer </a:t>
            </a:r>
            <a:r>
              <a:rPr lang="en-US" sz="2400" dirty="0" smtClean="0"/>
              <a:t>the </a:t>
            </a:r>
            <a:r>
              <a:rPr lang="en-US" sz="2400" dirty="0"/>
              <a:t>far-left end from Tower’s point of </a:t>
            </a:r>
            <a:r>
              <a:rPr lang="en-US" sz="2400" dirty="0" smtClean="0"/>
              <a:t>view</a:t>
            </a:r>
          </a:p>
          <a:p>
            <a:r>
              <a:rPr lang="en-US" sz="2400" dirty="0" smtClean="0"/>
              <a:t>-Angular </a:t>
            </a:r>
            <a:r>
              <a:rPr lang="en-US" sz="2400" dirty="0"/>
              <a:t>split of more than 120 degrees between our two </a:t>
            </a:r>
            <a:r>
              <a:rPr lang="en-US" sz="2400" dirty="0" err="1" smtClean="0"/>
              <a:t>acft</a:t>
            </a:r>
            <a:r>
              <a:rPr lang="en-US" sz="2400" dirty="0" smtClean="0"/>
              <a:t> positions </a:t>
            </a:r>
            <a:r>
              <a:rPr lang="en-US" sz="2400" dirty="0"/>
              <a:t>probably exceeded the controllers peripheral vision</a:t>
            </a:r>
            <a:r>
              <a:rPr lang="en-US" sz="2400" dirty="0" smtClean="0"/>
              <a:t>.</a:t>
            </a:r>
          </a:p>
          <a:p>
            <a:endParaRPr lang="en-US" sz="2400" dirty="0"/>
          </a:p>
          <a:p>
            <a:r>
              <a:rPr lang="en-US" sz="2400" dirty="0" smtClean="0"/>
              <a:t>-Small </a:t>
            </a:r>
            <a:r>
              <a:rPr lang="en-US" sz="2400" dirty="0"/>
              <a:t>light aircraft was nearly 2 miles </a:t>
            </a:r>
            <a:r>
              <a:rPr lang="en-US" sz="2400" dirty="0" smtClean="0"/>
              <a:t>away</a:t>
            </a:r>
            <a:r>
              <a:rPr lang="en-US" sz="2400" dirty="0"/>
              <a:t> </a:t>
            </a:r>
            <a:r>
              <a:rPr lang="en-US" sz="2400" dirty="0" smtClean="0"/>
              <a:t>from us </a:t>
            </a:r>
          </a:p>
          <a:p>
            <a:r>
              <a:rPr lang="en-US" sz="2400" dirty="0" smtClean="0"/>
              <a:t>-In </a:t>
            </a:r>
            <a:r>
              <a:rPr lang="en-US" sz="2400" dirty="0"/>
              <a:t>the dimming light of a cloudy afternoon, </a:t>
            </a:r>
            <a:r>
              <a:rPr lang="en-US" sz="2400" dirty="0" smtClean="0"/>
              <a:t> </a:t>
            </a:r>
            <a:r>
              <a:rPr lang="en-US" sz="2400" dirty="0"/>
              <a:t>Tower had not yet noticed the runway incursion, </a:t>
            </a:r>
            <a:r>
              <a:rPr lang="en-US" sz="2400" dirty="0" smtClean="0"/>
              <a:t>but </a:t>
            </a:r>
            <a:r>
              <a:rPr lang="en-US" sz="2400" dirty="0"/>
              <a:t>soon would.</a:t>
            </a:r>
          </a:p>
          <a:p>
            <a:r>
              <a:rPr lang="en-US" sz="2000" dirty="0"/>
              <a:t> </a:t>
            </a:r>
          </a:p>
          <a:p>
            <a:r>
              <a:rPr lang="en-US" sz="2000" dirty="0" smtClean="0"/>
              <a:t> </a:t>
            </a:r>
            <a:endParaRPr lang="en-US" sz="2000" dirty="0"/>
          </a:p>
        </p:txBody>
      </p:sp>
    </p:spTree>
    <p:extLst>
      <p:ext uri="{BB962C8B-B14F-4D97-AF65-F5344CB8AC3E}">
        <p14:creationId xmlns:p14="http://schemas.microsoft.com/office/powerpoint/2010/main" val="843771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2308324"/>
          </a:xfrm>
          <a:prstGeom prst="rect">
            <a:avLst/>
          </a:prstGeom>
          <a:noFill/>
        </p:spPr>
        <p:txBody>
          <a:bodyPr wrap="square" rtlCol="0">
            <a:spAutoFit/>
          </a:bodyPr>
          <a:lstStyle/>
          <a:p>
            <a:r>
              <a:rPr lang="en-US" sz="2000" dirty="0" smtClean="0"/>
              <a:t>-</a:t>
            </a:r>
            <a:r>
              <a:rPr lang="en-US" sz="2400" dirty="0" smtClean="0"/>
              <a:t>I </a:t>
            </a:r>
            <a:r>
              <a:rPr lang="en-US" sz="2400" dirty="0"/>
              <a:t>put a very firm grasp on the engine power control levers to hold them in the idle position. </a:t>
            </a:r>
            <a:endParaRPr lang="en-US" sz="2400" dirty="0" smtClean="0"/>
          </a:p>
          <a:p>
            <a:r>
              <a:rPr lang="en-US" sz="2400" dirty="0" smtClean="0"/>
              <a:t>-I </a:t>
            </a:r>
            <a:r>
              <a:rPr lang="en-US" sz="2400" dirty="0"/>
              <a:t>then redirected the attention of the first officer, the pilot flying (PF), </a:t>
            </a:r>
            <a:r>
              <a:rPr lang="en-US" sz="2400" dirty="0" smtClean="0"/>
              <a:t>from inside the flight deck, to </a:t>
            </a:r>
            <a:r>
              <a:rPr lang="en-US" sz="2400" dirty="0"/>
              <a:t>the far end of the </a:t>
            </a:r>
            <a:r>
              <a:rPr lang="en-US" sz="2400" dirty="0" smtClean="0"/>
              <a:t>runway</a:t>
            </a:r>
          </a:p>
          <a:p>
            <a:r>
              <a:rPr lang="en-US" sz="2400" dirty="0" smtClean="0"/>
              <a:t>-I said </a:t>
            </a:r>
            <a:r>
              <a:rPr lang="en-US" sz="2400" dirty="0"/>
              <a:t>to the first officer, “We are not going to do anything, we are not going to say anything.  Let’s let Tower catch up and handle this.”</a:t>
            </a:r>
          </a:p>
        </p:txBody>
      </p:sp>
    </p:spTree>
    <p:extLst>
      <p:ext uri="{BB962C8B-B14F-4D97-AF65-F5344CB8AC3E}">
        <p14:creationId xmlns:p14="http://schemas.microsoft.com/office/powerpoint/2010/main" val="143990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4524315"/>
          </a:xfrm>
          <a:prstGeom prst="rect">
            <a:avLst/>
          </a:prstGeom>
          <a:noFill/>
        </p:spPr>
        <p:txBody>
          <a:bodyPr wrap="square" rtlCol="0">
            <a:spAutoFit/>
          </a:bodyPr>
          <a:lstStyle/>
          <a:p>
            <a:r>
              <a:rPr lang="en-US" sz="2400" dirty="0"/>
              <a:t>In what seemed to be an eternity of the next 5 seconds, </a:t>
            </a:r>
            <a:endParaRPr lang="en-US" sz="2400" dirty="0" smtClean="0"/>
          </a:p>
          <a:p>
            <a:r>
              <a:rPr lang="en-US" sz="2400" dirty="0" smtClean="0"/>
              <a:t>-</a:t>
            </a:r>
            <a:r>
              <a:rPr lang="en-US" sz="2400" dirty="0"/>
              <a:t>T</a:t>
            </a:r>
            <a:r>
              <a:rPr lang="en-US" sz="2400" dirty="0" smtClean="0"/>
              <a:t>ower </a:t>
            </a:r>
            <a:r>
              <a:rPr lang="en-US" sz="2400" dirty="0"/>
              <a:t>controller must have rescanned up runway, </a:t>
            </a:r>
            <a:endParaRPr lang="en-US" sz="2400" dirty="0" smtClean="0"/>
          </a:p>
          <a:p>
            <a:r>
              <a:rPr lang="en-US" sz="2400" dirty="0" smtClean="0"/>
              <a:t>-Noticed </a:t>
            </a:r>
            <a:r>
              <a:rPr lang="en-US" sz="2400" dirty="0"/>
              <a:t>the light aircraft </a:t>
            </a:r>
          </a:p>
          <a:p>
            <a:r>
              <a:rPr lang="en-US" sz="2400" dirty="0" smtClean="0"/>
              <a:t>-Issued </a:t>
            </a:r>
            <a:r>
              <a:rPr lang="en-US" sz="2400" dirty="0"/>
              <a:t>a </a:t>
            </a:r>
            <a:r>
              <a:rPr lang="en-US" sz="2400" dirty="0" smtClean="0"/>
              <a:t>rapid </a:t>
            </a:r>
            <a:r>
              <a:rPr lang="en-US" sz="2400" dirty="0"/>
              <a:t>call for us to abort our take off. </a:t>
            </a:r>
            <a:endParaRPr lang="en-US" sz="2400" dirty="0" smtClean="0"/>
          </a:p>
          <a:p>
            <a:endParaRPr lang="en-US" sz="2400" dirty="0" smtClean="0"/>
          </a:p>
          <a:p>
            <a:r>
              <a:rPr lang="en-US" sz="2400" dirty="0"/>
              <a:t>-</a:t>
            </a:r>
            <a:r>
              <a:rPr lang="en-US" sz="2400" dirty="0" smtClean="0"/>
              <a:t>Our </a:t>
            </a:r>
            <a:r>
              <a:rPr lang="en-US" sz="2400" dirty="0"/>
              <a:t>call back to tower was, “Roger, we are not moving.”  </a:t>
            </a:r>
            <a:endParaRPr lang="en-US" sz="2400" dirty="0" smtClean="0"/>
          </a:p>
          <a:p>
            <a:r>
              <a:rPr lang="en-US" sz="2400" dirty="0"/>
              <a:t>-</a:t>
            </a:r>
            <a:r>
              <a:rPr lang="en-US" sz="2400" dirty="0" smtClean="0"/>
              <a:t>I </a:t>
            </a:r>
            <a:r>
              <a:rPr lang="en-US" sz="2400" dirty="0"/>
              <a:t>wanted to reassure Tower with both our words and our radio tone, that we were calm</a:t>
            </a:r>
            <a:r>
              <a:rPr lang="en-US" sz="2400" dirty="0" smtClean="0"/>
              <a:t>, holding </a:t>
            </a:r>
            <a:r>
              <a:rPr lang="en-US" sz="2400" dirty="0"/>
              <a:t>our position at idle </a:t>
            </a:r>
            <a:r>
              <a:rPr lang="en-US" sz="2400" dirty="0" smtClean="0"/>
              <a:t>power, </a:t>
            </a:r>
            <a:r>
              <a:rPr lang="en-US" sz="2400" dirty="0"/>
              <a:t>and </a:t>
            </a:r>
            <a:r>
              <a:rPr lang="en-US" sz="2400" i="1" dirty="0"/>
              <a:t>aware of the incursion </a:t>
            </a:r>
            <a:r>
              <a:rPr lang="en-US" sz="2400" dirty="0"/>
              <a:t>and for the moment, </a:t>
            </a:r>
            <a:r>
              <a:rPr lang="en-US" sz="2400" i="1" dirty="0"/>
              <a:t>did not need further attention </a:t>
            </a:r>
            <a:r>
              <a:rPr lang="en-US" sz="2400" dirty="0"/>
              <a:t>from Tower, allowing Tower the </a:t>
            </a:r>
            <a:r>
              <a:rPr lang="en-US" sz="2400" i="1" dirty="0"/>
              <a:t>golden opportunity </a:t>
            </a:r>
            <a:r>
              <a:rPr lang="en-US" sz="2400" dirty="0"/>
              <a:t>manage the incursion, focusing on the light aircraft, </a:t>
            </a:r>
            <a:r>
              <a:rPr lang="en-US" sz="2400" dirty="0" smtClean="0"/>
              <a:t>while</a:t>
            </a:r>
            <a:endParaRPr lang="en-US" sz="2400" dirty="0"/>
          </a:p>
          <a:p>
            <a:r>
              <a:rPr lang="en-US" sz="2400" dirty="0"/>
              <a:t> </a:t>
            </a:r>
          </a:p>
          <a:p>
            <a:r>
              <a:rPr lang="en-US" sz="2400" dirty="0"/>
              <a:t> </a:t>
            </a:r>
          </a:p>
        </p:txBody>
      </p:sp>
    </p:spTree>
    <p:extLst>
      <p:ext uri="{BB962C8B-B14F-4D97-AF65-F5344CB8AC3E}">
        <p14:creationId xmlns:p14="http://schemas.microsoft.com/office/powerpoint/2010/main" val="456519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5262979"/>
          </a:xfrm>
          <a:prstGeom prst="rect">
            <a:avLst/>
          </a:prstGeom>
          <a:noFill/>
        </p:spPr>
        <p:txBody>
          <a:bodyPr wrap="square" rtlCol="0">
            <a:spAutoFit/>
          </a:bodyPr>
          <a:lstStyle/>
          <a:p>
            <a:r>
              <a:rPr lang="en-US" sz="2000" dirty="0"/>
              <a:t>-</a:t>
            </a:r>
            <a:r>
              <a:rPr lang="en-US" sz="2400" dirty="0" smtClean="0"/>
              <a:t>At </a:t>
            </a:r>
            <a:r>
              <a:rPr lang="en-US" sz="2400" dirty="0"/>
              <a:t>this point a radio exchange between Tower and the light aircraft pilot </a:t>
            </a:r>
            <a:r>
              <a:rPr lang="en-US" sz="2400" dirty="0" smtClean="0"/>
              <a:t>commenced</a:t>
            </a:r>
            <a:endParaRPr lang="en-US" sz="2400" dirty="0"/>
          </a:p>
          <a:p>
            <a:endParaRPr lang="en-US" sz="2400" dirty="0" smtClean="0"/>
          </a:p>
          <a:p>
            <a:r>
              <a:rPr lang="en-US" sz="2400" i="1" dirty="0" smtClean="0"/>
              <a:t>-Tower </a:t>
            </a:r>
            <a:r>
              <a:rPr lang="en-US" sz="2400" i="1" dirty="0"/>
              <a:t>telling the light aircraft to rapidly exit Rw31L onto the adjacent taxiway to the right </a:t>
            </a:r>
          </a:p>
          <a:p>
            <a:r>
              <a:rPr lang="en-US" sz="2400" i="1" dirty="0" smtClean="0"/>
              <a:t>-Light </a:t>
            </a:r>
            <a:r>
              <a:rPr lang="en-US" sz="2400" i="1" dirty="0"/>
              <a:t>aircraft pilot telling tower that he was not on the runway but on that taxiway. </a:t>
            </a:r>
            <a:endParaRPr lang="en-US" sz="2400" i="1" dirty="0" smtClean="0"/>
          </a:p>
          <a:p>
            <a:endParaRPr lang="en-US" sz="2400" i="1" dirty="0"/>
          </a:p>
          <a:p>
            <a:r>
              <a:rPr lang="en-US" sz="2400" dirty="0" smtClean="0"/>
              <a:t>-This </a:t>
            </a:r>
            <a:r>
              <a:rPr lang="en-US" sz="2400" dirty="0"/>
              <a:t>exchange shot back and forth for about five or six rounds, with Tower eventually prevailing. </a:t>
            </a:r>
            <a:endParaRPr lang="en-US" sz="2400" dirty="0" smtClean="0"/>
          </a:p>
          <a:p>
            <a:endParaRPr lang="en-US" sz="2400" dirty="0"/>
          </a:p>
          <a:p>
            <a:r>
              <a:rPr lang="en-US" sz="2400" dirty="0" smtClean="0"/>
              <a:t>-The </a:t>
            </a:r>
            <a:r>
              <a:rPr lang="en-US" sz="2400" dirty="0"/>
              <a:t>light aircraft pilot, realizing its error, in silence, exited the Rw31L to the right and onto the taxiway. </a:t>
            </a:r>
          </a:p>
          <a:p>
            <a:r>
              <a:rPr lang="en-US" sz="2400" dirty="0"/>
              <a:t> </a:t>
            </a:r>
          </a:p>
        </p:txBody>
      </p:sp>
    </p:spTree>
    <p:extLst>
      <p:ext uri="{BB962C8B-B14F-4D97-AF65-F5344CB8AC3E}">
        <p14:creationId xmlns:p14="http://schemas.microsoft.com/office/powerpoint/2010/main" val="328110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117693"/>
            <a:ext cx="9574306" cy="5078313"/>
          </a:xfrm>
          <a:prstGeom prst="rect">
            <a:avLst/>
          </a:prstGeom>
          <a:noFill/>
        </p:spPr>
        <p:txBody>
          <a:bodyPr wrap="square" rtlCol="0">
            <a:spAutoFit/>
          </a:bodyPr>
          <a:lstStyle/>
          <a:p>
            <a:r>
              <a:rPr lang="en-US" sz="2400" dirty="0"/>
              <a:t>After RW 31L was once again clear, our flight was given take off clearance for an otherwise uneventful flight.</a:t>
            </a:r>
          </a:p>
          <a:p>
            <a:r>
              <a:rPr lang="en-US" sz="2400" dirty="0"/>
              <a:t> </a:t>
            </a:r>
          </a:p>
          <a:p>
            <a:r>
              <a:rPr lang="en-US" sz="2400" dirty="0" smtClean="0"/>
              <a:t>-We </a:t>
            </a:r>
            <a:r>
              <a:rPr lang="en-US" sz="2400" dirty="0"/>
              <a:t>were able to prevent what would have been invariably a disastrous runway collision after the hazard of this incursion, by </a:t>
            </a:r>
            <a:endParaRPr lang="en-US" sz="2400" dirty="0" smtClean="0"/>
          </a:p>
          <a:p>
            <a:pPr marL="457200" indent="-457200">
              <a:buAutoNum type="alphaUcPeriod"/>
            </a:pPr>
            <a:r>
              <a:rPr lang="en-US" sz="2400" dirty="0" smtClean="0"/>
              <a:t>keeping </a:t>
            </a:r>
            <a:r>
              <a:rPr lang="en-US" sz="2400" dirty="0"/>
              <a:t>track of other flights operating in our general vicinity and </a:t>
            </a:r>
            <a:endParaRPr lang="en-US" sz="2400" dirty="0" smtClean="0"/>
          </a:p>
          <a:p>
            <a:pPr marL="457200" indent="-457200">
              <a:buAutoNum type="alphaUcPeriod"/>
            </a:pPr>
            <a:r>
              <a:rPr lang="en-US" sz="2400" dirty="0" smtClean="0"/>
              <a:t>comparing </a:t>
            </a:r>
            <a:r>
              <a:rPr lang="en-US" sz="2400" dirty="0"/>
              <a:t>their actions to cleared and standard procedures. </a:t>
            </a:r>
            <a:endParaRPr lang="en-US" sz="2400" dirty="0" smtClean="0"/>
          </a:p>
          <a:p>
            <a:pPr marL="457200" indent="-457200">
              <a:buAutoNum type="alphaUcPeriod"/>
            </a:pPr>
            <a:r>
              <a:rPr lang="en-US" sz="2400" dirty="0"/>
              <a:t>B</a:t>
            </a:r>
            <a:r>
              <a:rPr lang="en-US" sz="2400" dirty="0" smtClean="0"/>
              <a:t>y </a:t>
            </a:r>
            <a:r>
              <a:rPr lang="en-US" sz="2400" dirty="0"/>
              <a:t>plotting not only the current position of every local flight talking on tower and </a:t>
            </a:r>
            <a:r>
              <a:rPr lang="en-US" sz="2400" dirty="0" smtClean="0"/>
              <a:t>ground</a:t>
            </a:r>
          </a:p>
          <a:p>
            <a:pPr marL="457200" indent="-457200">
              <a:buAutoNum type="alphaUcPeriod"/>
            </a:pPr>
            <a:r>
              <a:rPr lang="en-US" dirty="0" smtClean="0"/>
              <a:t>But </a:t>
            </a:r>
            <a:r>
              <a:rPr lang="en-US" dirty="0"/>
              <a:t>also by plotting in our mind their intended or cleared or even possible </a:t>
            </a:r>
            <a:r>
              <a:rPr lang="en-US" dirty="0" smtClean="0"/>
              <a:t>courses of </a:t>
            </a:r>
            <a:r>
              <a:rPr lang="en-US" dirty="0"/>
              <a:t>action. </a:t>
            </a:r>
            <a:endParaRPr lang="en-US" dirty="0" smtClean="0"/>
          </a:p>
          <a:p>
            <a:pPr marL="457200" indent="-457200">
              <a:buAutoNum type="alphaUcPeriod"/>
            </a:pPr>
            <a:r>
              <a:rPr lang="en-US" dirty="0"/>
              <a:t>A</a:t>
            </a:r>
            <a:r>
              <a:rPr lang="en-US" dirty="0" smtClean="0"/>
              <a:t>nticipate </a:t>
            </a:r>
            <a:r>
              <a:rPr lang="en-US" dirty="0"/>
              <a:t>where everyone should be, where everyone should be </a:t>
            </a:r>
            <a:r>
              <a:rPr lang="en-US" dirty="0" smtClean="0"/>
              <a:t>going</a:t>
            </a:r>
          </a:p>
          <a:p>
            <a:pPr marL="457200" indent="-457200">
              <a:buAutoNum type="alphaUcPeriod"/>
            </a:pPr>
            <a:r>
              <a:rPr lang="en-US" dirty="0"/>
              <a:t>R</a:t>
            </a:r>
            <a:r>
              <a:rPr lang="en-US" dirty="0" smtClean="0"/>
              <a:t>ecognize </a:t>
            </a:r>
            <a:r>
              <a:rPr lang="en-US" dirty="0"/>
              <a:t>quickly, any action that was out of place and posed a serious conflict hazard </a:t>
            </a:r>
            <a:r>
              <a:rPr lang="en-US" dirty="0" smtClean="0"/>
              <a:t> </a:t>
            </a:r>
          </a:p>
          <a:p>
            <a:pPr marL="457200" indent="-457200">
              <a:buAutoNum type="alphaUcPeriod"/>
            </a:pPr>
            <a:r>
              <a:rPr lang="en-US" dirty="0"/>
              <a:t>A</a:t>
            </a:r>
            <a:r>
              <a:rPr lang="en-US" dirty="0" smtClean="0"/>
              <a:t>llowed </a:t>
            </a:r>
            <a:r>
              <a:rPr lang="en-US" dirty="0"/>
              <a:t>us to take action to both prevent a collision and to prevent our actions from adding to the hazardous events unfolding, making it more difficult for Tower to unravel any conflict or, as in our case, a runway incursion.</a:t>
            </a:r>
          </a:p>
        </p:txBody>
      </p:sp>
    </p:spTree>
    <p:extLst>
      <p:ext uri="{BB962C8B-B14F-4D97-AF65-F5344CB8AC3E}">
        <p14:creationId xmlns:p14="http://schemas.microsoft.com/office/powerpoint/2010/main" val="1480570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117693"/>
            <a:ext cx="9574306" cy="6093976"/>
          </a:xfrm>
          <a:prstGeom prst="rect">
            <a:avLst/>
          </a:prstGeom>
          <a:noFill/>
        </p:spPr>
        <p:txBody>
          <a:bodyPr wrap="square" rtlCol="0">
            <a:spAutoFit/>
          </a:bodyPr>
          <a:lstStyle/>
          <a:p>
            <a:r>
              <a:rPr lang="en-US" sz="2400" dirty="0"/>
              <a:t>After RW 31L was once again clear, our flight was given take off clearance for an otherwise uneventful flight.</a:t>
            </a:r>
          </a:p>
          <a:p>
            <a:r>
              <a:rPr lang="en-US" sz="2400" dirty="0"/>
              <a:t> </a:t>
            </a:r>
          </a:p>
          <a:p>
            <a:r>
              <a:rPr lang="en-US" sz="2400" dirty="0" smtClean="0"/>
              <a:t>-We </a:t>
            </a:r>
            <a:r>
              <a:rPr lang="en-US" sz="2400" dirty="0"/>
              <a:t>were able to prevent what would have been invariably a disastrous runway collision after the hazard of this incursion, by </a:t>
            </a:r>
            <a:endParaRPr lang="en-US" sz="2400" dirty="0" smtClean="0"/>
          </a:p>
          <a:p>
            <a:pPr marL="457200" indent="-457200">
              <a:buAutoNum type="alphaUcPeriod"/>
            </a:pPr>
            <a:r>
              <a:rPr lang="en-US" dirty="0" smtClean="0"/>
              <a:t>keeping </a:t>
            </a:r>
            <a:r>
              <a:rPr lang="en-US" dirty="0"/>
              <a:t>track of other flights operating in our general vicinity and </a:t>
            </a:r>
            <a:endParaRPr lang="en-US" dirty="0" smtClean="0"/>
          </a:p>
          <a:p>
            <a:pPr marL="457200" indent="-457200">
              <a:buAutoNum type="alphaUcPeriod"/>
            </a:pPr>
            <a:r>
              <a:rPr lang="en-US" dirty="0" smtClean="0"/>
              <a:t>comparing </a:t>
            </a:r>
            <a:r>
              <a:rPr lang="en-US" dirty="0"/>
              <a:t>their actions to cleared and standard procedures. </a:t>
            </a:r>
            <a:endParaRPr lang="en-US" dirty="0" smtClean="0"/>
          </a:p>
          <a:p>
            <a:pPr marL="457200" indent="-457200">
              <a:buAutoNum type="alphaUcPeriod"/>
            </a:pPr>
            <a:r>
              <a:rPr lang="en-US" dirty="0"/>
              <a:t>B</a:t>
            </a:r>
            <a:r>
              <a:rPr lang="en-US" dirty="0" smtClean="0"/>
              <a:t>y </a:t>
            </a:r>
            <a:r>
              <a:rPr lang="en-US" dirty="0"/>
              <a:t>plotting not only the current position of every local flight talking on tower and </a:t>
            </a:r>
            <a:r>
              <a:rPr lang="en-US" dirty="0" smtClean="0"/>
              <a:t>ground</a:t>
            </a:r>
          </a:p>
          <a:p>
            <a:pPr marL="457200" indent="-457200">
              <a:buAutoNum type="alphaUcPeriod"/>
            </a:pPr>
            <a:r>
              <a:rPr lang="en-US" sz="2400" dirty="0" smtClean="0"/>
              <a:t>But </a:t>
            </a:r>
            <a:r>
              <a:rPr lang="en-US" sz="2400" dirty="0"/>
              <a:t>also by plotting in our mind their intended or cleared or even possible </a:t>
            </a:r>
            <a:r>
              <a:rPr lang="en-US" sz="2400" dirty="0" smtClean="0"/>
              <a:t>courses of </a:t>
            </a:r>
            <a:r>
              <a:rPr lang="en-US" sz="2400" dirty="0"/>
              <a:t>action. </a:t>
            </a:r>
            <a:endParaRPr lang="en-US" sz="2400" dirty="0" smtClean="0"/>
          </a:p>
          <a:p>
            <a:pPr marL="457200" indent="-457200">
              <a:buAutoNum type="alphaUcPeriod"/>
            </a:pPr>
            <a:r>
              <a:rPr lang="en-US" sz="2400" dirty="0"/>
              <a:t>A</a:t>
            </a:r>
            <a:r>
              <a:rPr lang="en-US" sz="2400" dirty="0" smtClean="0"/>
              <a:t>nticipate </a:t>
            </a:r>
            <a:r>
              <a:rPr lang="en-US" sz="2400" dirty="0"/>
              <a:t>where everyone should be, where everyone should be </a:t>
            </a:r>
            <a:r>
              <a:rPr lang="en-US" sz="2400" dirty="0" smtClean="0"/>
              <a:t>going</a:t>
            </a:r>
          </a:p>
          <a:p>
            <a:pPr marL="457200" indent="-457200">
              <a:buAutoNum type="alphaUcPeriod"/>
            </a:pPr>
            <a:r>
              <a:rPr lang="en-US" sz="2400" dirty="0"/>
              <a:t>R</a:t>
            </a:r>
            <a:r>
              <a:rPr lang="en-US" sz="2400" dirty="0" smtClean="0"/>
              <a:t>ecognize </a:t>
            </a:r>
            <a:r>
              <a:rPr lang="en-US" sz="2400" dirty="0"/>
              <a:t>quickly, any action that was out of place and posed a serious conflict hazard </a:t>
            </a:r>
            <a:r>
              <a:rPr lang="en-US" sz="2400" dirty="0" smtClean="0"/>
              <a:t> </a:t>
            </a:r>
          </a:p>
          <a:p>
            <a:pPr marL="457200" indent="-457200">
              <a:buAutoNum type="alphaUcPeriod"/>
            </a:pPr>
            <a:r>
              <a:rPr lang="en-US" sz="2400" dirty="0"/>
              <a:t>A</a:t>
            </a:r>
            <a:r>
              <a:rPr lang="en-US" sz="2400" dirty="0" smtClean="0"/>
              <a:t>llowed </a:t>
            </a:r>
            <a:r>
              <a:rPr lang="en-US" sz="2400" dirty="0"/>
              <a:t>us to take action to both prevent a collision and to prevent our actions from adding to the hazardous events unfolding, making it more difficult for Tower to unravel any conflict or, as in our case, a runway incursion.</a:t>
            </a:r>
          </a:p>
        </p:txBody>
      </p:sp>
    </p:spTree>
    <p:extLst>
      <p:ext uri="{BB962C8B-B14F-4D97-AF65-F5344CB8AC3E}">
        <p14:creationId xmlns:p14="http://schemas.microsoft.com/office/powerpoint/2010/main" val="108554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solidFill>
                  <a:srgbClr val="FFFF00"/>
                </a:solidFill>
              </a:rPr>
              <a:t> </a:t>
            </a:r>
            <a:r>
              <a:rPr lang="en-US" sz="2400" i="1" dirty="0" smtClean="0">
                <a:solidFill>
                  <a:srgbClr val="FFFF00"/>
                </a:solidFill>
              </a:rPr>
              <a:t>Prevented</a:t>
            </a:r>
            <a:r>
              <a:rPr lang="en-US" sz="2400" dirty="0" smtClean="0">
                <a:solidFill>
                  <a:srgbClr val="FFFF00"/>
                </a:solidFill>
              </a:rPr>
              <a:t>:</a:t>
            </a:r>
            <a:br>
              <a:rPr lang="en-US" sz="2400" dirty="0" smtClean="0">
                <a:solidFill>
                  <a:srgbClr val="FFFF00"/>
                </a:solidFill>
              </a:rPr>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solidFill>
                  <a:srgbClr val="FFFF00"/>
                </a:solidFill>
              </a:rPr>
              <a:t> </a:t>
            </a:r>
            <a:br>
              <a:rPr lang="en-US" sz="1800" b="1" dirty="0">
                <a:solidFill>
                  <a:srgbClr val="FFFF00"/>
                </a:solidFill>
              </a:rPr>
            </a:br>
            <a:r>
              <a:rPr lang="en-US" sz="2000" dirty="0" smtClean="0"/>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sp>
        <p:nvSpPr>
          <p:cNvPr id="5" name="Rectangle 4"/>
          <p:cNvSpPr/>
          <p:nvPr/>
        </p:nvSpPr>
        <p:spPr>
          <a:xfrm rot="20671795">
            <a:off x="3693711" y="887156"/>
            <a:ext cx="6357001" cy="1107996"/>
          </a:xfrm>
          <a:prstGeom prst="rect">
            <a:avLst/>
          </a:prstGeom>
          <a:noFill/>
        </p:spPr>
        <p:txBody>
          <a:bodyPr wrap="square" lIns="91440" tIns="45720" rIns="91440" bIns="45720">
            <a:spAutoFit/>
          </a:bodyPr>
          <a:lstStyle/>
          <a:p>
            <a:pPr algn="ctr"/>
            <a:r>
              <a:rPr lang="en-US" sz="6600" b="1" i="1" cap="none" spc="0" dirty="0" smtClean="0">
                <a:ln w="12700">
                  <a:solidFill>
                    <a:schemeClr val="tx2">
                      <a:satMod val="155000"/>
                    </a:schemeClr>
                  </a:solidFill>
                  <a:prstDash val="solid"/>
                </a:ln>
                <a:solidFill>
                  <a:srgbClr val="F6F744"/>
                </a:solidFill>
                <a:effectLst>
                  <a:outerShdw blurRad="41275" dist="20320" dir="1800000" algn="tl" rotWithShape="0">
                    <a:srgbClr val="000000">
                      <a:alpha val="40000"/>
                    </a:srgbClr>
                  </a:outerShdw>
                </a:effectLst>
              </a:rPr>
              <a:t>Prevented</a:t>
            </a:r>
            <a:r>
              <a:rPr lang="en-US" sz="6600" b="1" cap="none" spc="0" dirty="0" smtClean="0">
                <a:ln w="12700">
                  <a:solidFill>
                    <a:schemeClr val="tx2">
                      <a:satMod val="155000"/>
                    </a:schemeClr>
                  </a:solidFill>
                  <a:prstDash val="solid"/>
                </a:ln>
                <a:solidFill>
                  <a:srgbClr val="F6F744"/>
                </a:solidFill>
                <a:effectLst>
                  <a:outerShdw blurRad="41275" dist="20320" dir="1800000" algn="tl" rotWithShape="0">
                    <a:srgbClr val="000000">
                      <a:alpha val="40000"/>
                    </a:srgbClr>
                  </a:outerShdw>
                </a:effectLst>
              </a:rPr>
              <a:t>:</a:t>
            </a:r>
            <a:endParaRPr lang="en-US" sz="6600" b="1" cap="none" spc="0" dirty="0">
              <a:ln w="12700">
                <a:solidFill>
                  <a:schemeClr val="tx2">
                    <a:satMod val="155000"/>
                  </a:schemeClr>
                </a:solidFill>
                <a:prstDash val="solid"/>
              </a:ln>
              <a:solidFill>
                <a:srgbClr val="F6F744"/>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636" y="2849676"/>
            <a:ext cx="4688539" cy="3516405"/>
          </a:xfrm>
          <a:prstGeom prst="rect">
            <a:avLst/>
          </a:prstGeom>
        </p:spPr>
      </p:pic>
    </p:spTree>
    <p:extLst>
      <p:ext uri="{BB962C8B-B14F-4D97-AF65-F5344CB8AC3E}">
        <p14:creationId xmlns:p14="http://schemas.microsoft.com/office/powerpoint/2010/main" val="646084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4154984"/>
          </a:xfrm>
          <a:prstGeom prst="rect">
            <a:avLst/>
          </a:prstGeom>
          <a:noFill/>
        </p:spPr>
        <p:txBody>
          <a:bodyPr wrap="square" rtlCol="0">
            <a:spAutoFit/>
          </a:bodyPr>
          <a:lstStyle/>
          <a:p>
            <a:r>
              <a:rPr lang="en-US" sz="2400" dirty="0"/>
              <a:t>Even though the light aircraft pilot made no radio calls stating any intention to use Rw31L as a taxiway, </a:t>
            </a:r>
            <a:r>
              <a:rPr lang="en-US" sz="2400" b="1" dirty="0"/>
              <a:t>since we had been keeping track </a:t>
            </a:r>
            <a:r>
              <a:rPr lang="en-US" sz="2400" dirty="0"/>
              <a:t>of the location and clearance of that flight, as soon as we saw them on our runway, we knew who they were and why they were erroneously on our runway. </a:t>
            </a:r>
          </a:p>
          <a:p>
            <a:r>
              <a:rPr lang="en-US" sz="2400" dirty="0"/>
              <a:t> </a:t>
            </a:r>
          </a:p>
          <a:p>
            <a:r>
              <a:rPr lang="en-US" sz="2400" dirty="0"/>
              <a:t>Moreover, we also </a:t>
            </a:r>
            <a:r>
              <a:rPr lang="en-US" sz="2400" b="1" dirty="0"/>
              <a:t>knew that as soon as Tower saw this, that they would issue an abort for us </a:t>
            </a:r>
            <a:r>
              <a:rPr lang="en-US" sz="2400" dirty="0"/>
              <a:t>and try to clear the light aircraft off of the runway back onto the appropriate taxiway. </a:t>
            </a:r>
            <a:endParaRPr lang="en-US" sz="2400" dirty="0" smtClean="0"/>
          </a:p>
          <a:p>
            <a:r>
              <a:rPr lang="en-US" sz="2400" dirty="0" smtClean="0"/>
              <a:t>This </a:t>
            </a:r>
            <a:r>
              <a:rPr lang="en-US" sz="2400" dirty="0"/>
              <a:t>allowed us to </a:t>
            </a:r>
            <a:r>
              <a:rPr lang="en-US" sz="2400" b="1" dirty="0"/>
              <a:t>keep our engines at idle, not get our aircraft powered up and to remain calm in the cockpit, remain calm over the radio</a:t>
            </a:r>
            <a:r>
              <a:rPr lang="en-US" sz="2400" dirty="0"/>
              <a:t>, listening for what was next, prepared to let Tower take charge.</a:t>
            </a:r>
          </a:p>
        </p:txBody>
      </p:sp>
    </p:spTree>
    <p:extLst>
      <p:ext uri="{BB962C8B-B14F-4D97-AF65-F5344CB8AC3E}">
        <p14:creationId xmlns:p14="http://schemas.microsoft.com/office/powerpoint/2010/main" val="333046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7882"/>
            <a:ext cx="9574306" cy="5632311"/>
          </a:xfrm>
          <a:prstGeom prst="rect">
            <a:avLst/>
          </a:prstGeom>
          <a:noFill/>
        </p:spPr>
        <p:txBody>
          <a:bodyPr wrap="square" rtlCol="0">
            <a:spAutoFit/>
          </a:bodyPr>
          <a:lstStyle/>
          <a:p>
            <a:r>
              <a:rPr lang="en-US" sz="2400" dirty="0"/>
              <a:t>We also knew one other not uncommon element. </a:t>
            </a:r>
            <a:r>
              <a:rPr lang="en-US" sz="2400" b="1" dirty="0"/>
              <a:t>One controller </a:t>
            </a:r>
            <a:r>
              <a:rPr lang="en-US" sz="2400" dirty="0"/>
              <a:t>manning tower and ground can and does work </a:t>
            </a:r>
            <a:r>
              <a:rPr lang="en-US" sz="2400" b="1" dirty="0"/>
              <a:t>just fine </a:t>
            </a:r>
            <a:r>
              <a:rPr lang="en-US" sz="2400" dirty="0"/>
              <a:t>at many airports around the world. During overnight or non-busy hours at major airports and at many regional airports during less busy times, one controller can and often does manage tower, ground and clearance. If all goes well, it is seldom a problem. </a:t>
            </a:r>
            <a:endParaRPr lang="en-US" sz="2400" dirty="0" smtClean="0"/>
          </a:p>
          <a:p>
            <a:endParaRPr lang="en-US" sz="2400" dirty="0"/>
          </a:p>
          <a:p>
            <a:r>
              <a:rPr lang="en-US" sz="2400" dirty="0" smtClean="0"/>
              <a:t>But </a:t>
            </a:r>
            <a:r>
              <a:rPr lang="en-US" sz="2400" dirty="0"/>
              <a:t>when hazardous events begin to unfold, </a:t>
            </a:r>
            <a:r>
              <a:rPr lang="en-US" sz="2400" b="1" dirty="0"/>
              <a:t>one controller </a:t>
            </a:r>
            <a:r>
              <a:rPr lang="en-US" sz="2400" dirty="0"/>
              <a:t>can become </a:t>
            </a:r>
            <a:r>
              <a:rPr lang="en-US" sz="2400" b="1" dirty="0"/>
              <a:t>hazard-distracted and time-challenged</a:t>
            </a:r>
            <a:r>
              <a:rPr lang="en-US" sz="2400" dirty="0"/>
              <a:t>, placing flight </a:t>
            </a:r>
            <a:r>
              <a:rPr lang="en-US" sz="2400" b="1" dirty="0"/>
              <a:t>crew </a:t>
            </a:r>
            <a:r>
              <a:rPr lang="en-US" sz="2400" dirty="0"/>
              <a:t>in position to </a:t>
            </a:r>
            <a:r>
              <a:rPr lang="en-US" sz="2400" b="1" dirty="0"/>
              <a:t>think ahead </a:t>
            </a:r>
            <a:r>
              <a:rPr lang="en-US" sz="2400" dirty="0"/>
              <a:t>and try to </a:t>
            </a:r>
            <a:r>
              <a:rPr lang="en-US" sz="2400" b="1" dirty="0"/>
              <a:t>act in concert </a:t>
            </a:r>
            <a:r>
              <a:rPr lang="en-US" sz="2400" dirty="0"/>
              <a:t>with the controller, </a:t>
            </a:r>
            <a:r>
              <a:rPr lang="en-US" sz="2400" b="1" dirty="0"/>
              <a:t>not just reacting </a:t>
            </a:r>
            <a:r>
              <a:rPr lang="en-US" sz="2400" dirty="0"/>
              <a:t>to controller instructions. </a:t>
            </a:r>
          </a:p>
          <a:p>
            <a:r>
              <a:rPr lang="en-US" sz="2400" dirty="0"/>
              <a:t> </a:t>
            </a:r>
          </a:p>
          <a:p>
            <a:r>
              <a:rPr lang="en-US" sz="2400" dirty="0"/>
              <a:t>At times like this, this author believes that it is safer for flight crew to try to </a:t>
            </a:r>
            <a:r>
              <a:rPr lang="en-US" sz="2400" b="1" dirty="0"/>
              <a:t>keep a big picture,</a:t>
            </a:r>
            <a:r>
              <a:rPr lang="en-US" sz="2400" dirty="0"/>
              <a:t> similar to the controller’s picture, of the air traffic so as to recognize hazardous situations more quickly and be in synch with the controller. </a:t>
            </a:r>
          </a:p>
        </p:txBody>
      </p:sp>
    </p:spTree>
    <p:extLst>
      <p:ext uri="{BB962C8B-B14F-4D97-AF65-F5344CB8AC3E}">
        <p14:creationId xmlns:p14="http://schemas.microsoft.com/office/powerpoint/2010/main" val="831011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4955203"/>
          </a:xfrm>
          <a:prstGeom prst="rect">
            <a:avLst/>
          </a:prstGeom>
          <a:noFill/>
        </p:spPr>
        <p:txBody>
          <a:bodyPr wrap="square" rtlCol="0">
            <a:spAutoFit/>
          </a:bodyPr>
          <a:lstStyle/>
          <a:p>
            <a:r>
              <a:rPr lang="en-US" sz="2800" b="1" dirty="0">
                <a:solidFill>
                  <a:srgbClr val="FFFF00"/>
                </a:solidFill>
              </a:rPr>
              <a:t>B.</a:t>
            </a:r>
            <a:r>
              <a:rPr lang="en-US" sz="2800" dirty="0">
                <a:solidFill>
                  <a:srgbClr val="FFFF00"/>
                </a:solidFill>
              </a:rPr>
              <a:t> </a:t>
            </a:r>
            <a:r>
              <a:rPr lang="en-US" sz="2800" b="1" u="sng" dirty="0">
                <a:solidFill>
                  <a:srgbClr val="FFFF00"/>
                </a:solidFill>
              </a:rPr>
              <a:t>Flight Crew Talking </a:t>
            </a:r>
            <a:r>
              <a:rPr lang="en-US" sz="2800" b="1" u="sng" dirty="0" smtClean="0">
                <a:solidFill>
                  <a:srgbClr val="FFFF00"/>
                </a:solidFill>
              </a:rPr>
              <a:t>Points </a:t>
            </a:r>
            <a:r>
              <a:rPr lang="en-US" sz="2800" b="1" u="sng" dirty="0">
                <a:solidFill>
                  <a:srgbClr val="FFFF00"/>
                </a:solidFill>
              </a:rPr>
              <a:t>and Briefing </a:t>
            </a:r>
            <a:r>
              <a:rPr lang="en-US" sz="2800" b="1" u="sng" dirty="0" smtClean="0">
                <a:solidFill>
                  <a:srgbClr val="FFFF00"/>
                </a:solidFill>
              </a:rPr>
              <a:t>Points</a:t>
            </a:r>
            <a:r>
              <a:rPr lang="en-US" sz="2800" b="1" u="sng" dirty="0">
                <a:solidFill>
                  <a:srgbClr val="FFFF00"/>
                </a:solidFill>
              </a:rPr>
              <a:t>:</a:t>
            </a:r>
            <a:r>
              <a:rPr lang="en-US" sz="2800" dirty="0">
                <a:solidFill>
                  <a:srgbClr val="FFFF00"/>
                </a:solidFill>
              </a:rPr>
              <a:t> </a:t>
            </a:r>
            <a:endParaRPr lang="en-US" sz="2800" dirty="0" smtClean="0">
              <a:solidFill>
                <a:srgbClr val="FFFF00"/>
              </a:solidFill>
            </a:endParaRPr>
          </a:p>
          <a:p>
            <a:r>
              <a:rPr lang="en-US" sz="2400" dirty="0" smtClean="0"/>
              <a:t> </a:t>
            </a:r>
            <a:endParaRPr lang="en-US" sz="2400" dirty="0"/>
          </a:p>
          <a:p>
            <a:r>
              <a:rPr lang="en-US" sz="2400" dirty="0" smtClean="0">
                <a:solidFill>
                  <a:schemeClr val="tx1">
                    <a:lumMod val="85000"/>
                  </a:schemeClr>
                </a:solidFill>
              </a:rPr>
              <a:t>1. </a:t>
            </a:r>
            <a:r>
              <a:rPr lang="en-US" sz="2400" b="1" dirty="0" smtClean="0">
                <a:solidFill>
                  <a:schemeClr val="tx1">
                    <a:lumMod val="85000"/>
                  </a:schemeClr>
                </a:solidFill>
              </a:rPr>
              <a:t>Keeping </a:t>
            </a:r>
            <a:r>
              <a:rPr lang="en-US" sz="2400" b="1" dirty="0">
                <a:solidFill>
                  <a:schemeClr val="tx1">
                    <a:lumMod val="85000"/>
                  </a:schemeClr>
                </a:solidFill>
              </a:rPr>
              <a:t>the big picture- </a:t>
            </a:r>
            <a:r>
              <a:rPr lang="en-US" sz="2400" dirty="0" smtClean="0">
                <a:solidFill>
                  <a:schemeClr val="tx1">
                    <a:lumMod val="85000"/>
                  </a:schemeClr>
                </a:solidFill>
              </a:rPr>
              <a:t>flightcrew should </a:t>
            </a:r>
            <a:r>
              <a:rPr lang="en-US" sz="2400" dirty="0">
                <a:solidFill>
                  <a:schemeClr val="tx1">
                    <a:lumMod val="85000"/>
                  </a:schemeClr>
                </a:solidFill>
              </a:rPr>
              <a:t>visit air traffic control towers, ground control and approach control positions, </a:t>
            </a:r>
            <a:r>
              <a:rPr lang="en-US" sz="2400" dirty="0" smtClean="0">
                <a:solidFill>
                  <a:schemeClr val="tx1">
                    <a:lumMod val="85000"/>
                  </a:schemeClr>
                </a:solidFill>
              </a:rPr>
              <a:t>as </a:t>
            </a:r>
            <a:r>
              <a:rPr lang="en-US" sz="2400" dirty="0">
                <a:solidFill>
                  <a:schemeClr val="tx1">
                    <a:lumMod val="85000"/>
                  </a:schemeClr>
                </a:solidFill>
              </a:rPr>
              <a:t>part of </a:t>
            </a:r>
            <a:r>
              <a:rPr lang="en-US" sz="2400" dirty="0" smtClean="0">
                <a:solidFill>
                  <a:schemeClr val="tx1">
                    <a:lumMod val="85000"/>
                  </a:schemeClr>
                </a:solidFill>
              </a:rPr>
              <a:t>normal </a:t>
            </a:r>
            <a:r>
              <a:rPr lang="en-US" sz="2400" dirty="0">
                <a:solidFill>
                  <a:schemeClr val="tx1">
                    <a:lumMod val="85000"/>
                  </a:schemeClr>
                </a:solidFill>
              </a:rPr>
              <a:t>commercial </a:t>
            </a:r>
            <a:r>
              <a:rPr lang="en-US" sz="2400" dirty="0" smtClean="0">
                <a:solidFill>
                  <a:schemeClr val="tx1">
                    <a:lumMod val="85000"/>
                  </a:schemeClr>
                </a:solidFill>
              </a:rPr>
              <a:t>flightcrew training, </a:t>
            </a:r>
            <a:r>
              <a:rPr lang="en-US" sz="2400" dirty="0">
                <a:solidFill>
                  <a:schemeClr val="tx1">
                    <a:lumMod val="85000"/>
                  </a:schemeClr>
                </a:solidFill>
              </a:rPr>
              <a:t>to understand </a:t>
            </a:r>
            <a:r>
              <a:rPr lang="en-US" sz="2400" dirty="0" smtClean="0">
                <a:solidFill>
                  <a:schemeClr val="tx1">
                    <a:lumMod val="85000"/>
                  </a:schemeClr>
                </a:solidFill>
              </a:rPr>
              <a:t>controller on </a:t>
            </a:r>
            <a:r>
              <a:rPr lang="en-US" sz="2400" dirty="0">
                <a:solidFill>
                  <a:schemeClr val="tx1">
                    <a:lumMod val="85000"/>
                  </a:schemeClr>
                </a:solidFill>
              </a:rPr>
              <a:t>other end of </a:t>
            </a:r>
            <a:r>
              <a:rPr lang="en-US" sz="2400" dirty="0" smtClean="0">
                <a:solidFill>
                  <a:schemeClr val="tx1">
                    <a:lumMod val="85000"/>
                  </a:schemeClr>
                </a:solidFill>
              </a:rPr>
              <a:t>radio</a:t>
            </a:r>
            <a:r>
              <a:rPr lang="en-US" sz="2400" dirty="0">
                <a:solidFill>
                  <a:schemeClr val="tx1">
                    <a:lumMod val="85000"/>
                  </a:schemeClr>
                </a:solidFill>
              </a:rPr>
              <a:t>, what </a:t>
            </a:r>
            <a:r>
              <a:rPr lang="en-US" sz="2400" dirty="0" smtClean="0">
                <a:solidFill>
                  <a:schemeClr val="tx1">
                    <a:lumMod val="85000"/>
                  </a:schemeClr>
                </a:solidFill>
              </a:rPr>
              <a:t>ATC sees </a:t>
            </a:r>
            <a:r>
              <a:rPr lang="en-US" sz="2400" dirty="0">
                <a:solidFill>
                  <a:schemeClr val="tx1">
                    <a:lumMod val="85000"/>
                  </a:schemeClr>
                </a:solidFill>
              </a:rPr>
              <a:t>in front of them, what are </a:t>
            </a:r>
            <a:r>
              <a:rPr lang="en-US" sz="2400" dirty="0" smtClean="0">
                <a:solidFill>
                  <a:schemeClr val="tx1">
                    <a:lumMod val="85000"/>
                  </a:schemeClr>
                </a:solidFill>
              </a:rPr>
              <a:t>ATC </a:t>
            </a:r>
            <a:r>
              <a:rPr lang="en-US" sz="2400" dirty="0">
                <a:solidFill>
                  <a:schemeClr val="tx1">
                    <a:lumMod val="85000"/>
                  </a:schemeClr>
                </a:solidFill>
              </a:rPr>
              <a:t>procedures, capabilities, limitations</a:t>
            </a:r>
            <a:r>
              <a:rPr lang="en-US" sz="2400" dirty="0" smtClean="0">
                <a:solidFill>
                  <a:schemeClr val="tx1">
                    <a:lumMod val="85000"/>
                  </a:schemeClr>
                </a:solidFill>
              </a:rPr>
              <a:t>, </a:t>
            </a:r>
            <a:r>
              <a:rPr lang="en-US" sz="2400" dirty="0">
                <a:solidFill>
                  <a:schemeClr val="tx1">
                    <a:lumMod val="85000"/>
                  </a:schemeClr>
                </a:solidFill>
              </a:rPr>
              <a:t>general level of commercial aviation </a:t>
            </a:r>
            <a:r>
              <a:rPr lang="en-US" sz="2400" dirty="0" smtClean="0">
                <a:solidFill>
                  <a:schemeClr val="tx1">
                    <a:lumMod val="85000"/>
                  </a:schemeClr>
                </a:solidFill>
              </a:rPr>
              <a:t>flightcrew </a:t>
            </a:r>
            <a:r>
              <a:rPr lang="en-US" sz="2400" dirty="0">
                <a:solidFill>
                  <a:schemeClr val="tx1">
                    <a:lumMod val="85000"/>
                  </a:schemeClr>
                </a:solidFill>
              </a:rPr>
              <a:t>knowledge</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smtClean="0">
                <a:solidFill>
                  <a:schemeClr val="tx1">
                    <a:lumMod val="85000"/>
                  </a:schemeClr>
                </a:solidFill>
              </a:rPr>
              <a:t>2. Consider </a:t>
            </a:r>
            <a:r>
              <a:rPr lang="en-US" sz="2400" b="1" dirty="0">
                <a:solidFill>
                  <a:schemeClr val="tx1">
                    <a:lumMod val="85000"/>
                  </a:schemeClr>
                </a:solidFill>
              </a:rPr>
              <a:t>formal procedure </a:t>
            </a:r>
            <a:r>
              <a:rPr lang="en-US" sz="2400" dirty="0" smtClean="0">
                <a:solidFill>
                  <a:schemeClr val="tx1">
                    <a:lumMod val="85000"/>
                  </a:schemeClr>
                </a:solidFill>
              </a:rPr>
              <a:t>for flightcrew </a:t>
            </a:r>
            <a:r>
              <a:rPr lang="en-US" sz="2400" dirty="0">
                <a:solidFill>
                  <a:schemeClr val="tx1">
                    <a:lumMod val="85000"/>
                  </a:schemeClr>
                </a:solidFill>
              </a:rPr>
              <a:t>members </a:t>
            </a:r>
            <a:r>
              <a:rPr lang="en-US" sz="2400" b="1" dirty="0">
                <a:solidFill>
                  <a:schemeClr val="tx1">
                    <a:lumMod val="85000"/>
                  </a:schemeClr>
                </a:solidFill>
              </a:rPr>
              <a:t>to keep track of local traffic </a:t>
            </a:r>
            <a:r>
              <a:rPr lang="en-US" sz="2400" dirty="0">
                <a:solidFill>
                  <a:schemeClr val="tx1">
                    <a:lumMod val="85000"/>
                  </a:schemeClr>
                </a:solidFill>
              </a:rPr>
              <a:t>in, on and around the </a:t>
            </a:r>
            <a:r>
              <a:rPr lang="en-US" sz="2400" dirty="0" smtClean="0">
                <a:solidFill>
                  <a:schemeClr val="tx1">
                    <a:lumMod val="85000"/>
                  </a:schemeClr>
                </a:solidFill>
              </a:rPr>
              <a:t>airport, </a:t>
            </a:r>
            <a:r>
              <a:rPr lang="en-US" sz="2400" dirty="0">
                <a:solidFill>
                  <a:schemeClr val="tx1">
                    <a:lumMod val="85000"/>
                  </a:schemeClr>
                </a:solidFill>
              </a:rPr>
              <a:t>for phase of </a:t>
            </a:r>
            <a:r>
              <a:rPr lang="en-US" sz="2400" dirty="0" smtClean="0">
                <a:solidFill>
                  <a:schemeClr val="tx1">
                    <a:lumMod val="85000"/>
                  </a:schemeClr>
                </a:solidFill>
              </a:rPr>
              <a:t>flight, </a:t>
            </a:r>
            <a:r>
              <a:rPr lang="en-US" sz="2400" dirty="0">
                <a:solidFill>
                  <a:schemeClr val="tx1">
                    <a:lumMod val="85000"/>
                  </a:schemeClr>
                </a:solidFill>
              </a:rPr>
              <a:t>direction of travel</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smtClean="0">
                <a:solidFill>
                  <a:schemeClr val="tx1">
                    <a:lumMod val="85000"/>
                  </a:schemeClr>
                </a:solidFill>
              </a:rPr>
              <a:t>3. Consider </a:t>
            </a:r>
            <a:r>
              <a:rPr lang="en-US" sz="2400" b="1" dirty="0">
                <a:solidFill>
                  <a:schemeClr val="tx1">
                    <a:lumMod val="85000"/>
                  </a:schemeClr>
                </a:solidFill>
              </a:rPr>
              <a:t>formal procedure </a:t>
            </a:r>
            <a:r>
              <a:rPr lang="en-US" sz="2400" dirty="0">
                <a:solidFill>
                  <a:schemeClr val="tx1">
                    <a:lumMod val="85000"/>
                  </a:schemeClr>
                </a:solidFill>
              </a:rPr>
              <a:t>for </a:t>
            </a:r>
            <a:r>
              <a:rPr lang="en-US" sz="2400" dirty="0" smtClean="0">
                <a:solidFill>
                  <a:schemeClr val="tx1">
                    <a:lumMod val="85000"/>
                  </a:schemeClr>
                </a:solidFill>
              </a:rPr>
              <a:t>flightcrew </a:t>
            </a:r>
            <a:r>
              <a:rPr lang="en-US" sz="2400" dirty="0">
                <a:solidFill>
                  <a:schemeClr val="tx1">
                    <a:lumMod val="85000"/>
                  </a:schemeClr>
                </a:solidFill>
              </a:rPr>
              <a:t>to continually </a:t>
            </a:r>
            <a:r>
              <a:rPr lang="en-US" sz="2400" b="1" dirty="0" smtClean="0">
                <a:solidFill>
                  <a:schemeClr val="tx1">
                    <a:lumMod val="85000"/>
                  </a:schemeClr>
                </a:solidFill>
              </a:rPr>
              <a:t>brief</a:t>
            </a:r>
            <a:r>
              <a:rPr lang="en-US" sz="2400" dirty="0" smtClean="0">
                <a:solidFill>
                  <a:schemeClr val="tx1">
                    <a:lumMod val="85000"/>
                  </a:schemeClr>
                </a:solidFill>
              </a:rPr>
              <a:t> location, movement of </a:t>
            </a:r>
            <a:r>
              <a:rPr lang="en-US" sz="2400" b="1" dirty="0">
                <a:solidFill>
                  <a:schemeClr val="tx1">
                    <a:lumMod val="85000"/>
                  </a:schemeClr>
                </a:solidFill>
              </a:rPr>
              <a:t>other </a:t>
            </a:r>
            <a:r>
              <a:rPr lang="en-US" sz="2400" b="1" dirty="0" smtClean="0">
                <a:solidFill>
                  <a:schemeClr val="tx1">
                    <a:lumMod val="85000"/>
                  </a:schemeClr>
                </a:solidFill>
              </a:rPr>
              <a:t>air, </a:t>
            </a:r>
            <a:r>
              <a:rPr lang="en-US" sz="2400" b="1" dirty="0">
                <a:solidFill>
                  <a:schemeClr val="tx1">
                    <a:lumMod val="85000"/>
                  </a:schemeClr>
                </a:solidFill>
              </a:rPr>
              <a:t>ground </a:t>
            </a:r>
            <a:r>
              <a:rPr lang="en-US" sz="2400" b="1" dirty="0" smtClean="0">
                <a:solidFill>
                  <a:schemeClr val="tx1">
                    <a:lumMod val="85000"/>
                  </a:schemeClr>
                </a:solidFill>
              </a:rPr>
              <a:t>traffic</a:t>
            </a:r>
            <a:r>
              <a:rPr lang="en-US" sz="2400" dirty="0" smtClean="0">
                <a:solidFill>
                  <a:schemeClr val="tx1">
                    <a:lumMod val="85000"/>
                  </a:schemeClr>
                </a:solidFill>
              </a:rPr>
              <a:t>, conflicts may arise </a:t>
            </a:r>
            <a:r>
              <a:rPr lang="en-US" sz="2400" dirty="0">
                <a:solidFill>
                  <a:schemeClr val="tx1">
                    <a:lumMod val="85000"/>
                  </a:schemeClr>
                </a:solidFill>
              </a:rPr>
              <a:t>in space and </a:t>
            </a:r>
            <a:r>
              <a:rPr lang="en-US" sz="2400" dirty="0" smtClean="0">
                <a:solidFill>
                  <a:schemeClr val="tx1">
                    <a:lumMod val="85000"/>
                  </a:schemeClr>
                </a:solidFill>
              </a:rPr>
              <a:t>time.</a:t>
            </a:r>
            <a:endParaRPr lang="en-US" sz="2400" dirty="0">
              <a:solidFill>
                <a:schemeClr val="tx1">
                  <a:lumMod val="85000"/>
                </a:schemeClr>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2"/>
          <a:stretch/>
        </p:blipFill>
        <p:spPr>
          <a:xfrm>
            <a:off x="6210300" y="2743200"/>
            <a:ext cx="5734050" cy="4114800"/>
          </a:xfrm>
          <a:prstGeom prst="rect">
            <a:avLst/>
          </a:prstGeom>
          <a:effectLst>
            <a:softEdge rad="406400"/>
          </a:effectLst>
        </p:spPr>
      </p:pic>
    </p:spTree>
    <p:extLst>
      <p:ext uri="{BB962C8B-B14F-4D97-AF65-F5344CB8AC3E}">
        <p14:creationId xmlns:p14="http://schemas.microsoft.com/office/powerpoint/2010/main" val="1153396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755422"/>
          </a:xfrm>
          <a:prstGeom prst="rect">
            <a:avLst/>
          </a:prstGeom>
          <a:noFill/>
        </p:spPr>
        <p:txBody>
          <a:bodyPr wrap="square" rtlCol="0">
            <a:spAutoFit/>
          </a:bodyPr>
          <a:lstStyle/>
          <a:p>
            <a:r>
              <a:rPr lang="en-US" sz="2800" b="1" dirty="0"/>
              <a:t>B.</a:t>
            </a:r>
            <a:r>
              <a:rPr lang="en-US" sz="2800" dirty="0"/>
              <a:t> </a:t>
            </a:r>
            <a:r>
              <a:rPr lang="en-US" sz="2800" b="1" u="sng" dirty="0"/>
              <a:t>Flight Crew Talking </a:t>
            </a:r>
            <a:r>
              <a:rPr lang="en-US" sz="2800" b="1" u="sng" dirty="0" smtClean="0"/>
              <a:t>Points </a:t>
            </a:r>
            <a:r>
              <a:rPr lang="en-US" sz="2800" b="1" u="sng" dirty="0"/>
              <a:t>and Briefing </a:t>
            </a:r>
            <a:r>
              <a:rPr lang="en-US" sz="2800" b="1" u="sng" dirty="0" smtClean="0"/>
              <a:t>Points</a:t>
            </a:r>
            <a:r>
              <a:rPr lang="en-US" sz="2800" b="1" u="sng" dirty="0"/>
              <a:t>:</a:t>
            </a:r>
            <a:r>
              <a:rPr lang="en-US" sz="2800" dirty="0"/>
              <a:t> </a:t>
            </a:r>
            <a:endParaRPr lang="en-US" sz="2800" dirty="0" smtClean="0"/>
          </a:p>
          <a:p>
            <a:r>
              <a:rPr lang="en-US" sz="2400" dirty="0" smtClean="0"/>
              <a:t> </a:t>
            </a:r>
            <a:endParaRPr lang="en-US" sz="2400" dirty="0"/>
          </a:p>
          <a:p>
            <a:r>
              <a:rPr lang="en-US" sz="2800" dirty="0" smtClean="0">
                <a:solidFill>
                  <a:srgbClr val="FFFF00"/>
                </a:solidFill>
              </a:rPr>
              <a:t>1. </a:t>
            </a:r>
            <a:r>
              <a:rPr lang="en-US" sz="2800" b="1" dirty="0" smtClean="0">
                <a:solidFill>
                  <a:srgbClr val="FFFF00"/>
                </a:solidFill>
              </a:rPr>
              <a:t>Keeping </a:t>
            </a:r>
            <a:r>
              <a:rPr lang="en-US" sz="2800" b="1" dirty="0">
                <a:solidFill>
                  <a:srgbClr val="FFFF00"/>
                </a:solidFill>
              </a:rPr>
              <a:t>the big picture- </a:t>
            </a:r>
            <a:r>
              <a:rPr lang="en-US" sz="2800" dirty="0" smtClean="0">
                <a:solidFill>
                  <a:srgbClr val="FFFF00"/>
                </a:solidFill>
              </a:rPr>
              <a:t>flightcrew should </a:t>
            </a:r>
            <a:r>
              <a:rPr lang="en-US" sz="2800" dirty="0">
                <a:solidFill>
                  <a:srgbClr val="FFFF00"/>
                </a:solidFill>
              </a:rPr>
              <a:t>visit air traffic control towers, ground control and approach control positions, </a:t>
            </a:r>
            <a:r>
              <a:rPr lang="en-US" sz="2800" dirty="0" smtClean="0">
                <a:solidFill>
                  <a:srgbClr val="FFFF00"/>
                </a:solidFill>
              </a:rPr>
              <a:t>as </a:t>
            </a:r>
            <a:r>
              <a:rPr lang="en-US" sz="2800" dirty="0">
                <a:solidFill>
                  <a:srgbClr val="FFFF00"/>
                </a:solidFill>
              </a:rPr>
              <a:t>part of </a:t>
            </a:r>
            <a:r>
              <a:rPr lang="en-US" sz="2800" dirty="0" smtClean="0">
                <a:solidFill>
                  <a:srgbClr val="FFFF00"/>
                </a:solidFill>
              </a:rPr>
              <a:t>normal </a:t>
            </a:r>
            <a:r>
              <a:rPr lang="en-US" sz="2800" dirty="0">
                <a:solidFill>
                  <a:srgbClr val="FFFF00"/>
                </a:solidFill>
              </a:rPr>
              <a:t>commercial </a:t>
            </a:r>
            <a:r>
              <a:rPr lang="en-US" sz="2800" dirty="0" smtClean="0">
                <a:solidFill>
                  <a:srgbClr val="FFFF00"/>
                </a:solidFill>
              </a:rPr>
              <a:t>flightcrew training, </a:t>
            </a:r>
            <a:r>
              <a:rPr lang="en-US" sz="2800" dirty="0">
                <a:solidFill>
                  <a:srgbClr val="FFFF00"/>
                </a:solidFill>
              </a:rPr>
              <a:t>to understand </a:t>
            </a:r>
            <a:r>
              <a:rPr lang="en-US" sz="2800" dirty="0" smtClean="0">
                <a:solidFill>
                  <a:srgbClr val="FFFF00"/>
                </a:solidFill>
              </a:rPr>
              <a:t>controller on </a:t>
            </a:r>
            <a:r>
              <a:rPr lang="en-US" sz="2800" dirty="0">
                <a:solidFill>
                  <a:srgbClr val="FFFF00"/>
                </a:solidFill>
              </a:rPr>
              <a:t>other end of </a:t>
            </a:r>
            <a:r>
              <a:rPr lang="en-US" sz="2800" dirty="0" smtClean="0">
                <a:solidFill>
                  <a:srgbClr val="FFFF00"/>
                </a:solidFill>
              </a:rPr>
              <a:t>radio</a:t>
            </a:r>
            <a:r>
              <a:rPr lang="en-US" sz="2800" dirty="0">
                <a:solidFill>
                  <a:srgbClr val="FFFF00"/>
                </a:solidFill>
              </a:rPr>
              <a:t>, what </a:t>
            </a:r>
            <a:r>
              <a:rPr lang="en-US" sz="2800" dirty="0" smtClean="0">
                <a:solidFill>
                  <a:srgbClr val="FFFF00"/>
                </a:solidFill>
              </a:rPr>
              <a:t>ATC sees </a:t>
            </a:r>
            <a:r>
              <a:rPr lang="en-US" sz="2800" dirty="0">
                <a:solidFill>
                  <a:srgbClr val="FFFF00"/>
                </a:solidFill>
              </a:rPr>
              <a:t>in front of them, what are </a:t>
            </a:r>
            <a:r>
              <a:rPr lang="en-US" sz="2800" dirty="0" smtClean="0">
                <a:solidFill>
                  <a:srgbClr val="FFFF00"/>
                </a:solidFill>
              </a:rPr>
              <a:t>ATC </a:t>
            </a:r>
            <a:r>
              <a:rPr lang="en-US" sz="2800" dirty="0">
                <a:solidFill>
                  <a:srgbClr val="FFFF00"/>
                </a:solidFill>
              </a:rPr>
              <a:t>procedures, capabilities, limitations</a:t>
            </a:r>
            <a:r>
              <a:rPr lang="en-US" sz="2800" dirty="0" smtClean="0">
                <a:solidFill>
                  <a:srgbClr val="FFFF00"/>
                </a:solidFill>
              </a:rPr>
              <a:t>, </a:t>
            </a:r>
            <a:r>
              <a:rPr lang="en-US" sz="2800" dirty="0">
                <a:solidFill>
                  <a:srgbClr val="FFFF00"/>
                </a:solidFill>
              </a:rPr>
              <a:t>general level of commercial aviation </a:t>
            </a:r>
            <a:r>
              <a:rPr lang="en-US" sz="2800" dirty="0" smtClean="0">
                <a:solidFill>
                  <a:srgbClr val="FFFF00"/>
                </a:solidFill>
              </a:rPr>
              <a:t>flightcrew </a:t>
            </a:r>
            <a:r>
              <a:rPr lang="en-US" sz="2800" dirty="0">
                <a:solidFill>
                  <a:srgbClr val="FFFF00"/>
                </a:solidFill>
              </a:rPr>
              <a:t>knowledge</a:t>
            </a:r>
            <a:r>
              <a:rPr lang="en-US" sz="2800" dirty="0" smtClean="0">
                <a:solidFill>
                  <a:srgbClr val="FFFF00"/>
                </a:solidFill>
              </a:rPr>
              <a:t>.</a:t>
            </a:r>
          </a:p>
          <a:p>
            <a:endParaRPr lang="en-US" sz="2800" dirty="0">
              <a:solidFill>
                <a:srgbClr val="FFFF00"/>
              </a:solidFill>
            </a:endParaRPr>
          </a:p>
          <a:p>
            <a:r>
              <a:rPr lang="en-US" sz="2400" dirty="0" smtClean="0">
                <a:solidFill>
                  <a:schemeClr val="tx1">
                    <a:lumMod val="85000"/>
                  </a:schemeClr>
                </a:solidFill>
              </a:rPr>
              <a:t>2. Consider </a:t>
            </a:r>
            <a:r>
              <a:rPr lang="en-US" sz="2400" b="1" dirty="0">
                <a:solidFill>
                  <a:schemeClr val="tx1">
                    <a:lumMod val="85000"/>
                  </a:schemeClr>
                </a:solidFill>
              </a:rPr>
              <a:t>formal procedure </a:t>
            </a:r>
            <a:r>
              <a:rPr lang="en-US" sz="2400" dirty="0" smtClean="0">
                <a:solidFill>
                  <a:schemeClr val="tx1">
                    <a:lumMod val="85000"/>
                  </a:schemeClr>
                </a:solidFill>
              </a:rPr>
              <a:t>for flightcrew </a:t>
            </a:r>
            <a:r>
              <a:rPr lang="en-US" sz="2400" dirty="0">
                <a:solidFill>
                  <a:schemeClr val="tx1">
                    <a:lumMod val="85000"/>
                  </a:schemeClr>
                </a:solidFill>
              </a:rPr>
              <a:t>members </a:t>
            </a:r>
            <a:r>
              <a:rPr lang="en-US" sz="2400" b="1" dirty="0">
                <a:solidFill>
                  <a:schemeClr val="tx1">
                    <a:lumMod val="85000"/>
                  </a:schemeClr>
                </a:solidFill>
              </a:rPr>
              <a:t>to keep track of local traffic </a:t>
            </a:r>
            <a:r>
              <a:rPr lang="en-US" sz="2400" dirty="0">
                <a:solidFill>
                  <a:schemeClr val="tx1">
                    <a:lumMod val="85000"/>
                  </a:schemeClr>
                </a:solidFill>
              </a:rPr>
              <a:t>in, on and around the </a:t>
            </a:r>
            <a:r>
              <a:rPr lang="en-US" sz="2400" dirty="0" smtClean="0">
                <a:solidFill>
                  <a:schemeClr val="tx1">
                    <a:lumMod val="85000"/>
                  </a:schemeClr>
                </a:solidFill>
              </a:rPr>
              <a:t>airport, </a:t>
            </a:r>
            <a:r>
              <a:rPr lang="en-US" sz="2400" dirty="0">
                <a:solidFill>
                  <a:schemeClr val="tx1">
                    <a:lumMod val="85000"/>
                  </a:schemeClr>
                </a:solidFill>
              </a:rPr>
              <a:t>for phase of </a:t>
            </a:r>
            <a:r>
              <a:rPr lang="en-US" sz="2400" dirty="0" smtClean="0">
                <a:solidFill>
                  <a:schemeClr val="tx1">
                    <a:lumMod val="85000"/>
                  </a:schemeClr>
                </a:solidFill>
              </a:rPr>
              <a:t>flight, </a:t>
            </a:r>
            <a:r>
              <a:rPr lang="en-US" sz="2400" dirty="0">
                <a:solidFill>
                  <a:schemeClr val="tx1">
                    <a:lumMod val="85000"/>
                  </a:schemeClr>
                </a:solidFill>
              </a:rPr>
              <a:t>direction of travel</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smtClean="0">
                <a:solidFill>
                  <a:schemeClr val="tx1">
                    <a:lumMod val="85000"/>
                  </a:schemeClr>
                </a:solidFill>
              </a:rPr>
              <a:t>3. Consider </a:t>
            </a:r>
            <a:r>
              <a:rPr lang="en-US" sz="2400" b="1" dirty="0">
                <a:solidFill>
                  <a:schemeClr val="tx1">
                    <a:lumMod val="85000"/>
                  </a:schemeClr>
                </a:solidFill>
              </a:rPr>
              <a:t>formal procedure </a:t>
            </a:r>
            <a:r>
              <a:rPr lang="en-US" sz="2400" dirty="0">
                <a:solidFill>
                  <a:schemeClr val="tx1">
                    <a:lumMod val="85000"/>
                  </a:schemeClr>
                </a:solidFill>
              </a:rPr>
              <a:t>for </a:t>
            </a:r>
            <a:r>
              <a:rPr lang="en-US" sz="2400" dirty="0" smtClean="0">
                <a:solidFill>
                  <a:schemeClr val="tx1">
                    <a:lumMod val="85000"/>
                  </a:schemeClr>
                </a:solidFill>
              </a:rPr>
              <a:t>flightcrew </a:t>
            </a:r>
            <a:r>
              <a:rPr lang="en-US" sz="2400" dirty="0">
                <a:solidFill>
                  <a:schemeClr val="tx1">
                    <a:lumMod val="85000"/>
                  </a:schemeClr>
                </a:solidFill>
              </a:rPr>
              <a:t>to continually </a:t>
            </a:r>
            <a:r>
              <a:rPr lang="en-US" sz="2400" b="1" dirty="0" smtClean="0">
                <a:solidFill>
                  <a:schemeClr val="tx1">
                    <a:lumMod val="85000"/>
                  </a:schemeClr>
                </a:solidFill>
              </a:rPr>
              <a:t>brief</a:t>
            </a:r>
            <a:r>
              <a:rPr lang="en-US" sz="2400" dirty="0" smtClean="0">
                <a:solidFill>
                  <a:schemeClr val="tx1">
                    <a:lumMod val="85000"/>
                  </a:schemeClr>
                </a:solidFill>
              </a:rPr>
              <a:t> location, movement of </a:t>
            </a:r>
            <a:r>
              <a:rPr lang="en-US" sz="2400" b="1" dirty="0">
                <a:solidFill>
                  <a:schemeClr val="tx1">
                    <a:lumMod val="85000"/>
                  </a:schemeClr>
                </a:solidFill>
              </a:rPr>
              <a:t>other </a:t>
            </a:r>
            <a:r>
              <a:rPr lang="en-US" sz="2400" b="1" dirty="0" smtClean="0">
                <a:solidFill>
                  <a:schemeClr val="tx1">
                    <a:lumMod val="85000"/>
                  </a:schemeClr>
                </a:solidFill>
              </a:rPr>
              <a:t>air, </a:t>
            </a:r>
            <a:r>
              <a:rPr lang="en-US" sz="2400" b="1" dirty="0">
                <a:solidFill>
                  <a:schemeClr val="tx1">
                    <a:lumMod val="85000"/>
                  </a:schemeClr>
                </a:solidFill>
              </a:rPr>
              <a:t>ground </a:t>
            </a:r>
            <a:r>
              <a:rPr lang="en-US" sz="2400" b="1" dirty="0" smtClean="0">
                <a:solidFill>
                  <a:schemeClr val="tx1">
                    <a:lumMod val="85000"/>
                  </a:schemeClr>
                </a:solidFill>
              </a:rPr>
              <a:t>traffic</a:t>
            </a:r>
            <a:r>
              <a:rPr lang="en-US" sz="2400" dirty="0" smtClean="0">
                <a:solidFill>
                  <a:schemeClr val="tx1">
                    <a:lumMod val="85000"/>
                  </a:schemeClr>
                </a:solidFill>
              </a:rPr>
              <a:t>, conflicts may arise </a:t>
            </a:r>
            <a:r>
              <a:rPr lang="en-US" sz="2400" dirty="0">
                <a:solidFill>
                  <a:schemeClr val="tx1">
                    <a:lumMod val="85000"/>
                  </a:schemeClr>
                </a:solidFill>
              </a:rPr>
              <a:t>in space and </a:t>
            </a:r>
            <a:r>
              <a:rPr lang="en-US" sz="2400" dirty="0" smtClean="0">
                <a:solidFill>
                  <a:schemeClr val="tx1">
                    <a:lumMod val="85000"/>
                  </a:schemeClr>
                </a:solidFill>
              </a:rPr>
              <a:t>time.</a:t>
            </a:r>
            <a:endParaRPr lang="en-US" sz="2400" dirty="0">
              <a:solidFill>
                <a:schemeClr val="tx1">
                  <a:lumMod val="85000"/>
                </a:schemeClr>
              </a:solidFill>
            </a:endParaRPr>
          </a:p>
        </p:txBody>
      </p:sp>
    </p:spTree>
    <p:extLst>
      <p:ext uri="{BB962C8B-B14F-4D97-AF65-F5344CB8AC3E}">
        <p14:creationId xmlns:p14="http://schemas.microsoft.com/office/powerpoint/2010/main" val="1838675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570756"/>
          </a:xfrm>
          <a:prstGeom prst="rect">
            <a:avLst/>
          </a:prstGeom>
          <a:noFill/>
        </p:spPr>
        <p:txBody>
          <a:bodyPr wrap="square" rtlCol="0">
            <a:spAutoFit/>
          </a:bodyPr>
          <a:lstStyle/>
          <a:p>
            <a:r>
              <a:rPr lang="en-US" sz="2800" b="1" dirty="0"/>
              <a:t>B.</a:t>
            </a:r>
            <a:r>
              <a:rPr lang="en-US" sz="2800" dirty="0"/>
              <a:t> </a:t>
            </a:r>
            <a:r>
              <a:rPr lang="en-US" sz="2800" b="1" u="sng" dirty="0"/>
              <a:t>Flight Crew Talking </a:t>
            </a:r>
            <a:r>
              <a:rPr lang="en-US" sz="2800" b="1" u="sng" dirty="0" smtClean="0"/>
              <a:t>Points </a:t>
            </a:r>
            <a:r>
              <a:rPr lang="en-US" sz="2800" b="1" u="sng" dirty="0"/>
              <a:t>and Briefing </a:t>
            </a:r>
            <a:r>
              <a:rPr lang="en-US" sz="2800" b="1" u="sng" dirty="0" smtClean="0"/>
              <a:t>Points</a:t>
            </a:r>
            <a:r>
              <a:rPr lang="en-US" sz="2800" b="1" u="sng" dirty="0"/>
              <a:t>:</a:t>
            </a:r>
            <a:r>
              <a:rPr lang="en-US" sz="2800" dirty="0"/>
              <a:t> </a:t>
            </a:r>
            <a:endParaRPr lang="en-US" sz="2800" dirty="0" smtClean="0"/>
          </a:p>
          <a:p>
            <a:r>
              <a:rPr lang="en-US" sz="2400" dirty="0" smtClean="0"/>
              <a:t> </a:t>
            </a:r>
            <a:endParaRPr lang="en-US" sz="2400" dirty="0"/>
          </a:p>
          <a:p>
            <a:r>
              <a:rPr lang="en-US" sz="2400" dirty="0" smtClean="0"/>
              <a:t>1. </a:t>
            </a:r>
            <a:r>
              <a:rPr lang="en-US" sz="2400" b="1" dirty="0" smtClean="0"/>
              <a:t>Keeping </a:t>
            </a:r>
            <a:r>
              <a:rPr lang="en-US" sz="2400" b="1" dirty="0"/>
              <a:t>the big picture- </a:t>
            </a:r>
            <a:r>
              <a:rPr lang="en-US" sz="2400" dirty="0" smtClean="0"/>
              <a:t>flightcrew should </a:t>
            </a:r>
            <a:r>
              <a:rPr lang="en-US" sz="2400" dirty="0"/>
              <a:t>visit air traffic control towers, ground control and approach control positions, </a:t>
            </a:r>
            <a:r>
              <a:rPr lang="en-US" sz="2400" dirty="0" smtClean="0"/>
              <a:t>as </a:t>
            </a:r>
            <a:r>
              <a:rPr lang="en-US" sz="2400" dirty="0"/>
              <a:t>part of </a:t>
            </a:r>
            <a:r>
              <a:rPr lang="en-US" sz="2400" dirty="0" smtClean="0"/>
              <a:t>normal </a:t>
            </a:r>
            <a:r>
              <a:rPr lang="en-US" sz="2400" dirty="0"/>
              <a:t>commercial </a:t>
            </a:r>
            <a:r>
              <a:rPr lang="en-US" sz="2400" dirty="0" smtClean="0"/>
              <a:t>flightcrew training, </a:t>
            </a:r>
            <a:r>
              <a:rPr lang="en-US" sz="2400" dirty="0"/>
              <a:t>to understand </a:t>
            </a:r>
            <a:r>
              <a:rPr lang="en-US" sz="2400" dirty="0" smtClean="0"/>
              <a:t>controller on </a:t>
            </a:r>
            <a:r>
              <a:rPr lang="en-US" sz="2400" dirty="0"/>
              <a:t>other end of </a:t>
            </a:r>
            <a:r>
              <a:rPr lang="en-US" sz="2400" dirty="0" smtClean="0"/>
              <a:t>radio</a:t>
            </a:r>
            <a:r>
              <a:rPr lang="en-US" sz="2400" dirty="0"/>
              <a:t>, what </a:t>
            </a:r>
            <a:r>
              <a:rPr lang="en-US" sz="2400" dirty="0" smtClean="0"/>
              <a:t>ATC sees </a:t>
            </a:r>
            <a:r>
              <a:rPr lang="en-US" sz="2400" dirty="0"/>
              <a:t>in front of them, what are </a:t>
            </a:r>
            <a:r>
              <a:rPr lang="en-US" sz="2400" dirty="0" smtClean="0"/>
              <a:t>ATC </a:t>
            </a:r>
            <a:r>
              <a:rPr lang="en-US" sz="2400" dirty="0"/>
              <a:t>procedures, capabilities, limitations</a:t>
            </a:r>
            <a:r>
              <a:rPr lang="en-US" sz="2400" dirty="0" smtClean="0"/>
              <a:t>, </a:t>
            </a:r>
            <a:r>
              <a:rPr lang="en-US" sz="2400" dirty="0"/>
              <a:t>general level of commercial aviation </a:t>
            </a:r>
            <a:r>
              <a:rPr lang="en-US" sz="2400" dirty="0" smtClean="0"/>
              <a:t>flightcrew </a:t>
            </a:r>
            <a:r>
              <a:rPr lang="en-US" sz="2400" dirty="0"/>
              <a:t>knowledge</a:t>
            </a:r>
            <a:r>
              <a:rPr lang="en-US" sz="2400" dirty="0" smtClean="0"/>
              <a:t>.</a:t>
            </a:r>
          </a:p>
          <a:p>
            <a:endParaRPr lang="en-US" sz="2400" dirty="0"/>
          </a:p>
          <a:p>
            <a:r>
              <a:rPr lang="en-US" sz="2800" dirty="0" smtClean="0">
                <a:solidFill>
                  <a:srgbClr val="FFFF00"/>
                </a:solidFill>
              </a:rPr>
              <a:t>2. Consider </a:t>
            </a:r>
            <a:r>
              <a:rPr lang="en-US" sz="2800" b="1" dirty="0">
                <a:solidFill>
                  <a:srgbClr val="FFFF00"/>
                </a:solidFill>
              </a:rPr>
              <a:t>formal procedure </a:t>
            </a:r>
            <a:r>
              <a:rPr lang="en-US" sz="2800" dirty="0" smtClean="0">
                <a:solidFill>
                  <a:srgbClr val="FFFF00"/>
                </a:solidFill>
              </a:rPr>
              <a:t>for flightcrew </a:t>
            </a:r>
            <a:r>
              <a:rPr lang="en-US" sz="2800" dirty="0">
                <a:solidFill>
                  <a:srgbClr val="FFFF00"/>
                </a:solidFill>
              </a:rPr>
              <a:t>members </a:t>
            </a:r>
            <a:r>
              <a:rPr lang="en-US" sz="2800" b="1" dirty="0">
                <a:solidFill>
                  <a:srgbClr val="FFFF00"/>
                </a:solidFill>
              </a:rPr>
              <a:t>to keep track of local traffic </a:t>
            </a:r>
            <a:r>
              <a:rPr lang="en-US" sz="2800" dirty="0">
                <a:solidFill>
                  <a:srgbClr val="FFFF00"/>
                </a:solidFill>
              </a:rPr>
              <a:t>in, on and around the </a:t>
            </a:r>
            <a:r>
              <a:rPr lang="en-US" sz="2800" dirty="0" smtClean="0">
                <a:solidFill>
                  <a:srgbClr val="FFFF00"/>
                </a:solidFill>
              </a:rPr>
              <a:t>airport, </a:t>
            </a:r>
            <a:r>
              <a:rPr lang="en-US" sz="2800" dirty="0">
                <a:solidFill>
                  <a:srgbClr val="FFFF00"/>
                </a:solidFill>
              </a:rPr>
              <a:t>for phase of </a:t>
            </a:r>
            <a:r>
              <a:rPr lang="en-US" sz="2800" dirty="0" smtClean="0">
                <a:solidFill>
                  <a:srgbClr val="FFFF00"/>
                </a:solidFill>
              </a:rPr>
              <a:t>flight, </a:t>
            </a:r>
            <a:r>
              <a:rPr lang="en-US" sz="2800" dirty="0">
                <a:solidFill>
                  <a:srgbClr val="FFFF00"/>
                </a:solidFill>
              </a:rPr>
              <a:t>direction of travel</a:t>
            </a:r>
            <a:r>
              <a:rPr lang="en-US" sz="2800" dirty="0" smtClean="0">
                <a:solidFill>
                  <a:srgbClr val="FFFF00"/>
                </a:solidFill>
              </a:rPr>
              <a:t>.</a:t>
            </a:r>
          </a:p>
          <a:p>
            <a:endParaRPr lang="en-US" sz="2800" dirty="0">
              <a:solidFill>
                <a:srgbClr val="FFFF00"/>
              </a:solidFill>
            </a:endParaRPr>
          </a:p>
          <a:p>
            <a:r>
              <a:rPr lang="en-US" sz="2400" dirty="0" smtClean="0">
                <a:solidFill>
                  <a:schemeClr val="tx1">
                    <a:lumMod val="85000"/>
                  </a:schemeClr>
                </a:solidFill>
              </a:rPr>
              <a:t>3. Consider </a:t>
            </a:r>
            <a:r>
              <a:rPr lang="en-US" sz="2400" b="1" dirty="0">
                <a:solidFill>
                  <a:schemeClr val="tx1">
                    <a:lumMod val="85000"/>
                  </a:schemeClr>
                </a:solidFill>
              </a:rPr>
              <a:t>formal procedure </a:t>
            </a:r>
            <a:r>
              <a:rPr lang="en-US" sz="2400" dirty="0">
                <a:solidFill>
                  <a:schemeClr val="tx1">
                    <a:lumMod val="85000"/>
                  </a:schemeClr>
                </a:solidFill>
              </a:rPr>
              <a:t>for </a:t>
            </a:r>
            <a:r>
              <a:rPr lang="en-US" sz="2400" dirty="0" smtClean="0">
                <a:solidFill>
                  <a:schemeClr val="tx1">
                    <a:lumMod val="85000"/>
                  </a:schemeClr>
                </a:solidFill>
              </a:rPr>
              <a:t>flightcrew </a:t>
            </a:r>
            <a:r>
              <a:rPr lang="en-US" sz="2400" dirty="0">
                <a:solidFill>
                  <a:schemeClr val="tx1">
                    <a:lumMod val="85000"/>
                  </a:schemeClr>
                </a:solidFill>
              </a:rPr>
              <a:t>to continually </a:t>
            </a:r>
            <a:r>
              <a:rPr lang="en-US" sz="2400" b="1" dirty="0" smtClean="0">
                <a:solidFill>
                  <a:schemeClr val="tx1">
                    <a:lumMod val="85000"/>
                  </a:schemeClr>
                </a:solidFill>
              </a:rPr>
              <a:t>brief</a:t>
            </a:r>
            <a:r>
              <a:rPr lang="en-US" sz="2400" dirty="0" smtClean="0">
                <a:solidFill>
                  <a:schemeClr val="tx1">
                    <a:lumMod val="85000"/>
                  </a:schemeClr>
                </a:solidFill>
              </a:rPr>
              <a:t> location, movement of </a:t>
            </a:r>
            <a:r>
              <a:rPr lang="en-US" sz="2400" b="1" dirty="0">
                <a:solidFill>
                  <a:schemeClr val="tx1">
                    <a:lumMod val="85000"/>
                  </a:schemeClr>
                </a:solidFill>
              </a:rPr>
              <a:t>other </a:t>
            </a:r>
            <a:r>
              <a:rPr lang="en-US" sz="2400" b="1" dirty="0" smtClean="0">
                <a:solidFill>
                  <a:schemeClr val="tx1">
                    <a:lumMod val="85000"/>
                  </a:schemeClr>
                </a:solidFill>
              </a:rPr>
              <a:t>air, </a:t>
            </a:r>
            <a:r>
              <a:rPr lang="en-US" sz="2400" b="1" dirty="0">
                <a:solidFill>
                  <a:schemeClr val="tx1">
                    <a:lumMod val="85000"/>
                  </a:schemeClr>
                </a:solidFill>
              </a:rPr>
              <a:t>ground </a:t>
            </a:r>
            <a:r>
              <a:rPr lang="en-US" sz="2400" b="1" dirty="0" smtClean="0">
                <a:solidFill>
                  <a:schemeClr val="tx1">
                    <a:lumMod val="85000"/>
                  </a:schemeClr>
                </a:solidFill>
              </a:rPr>
              <a:t>traffic</a:t>
            </a:r>
            <a:r>
              <a:rPr lang="en-US" sz="2400" dirty="0" smtClean="0">
                <a:solidFill>
                  <a:schemeClr val="tx1">
                    <a:lumMod val="85000"/>
                  </a:schemeClr>
                </a:solidFill>
              </a:rPr>
              <a:t>, conflicts may arise </a:t>
            </a:r>
            <a:r>
              <a:rPr lang="en-US" sz="2400" dirty="0">
                <a:solidFill>
                  <a:schemeClr val="tx1">
                    <a:lumMod val="85000"/>
                  </a:schemeClr>
                </a:solidFill>
              </a:rPr>
              <a:t>in space and </a:t>
            </a:r>
            <a:r>
              <a:rPr lang="en-US" sz="2400" dirty="0" smtClean="0">
                <a:solidFill>
                  <a:schemeClr val="tx1">
                    <a:lumMod val="85000"/>
                  </a:schemeClr>
                </a:solidFill>
              </a:rPr>
              <a:t>time.</a:t>
            </a:r>
            <a:endParaRPr lang="en-US" sz="2400" dirty="0">
              <a:solidFill>
                <a:schemeClr val="tx1">
                  <a:lumMod val="85000"/>
                </a:schemeClr>
              </a:solidFill>
            </a:endParaRPr>
          </a:p>
        </p:txBody>
      </p:sp>
    </p:spTree>
    <p:extLst>
      <p:ext uri="{BB962C8B-B14F-4D97-AF65-F5344CB8AC3E}">
        <p14:creationId xmlns:p14="http://schemas.microsoft.com/office/powerpoint/2010/main" val="330540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509200"/>
          </a:xfrm>
          <a:prstGeom prst="rect">
            <a:avLst/>
          </a:prstGeom>
          <a:noFill/>
        </p:spPr>
        <p:txBody>
          <a:bodyPr wrap="square" rtlCol="0">
            <a:spAutoFit/>
          </a:bodyPr>
          <a:lstStyle/>
          <a:p>
            <a:r>
              <a:rPr lang="en-US" sz="2800" b="1" dirty="0"/>
              <a:t>B.</a:t>
            </a:r>
            <a:r>
              <a:rPr lang="en-US" sz="2800" dirty="0"/>
              <a:t> </a:t>
            </a:r>
            <a:r>
              <a:rPr lang="en-US" sz="2800" b="1" u="sng" dirty="0"/>
              <a:t>Flight Crew Talking </a:t>
            </a:r>
            <a:r>
              <a:rPr lang="en-US" sz="2800" b="1" u="sng" dirty="0" smtClean="0"/>
              <a:t>Points </a:t>
            </a:r>
            <a:r>
              <a:rPr lang="en-US" sz="2800" b="1" u="sng" dirty="0"/>
              <a:t>and Briefing </a:t>
            </a:r>
            <a:r>
              <a:rPr lang="en-US" sz="2800" b="1" u="sng" dirty="0" smtClean="0"/>
              <a:t>Points</a:t>
            </a:r>
            <a:r>
              <a:rPr lang="en-US" sz="2800" b="1" u="sng" dirty="0"/>
              <a:t>:</a:t>
            </a:r>
            <a:r>
              <a:rPr lang="en-US" sz="2800" dirty="0"/>
              <a:t> </a:t>
            </a:r>
            <a:endParaRPr lang="en-US" sz="2800" dirty="0" smtClean="0"/>
          </a:p>
          <a:p>
            <a:r>
              <a:rPr lang="en-US" sz="2400" dirty="0" smtClean="0"/>
              <a:t> </a:t>
            </a:r>
            <a:endParaRPr lang="en-US" sz="2400" dirty="0"/>
          </a:p>
          <a:p>
            <a:r>
              <a:rPr lang="en-US" sz="2400" dirty="0" smtClean="0"/>
              <a:t>1. </a:t>
            </a:r>
            <a:r>
              <a:rPr lang="en-US" sz="2400" b="1" dirty="0" smtClean="0"/>
              <a:t>Keeping </a:t>
            </a:r>
            <a:r>
              <a:rPr lang="en-US" sz="2400" b="1" dirty="0"/>
              <a:t>the big picture- </a:t>
            </a:r>
            <a:r>
              <a:rPr lang="en-US" sz="2400" dirty="0" smtClean="0"/>
              <a:t>flightcrew should </a:t>
            </a:r>
            <a:r>
              <a:rPr lang="en-US" sz="2400" dirty="0"/>
              <a:t>visit air traffic control towers, ground control and approach control positions, </a:t>
            </a:r>
            <a:r>
              <a:rPr lang="en-US" sz="2400" dirty="0" smtClean="0"/>
              <a:t>as </a:t>
            </a:r>
            <a:r>
              <a:rPr lang="en-US" sz="2400" dirty="0"/>
              <a:t>part of </a:t>
            </a:r>
            <a:r>
              <a:rPr lang="en-US" sz="2400" dirty="0" smtClean="0"/>
              <a:t>normal </a:t>
            </a:r>
            <a:r>
              <a:rPr lang="en-US" sz="2400" dirty="0"/>
              <a:t>commercial </a:t>
            </a:r>
            <a:r>
              <a:rPr lang="en-US" sz="2400" dirty="0" smtClean="0"/>
              <a:t>flightcrew training, </a:t>
            </a:r>
            <a:r>
              <a:rPr lang="en-US" sz="2400" dirty="0"/>
              <a:t>to understand </a:t>
            </a:r>
            <a:r>
              <a:rPr lang="en-US" sz="2400" dirty="0" smtClean="0"/>
              <a:t>controller on </a:t>
            </a:r>
            <a:r>
              <a:rPr lang="en-US" sz="2400" dirty="0"/>
              <a:t>other end of </a:t>
            </a:r>
            <a:r>
              <a:rPr lang="en-US" sz="2400" dirty="0" smtClean="0"/>
              <a:t>radio</a:t>
            </a:r>
            <a:r>
              <a:rPr lang="en-US" sz="2400" dirty="0"/>
              <a:t>, what </a:t>
            </a:r>
            <a:r>
              <a:rPr lang="en-US" sz="2400" dirty="0" smtClean="0"/>
              <a:t>ATC sees </a:t>
            </a:r>
            <a:r>
              <a:rPr lang="en-US" sz="2400" dirty="0"/>
              <a:t>in front of them, what are </a:t>
            </a:r>
            <a:r>
              <a:rPr lang="en-US" sz="2400" dirty="0" smtClean="0"/>
              <a:t>ATC </a:t>
            </a:r>
            <a:r>
              <a:rPr lang="en-US" sz="2400" dirty="0"/>
              <a:t>procedures, capabilities, limitations</a:t>
            </a:r>
            <a:r>
              <a:rPr lang="en-US" sz="2400" dirty="0" smtClean="0"/>
              <a:t>, </a:t>
            </a:r>
            <a:r>
              <a:rPr lang="en-US" sz="2400" dirty="0"/>
              <a:t>general level of commercial aviation </a:t>
            </a:r>
            <a:r>
              <a:rPr lang="en-US" sz="2400" dirty="0" smtClean="0"/>
              <a:t>flightcrew </a:t>
            </a:r>
            <a:r>
              <a:rPr lang="en-US" sz="2400" dirty="0"/>
              <a:t>knowledge</a:t>
            </a:r>
            <a:r>
              <a:rPr lang="en-US" sz="2400" dirty="0" smtClean="0"/>
              <a:t>.</a:t>
            </a:r>
          </a:p>
          <a:p>
            <a:endParaRPr lang="en-US" sz="2400" dirty="0"/>
          </a:p>
          <a:p>
            <a:r>
              <a:rPr lang="en-US" sz="2400" dirty="0" smtClean="0"/>
              <a:t>2. Consider </a:t>
            </a:r>
            <a:r>
              <a:rPr lang="en-US" sz="2400" b="1" dirty="0"/>
              <a:t>formal procedure </a:t>
            </a:r>
            <a:r>
              <a:rPr lang="en-US" sz="2400" dirty="0" smtClean="0"/>
              <a:t>for flightcrew </a:t>
            </a:r>
            <a:r>
              <a:rPr lang="en-US" sz="2400" dirty="0"/>
              <a:t>members </a:t>
            </a:r>
            <a:r>
              <a:rPr lang="en-US" sz="2400" b="1" dirty="0"/>
              <a:t>to keep track of local traffic </a:t>
            </a:r>
            <a:r>
              <a:rPr lang="en-US" sz="2400" dirty="0"/>
              <a:t>in, on and around the </a:t>
            </a:r>
            <a:r>
              <a:rPr lang="en-US" sz="2400" dirty="0" smtClean="0"/>
              <a:t>airport, </a:t>
            </a:r>
            <a:r>
              <a:rPr lang="en-US" sz="2400" dirty="0"/>
              <a:t>for phase of </a:t>
            </a:r>
            <a:r>
              <a:rPr lang="en-US" sz="2400" dirty="0" smtClean="0"/>
              <a:t>flight, </a:t>
            </a:r>
            <a:r>
              <a:rPr lang="en-US" sz="2400" dirty="0"/>
              <a:t>direction of travel</a:t>
            </a:r>
            <a:r>
              <a:rPr lang="en-US" sz="2400" dirty="0" smtClean="0"/>
              <a:t>.</a:t>
            </a:r>
          </a:p>
          <a:p>
            <a:endParaRPr lang="en-US" sz="2400" dirty="0"/>
          </a:p>
          <a:p>
            <a:r>
              <a:rPr lang="en-US" sz="2800" dirty="0" smtClean="0">
                <a:solidFill>
                  <a:srgbClr val="FFFF00"/>
                </a:solidFill>
              </a:rPr>
              <a:t>3. Consider </a:t>
            </a:r>
            <a:r>
              <a:rPr lang="en-US" sz="2800" b="1" dirty="0">
                <a:solidFill>
                  <a:srgbClr val="FFFF00"/>
                </a:solidFill>
              </a:rPr>
              <a:t>formal procedure </a:t>
            </a:r>
            <a:r>
              <a:rPr lang="en-US" sz="2800" dirty="0">
                <a:solidFill>
                  <a:srgbClr val="FFFF00"/>
                </a:solidFill>
              </a:rPr>
              <a:t>for </a:t>
            </a:r>
            <a:r>
              <a:rPr lang="en-US" sz="2800" dirty="0" smtClean="0">
                <a:solidFill>
                  <a:srgbClr val="FFFF00"/>
                </a:solidFill>
              </a:rPr>
              <a:t>flightcrew </a:t>
            </a:r>
            <a:r>
              <a:rPr lang="en-US" sz="2800" dirty="0">
                <a:solidFill>
                  <a:srgbClr val="FFFF00"/>
                </a:solidFill>
              </a:rPr>
              <a:t>to continually </a:t>
            </a:r>
            <a:r>
              <a:rPr lang="en-US" sz="2800" b="1" dirty="0" smtClean="0">
                <a:solidFill>
                  <a:srgbClr val="FFFF00"/>
                </a:solidFill>
              </a:rPr>
              <a:t>brief</a:t>
            </a:r>
            <a:r>
              <a:rPr lang="en-US" sz="2800" dirty="0" smtClean="0">
                <a:solidFill>
                  <a:srgbClr val="FFFF00"/>
                </a:solidFill>
              </a:rPr>
              <a:t> location, movement of </a:t>
            </a:r>
            <a:r>
              <a:rPr lang="en-US" sz="2800" b="1" dirty="0">
                <a:solidFill>
                  <a:srgbClr val="FFFF00"/>
                </a:solidFill>
              </a:rPr>
              <a:t>other </a:t>
            </a:r>
            <a:r>
              <a:rPr lang="en-US" sz="2800" b="1" dirty="0" smtClean="0">
                <a:solidFill>
                  <a:srgbClr val="FFFF00"/>
                </a:solidFill>
              </a:rPr>
              <a:t>air, </a:t>
            </a:r>
            <a:r>
              <a:rPr lang="en-US" sz="2800" b="1" dirty="0">
                <a:solidFill>
                  <a:srgbClr val="FFFF00"/>
                </a:solidFill>
              </a:rPr>
              <a:t>ground </a:t>
            </a:r>
            <a:r>
              <a:rPr lang="en-US" sz="2800" b="1" dirty="0" smtClean="0">
                <a:solidFill>
                  <a:srgbClr val="FFFF00"/>
                </a:solidFill>
              </a:rPr>
              <a:t>traffic</a:t>
            </a:r>
            <a:r>
              <a:rPr lang="en-US" sz="2800" dirty="0" smtClean="0">
                <a:solidFill>
                  <a:srgbClr val="FFFF00"/>
                </a:solidFill>
              </a:rPr>
              <a:t>, conflicts may arise </a:t>
            </a:r>
            <a:r>
              <a:rPr lang="en-US" sz="2800" dirty="0">
                <a:solidFill>
                  <a:srgbClr val="FFFF00"/>
                </a:solidFill>
              </a:rPr>
              <a:t>in space and </a:t>
            </a:r>
            <a:r>
              <a:rPr lang="en-US" sz="2800" dirty="0" smtClean="0">
                <a:solidFill>
                  <a:srgbClr val="FFFF00"/>
                </a:solidFill>
              </a:rPr>
              <a:t>time.</a:t>
            </a:r>
            <a:endParaRPr lang="en-US" sz="2800" dirty="0">
              <a:solidFill>
                <a:srgbClr val="FFFF00"/>
              </a:solidFill>
            </a:endParaRPr>
          </a:p>
        </p:txBody>
      </p:sp>
    </p:spTree>
    <p:extLst>
      <p:ext uri="{BB962C8B-B14F-4D97-AF65-F5344CB8AC3E}">
        <p14:creationId xmlns:p14="http://schemas.microsoft.com/office/powerpoint/2010/main" val="2003573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4955203"/>
          </a:xfrm>
          <a:prstGeom prst="rect">
            <a:avLst/>
          </a:prstGeom>
          <a:noFill/>
        </p:spPr>
        <p:txBody>
          <a:bodyPr wrap="square" rtlCol="0">
            <a:spAutoFit/>
          </a:bodyPr>
          <a:lstStyle/>
          <a:p>
            <a:r>
              <a:rPr lang="en-US" sz="2800" b="1" dirty="0"/>
              <a:t>B.</a:t>
            </a:r>
            <a:r>
              <a:rPr lang="en-US" sz="2800" dirty="0"/>
              <a:t> </a:t>
            </a:r>
            <a:r>
              <a:rPr lang="en-US" sz="2800" b="1" u="sng" dirty="0"/>
              <a:t>Flight Crew Talking </a:t>
            </a:r>
            <a:r>
              <a:rPr lang="en-US" sz="2800" b="1" u="sng" dirty="0" smtClean="0"/>
              <a:t>Points </a:t>
            </a:r>
            <a:r>
              <a:rPr lang="en-US" sz="2800" b="1" u="sng" dirty="0"/>
              <a:t>and Briefing </a:t>
            </a:r>
            <a:r>
              <a:rPr lang="en-US" sz="2800" b="1" u="sng" dirty="0" smtClean="0"/>
              <a:t>Points</a:t>
            </a:r>
            <a:r>
              <a:rPr lang="en-US" sz="2800" b="1" u="sng" dirty="0"/>
              <a:t>:</a:t>
            </a:r>
            <a:r>
              <a:rPr lang="en-US" sz="2800" dirty="0"/>
              <a:t> </a:t>
            </a:r>
            <a:endParaRPr lang="en-US" sz="2800" dirty="0" smtClean="0"/>
          </a:p>
          <a:p>
            <a:r>
              <a:rPr lang="en-US" sz="2400" dirty="0" smtClean="0"/>
              <a:t> </a:t>
            </a:r>
            <a:endParaRPr lang="en-US" sz="2400" dirty="0"/>
          </a:p>
          <a:p>
            <a:r>
              <a:rPr lang="en-US" sz="2400" dirty="0" smtClean="0"/>
              <a:t>1. </a:t>
            </a:r>
            <a:r>
              <a:rPr lang="en-US" sz="2400" b="1" dirty="0" smtClean="0"/>
              <a:t>Keeping </a:t>
            </a:r>
            <a:r>
              <a:rPr lang="en-US" sz="2400" b="1" dirty="0"/>
              <a:t>the big picture- </a:t>
            </a:r>
            <a:r>
              <a:rPr lang="en-US" sz="2400" dirty="0" smtClean="0"/>
              <a:t>flightcrew should </a:t>
            </a:r>
            <a:r>
              <a:rPr lang="en-US" sz="2400" dirty="0"/>
              <a:t>visit air traffic control towers, ground control and approach control positions, </a:t>
            </a:r>
            <a:r>
              <a:rPr lang="en-US" sz="2400" dirty="0" smtClean="0"/>
              <a:t>as </a:t>
            </a:r>
            <a:r>
              <a:rPr lang="en-US" sz="2400" dirty="0"/>
              <a:t>part of </a:t>
            </a:r>
            <a:r>
              <a:rPr lang="en-US" sz="2400" dirty="0" smtClean="0"/>
              <a:t>normal </a:t>
            </a:r>
            <a:r>
              <a:rPr lang="en-US" sz="2400" dirty="0"/>
              <a:t>commercial </a:t>
            </a:r>
            <a:r>
              <a:rPr lang="en-US" sz="2400" dirty="0" smtClean="0"/>
              <a:t>flightcrew training, </a:t>
            </a:r>
            <a:r>
              <a:rPr lang="en-US" sz="2400" dirty="0"/>
              <a:t>to understand </a:t>
            </a:r>
            <a:r>
              <a:rPr lang="en-US" sz="2400" dirty="0" smtClean="0"/>
              <a:t>controller on </a:t>
            </a:r>
            <a:r>
              <a:rPr lang="en-US" sz="2400" dirty="0"/>
              <a:t>other end of </a:t>
            </a:r>
            <a:r>
              <a:rPr lang="en-US" sz="2400" dirty="0" smtClean="0"/>
              <a:t>radio</a:t>
            </a:r>
            <a:r>
              <a:rPr lang="en-US" sz="2400" dirty="0"/>
              <a:t>, what </a:t>
            </a:r>
            <a:r>
              <a:rPr lang="en-US" sz="2400" dirty="0" smtClean="0"/>
              <a:t>ATC sees </a:t>
            </a:r>
            <a:r>
              <a:rPr lang="en-US" sz="2400" dirty="0"/>
              <a:t>in front of them, what are </a:t>
            </a:r>
            <a:r>
              <a:rPr lang="en-US" sz="2400" dirty="0" smtClean="0"/>
              <a:t>ATC </a:t>
            </a:r>
            <a:r>
              <a:rPr lang="en-US" sz="2400" dirty="0"/>
              <a:t>procedures, capabilities, limitations</a:t>
            </a:r>
            <a:r>
              <a:rPr lang="en-US" sz="2400" dirty="0" smtClean="0"/>
              <a:t>, </a:t>
            </a:r>
            <a:r>
              <a:rPr lang="en-US" sz="2400" dirty="0"/>
              <a:t>general level of commercial aviation </a:t>
            </a:r>
            <a:r>
              <a:rPr lang="en-US" sz="2400" dirty="0" smtClean="0"/>
              <a:t>flightcrew </a:t>
            </a:r>
            <a:r>
              <a:rPr lang="en-US" sz="2400" dirty="0"/>
              <a:t>knowledge</a:t>
            </a:r>
            <a:r>
              <a:rPr lang="en-US" sz="2400" dirty="0" smtClean="0"/>
              <a:t>.</a:t>
            </a:r>
          </a:p>
          <a:p>
            <a:endParaRPr lang="en-US" sz="2400" dirty="0"/>
          </a:p>
          <a:p>
            <a:r>
              <a:rPr lang="en-US" sz="2400" dirty="0" smtClean="0"/>
              <a:t>2. Consider </a:t>
            </a:r>
            <a:r>
              <a:rPr lang="en-US" sz="2400" b="1" dirty="0"/>
              <a:t>formal procedure </a:t>
            </a:r>
            <a:r>
              <a:rPr lang="en-US" sz="2400" dirty="0" smtClean="0"/>
              <a:t>for flightcrew </a:t>
            </a:r>
            <a:r>
              <a:rPr lang="en-US" sz="2400" dirty="0"/>
              <a:t>members </a:t>
            </a:r>
            <a:r>
              <a:rPr lang="en-US" sz="2400" b="1" dirty="0"/>
              <a:t>to keep track of local traffic </a:t>
            </a:r>
            <a:r>
              <a:rPr lang="en-US" sz="2400" dirty="0"/>
              <a:t>in, on and around the </a:t>
            </a:r>
            <a:r>
              <a:rPr lang="en-US" sz="2400" dirty="0" smtClean="0"/>
              <a:t>airport, </a:t>
            </a:r>
            <a:r>
              <a:rPr lang="en-US" sz="2400" dirty="0"/>
              <a:t>for phase of </a:t>
            </a:r>
            <a:r>
              <a:rPr lang="en-US" sz="2400" dirty="0" smtClean="0"/>
              <a:t>flight, </a:t>
            </a:r>
            <a:r>
              <a:rPr lang="en-US" sz="2400" dirty="0"/>
              <a:t>direction of travel</a:t>
            </a:r>
            <a:r>
              <a:rPr lang="en-US" sz="2400" dirty="0" smtClean="0"/>
              <a:t>.</a:t>
            </a:r>
          </a:p>
          <a:p>
            <a:endParaRPr lang="en-US" sz="2400" dirty="0"/>
          </a:p>
          <a:p>
            <a:r>
              <a:rPr lang="en-US" sz="2400" dirty="0" smtClean="0"/>
              <a:t>3. Consider </a:t>
            </a:r>
            <a:r>
              <a:rPr lang="en-US" sz="2400" b="1" dirty="0"/>
              <a:t>formal procedure </a:t>
            </a:r>
            <a:r>
              <a:rPr lang="en-US" sz="2400" dirty="0"/>
              <a:t>for </a:t>
            </a:r>
            <a:r>
              <a:rPr lang="en-US" sz="2400" dirty="0" smtClean="0"/>
              <a:t>flightcrew </a:t>
            </a:r>
            <a:r>
              <a:rPr lang="en-US" sz="2400" dirty="0"/>
              <a:t>to continually </a:t>
            </a:r>
            <a:r>
              <a:rPr lang="en-US" sz="2400" b="1" dirty="0" smtClean="0"/>
              <a:t>brief</a:t>
            </a:r>
            <a:r>
              <a:rPr lang="en-US" sz="2400" dirty="0" smtClean="0"/>
              <a:t> location, movement of </a:t>
            </a:r>
            <a:r>
              <a:rPr lang="en-US" sz="2400" b="1" dirty="0"/>
              <a:t>other </a:t>
            </a:r>
            <a:r>
              <a:rPr lang="en-US" sz="2400" b="1" dirty="0" smtClean="0"/>
              <a:t>air, </a:t>
            </a:r>
            <a:r>
              <a:rPr lang="en-US" sz="2400" b="1" dirty="0"/>
              <a:t>ground </a:t>
            </a:r>
            <a:r>
              <a:rPr lang="en-US" sz="2400" b="1" dirty="0" smtClean="0"/>
              <a:t>traffic</a:t>
            </a:r>
            <a:r>
              <a:rPr lang="en-US" sz="2400" dirty="0" smtClean="0"/>
              <a:t>, conflicts may arise </a:t>
            </a:r>
            <a:r>
              <a:rPr lang="en-US" sz="2400" dirty="0"/>
              <a:t>in space and </a:t>
            </a:r>
            <a:r>
              <a:rPr lang="en-US" sz="2400" dirty="0" smtClean="0"/>
              <a:t>time.</a:t>
            </a:r>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1001" y="1809750"/>
            <a:ext cx="6730999" cy="5048250"/>
          </a:xfrm>
          <a:prstGeom prst="rect">
            <a:avLst/>
          </a:prstGeom>
          <a:effectLst>
            <a:softEdge rad="381000"/>
          </a:effectLst>
        </p:spPr>
      </p:pic>
    </p:spTree>
    <p:extLst>
      <p:ext uri="{BB962C8B-B14F-4D97-AF65-F5344CB8AC3E}">
        <p14:creationId xmlns:p14="http://schemas.microsoft.com/office/powerpoint/2010/main" val="1511742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632311"/>
          </a:xfrm>
          <a:prstGeom prst="rect">
            <a:avLst/>
          </a:prstGeom>
          <a:noFill/>
        </p:spPr>
        <p:txBody>
          <a:bodyPr wrap="square" rtlCol="0">
            <a:spAutoFit/>
          </a:bodyPr>
          <a:lstStyle/>
          <a:p>
            <a:r>
              <a:rPr lang="en-US" sz="2800" b="1" dirty="0">
                <a:solidFill>
                  <a:srgbClr val="FFFF00"/>
                </a:solidFill>
              </a:rPr>
              <a:t>C.</a:t>
            </a:r>
            <a:r>
              <a:rPr lang="en-US" sz="2800" b="1" u="sng" dirty="0">
                <a:solidFill>
                  <a:srgbClr val="FFFF00"/>
                </a:solidFill>
              </a:rPr>
              <a:t> Procedures, </a:t>
            </a:r>
            <a:r>
              <a:rPr lang="en-US" sz="2800" b="1" u="sng" dirty="0" smtClean="0">
                <a:solidFill>
                  <a:srgbClr val="FFFF00"/>
                </a:solidFill>
              </a:rPr>
              <a:t>Checklists</a:t>
            </a:r>
            <a:r>
              <a:rPr lang="en-US" sz="2800" b="1" u="sng" dirty="0">
                <a:solidFill>
                  <a:srgbClr val="FFFF00"/>
                </a:solidFill>
              </a:rPr>
              <a:t>, A</a:t>
            </a:r>
            <a:r>
              <a:rPr lang="en-US" sz="2800" b="1" u="sng" dirty="0" smtClean="0">
                <a:solidFill>
                  <a:srgbClr val="FFFF00"/>
                </a:solidFill>
              </a:rPr>
              <a:t>ctions</a:t>
            </a:r>
          </a:p>
          <a:p>
            <a:endParaRPr lang="en-US" sz="2000" dirty="0"/>
          </a:p>
          <a:p>
            <a:r>
              <a:rPr lang="en-US" sz="2400" dirty="0" smtClean="0">
                <a:solidFill>
                  <a:schemeClr val="tx1">
                    <a:lumMod val="85000"/>
                  </a:schemeClr>
                </a:solidFill>
              </a:rPr>
              <a:t>1. Flight </a:t>
            </a:r>
            <a:r>
              <a:rPr lang="en-US" sz="2400" dirty="0">
                <a:solidFill>
                  <a:schemeClr val="tx1">
                    <a:lumMod val="85000"/>
                  </a:schemeClr>
                </a:solidFill>
              </a:rPr>
              <a:t>crew: keep track </a:t>
            </a:r>
            <a:r>
              <a:rPr lang="en-US" sz="2400" dirty="0" smtClean="0">
                <a:solidFill>
                  <a:schemeClr val="tx1">
                    <a:lumMod val="85000"/>
                  </a:schemeClr>
                </a:solidFill>
              </a:rPr>
              <a:t>of </a:t>
            </a:r>
            <a:r>
              <a:rPr lang="en-US" sz="2400" dirty="0">
                <a:solidFill>
                  <a:schemeClr val="tx1">
                    <a:lumMod val="85000"/>
                  </a:schemeClr>
                </a:solidFill>
              </a:rPr>
              <a:t>big picture of Ground, Tower, Approach and </a:t>
            </a:r>
            <a:r>
              <a:rPr lang="en-US" sz="2400" dirty="0" smtClean="0">
                <a:solidFill>
                  <a:schemeClr val="tx1">
                    <a:lumMod val="85000"/>
                  </a:schemeClr>
                </a:solidFill>
              </a:rPr>
              <a:t>Departure, departure </a:t>
            </a:r>
            <a:r>
              <a:rPr lang="en-US" sz="2400" dirty="0">
                <a:solidFill>
                  <a:schemeClr val="tx1">
                    <a:lumMod val="85000"/>
                  </a:schemeClr>
                </a:solidFill>
              </a:rPr>
              <a:t>and </a:t>
            </a:r>
            <a:r>
              <a:rPr lang="en-US" sz="2400" dirty="0" smtClean="0">
                <a:solidFill>
                  <a:schemeClr val="tx1">
                    <a:lumMod val="85000"/>
                  </a:schemeClr>
                </a:solidFill>
              </a:rPr>
              <a:t>arrival traffic, nearby aerodrome traffic</a:t>
            </a:r>
          </a:p>
          <a:p>
            <a:endParaRPr lang="en-US" sz="2400" dirty="0">
              <a:solidFill>
                <a:schemeClr val="tx1">
                  <a:lumMod val="85000"/>
                </a:schemeClr>
              </a:solidFill>
            </a:endParaRPr>
          </a:p>
          <a:p>
            <a:r>
              <a:rPr lang="en-US" sz="2400" dirty="0" smtClean="0">
                <a:solidFill>
                  <a:schemeClr val="tx1">
                    <a:lumMod val="85000"/>
                  </a:schemeClr>
                </a:solidFill>
              </a:rPr>
              <a:t>2. Mental or Verbal Map of </a:t>
            </a:r>
            <a:r>
              <a:rPr lang="en-US" sz="2400" dirty="0">
                <a:solidFill>
                  <a:schemeClr val="tx1">
                    <a:lumMod val="85000"/>
                  </a:schemeClr>
                </a:solidFill>
              </a:rPr>
              <a:t>known local traffic </a:t>
            </a:r>
            <a:r>
              <a:rPr lang="en-US" sz="2400" dirty="0" smtClean="0">
                <a:solidFill>
                  <a:schemeClr val="tx1">
                    <a:lumMod val="85000"/>
                  </a:schemeClr>
                </a:solidFill>
              </a:rPr>
              <a:t>flow: runway </a:t>
            </a:r>
            <a:r>
              <a:rPr lang="en-US" sz="2400" dirty="0">
                <a:solidFill>
                  <a:schemeClr val="tx1">
                    <a:lumMod val="85000"/>
                  </a:schemeClr>
                </a:solidFill>
              </a:rPr>
              <a:t>diagram for ground traffic </a:t>
            </a:r>
            <a:r>
              <a:rPr lang="en-US" sz="2400" dirty="0" smtClean="0">
                <a:solidFill>
                  <a:schemeClr val="tx1">
                    <a:lumMod val="85000"/>
                  </a:schemeClr>
                </a:solidFill>
              </a:rPr>
              <a:t>flow, </a:t>
            </a:r>
            <a:r>
              <a:rPr lang="en-US" sz="2400" dirty="0">
                <a:solidFill>
                  <a:schemeClr val="tx1">
                    <a:lumMod val="85000"/>
                  </a:schemeClr>
                </a:solidFill>
              </a:rPr>
              <a:t>land and hold short points, intersecting </a:t>
            </a:r>
            <a:r>
              <a:rPr lang="en-US" sz="2400" dirty="0" smtClean="0">
                <a:solidFill>
                  <a:schemeClr val="tx1">
                    <a:lumMod val="85000"/>
                  </a:schemeClr>
                </a:solidFill>
              </a:rPr>
              <a:t>runways, </a:t>
            </a:r>
            <a:r>
              <a:rPr lang="en-US" sz="2400" dirty="0">
                <a:solidFill>
                  <a:schemeClr val="tx1">
                    <a:lumMod val="85000"/>
                  </a:schemeClr>
                </a:solidFill>
              </a:rPr>
              <a:t>published ground traffic conflict trouble </a:t>
            </a:r>
            <a:r>
              <a:rPr lang="en-US" sz="2400" dirty="0" smtClean="0">
                <a:solidFill>
                  <a:schemeClr val="tx1">
                    <a:lumMod val="85000"/>
                  </a:schemeClr>
                </a:solidFill>
              </a:rPr>
              <a:t>spots; </a:t>
            </a:r>
            <a:r>
              <a:rPr lang="en-US" sz="2400" dirty="0">
                <a:solidFill>
                  <a:schemeClr val="tx1">
                    <a:lumMod val="85000"/>
                  </a:schemeClr>
                </a:solidFill>
              </a:rPr>
              <a:t>SIDS and STARS for arrivals and departures </a:t>
            </a:r>
            <a:endParaRPr lang="en-US" sz="2400" dirty="0" smtClean="0">
              <a:solidFill>
                <a:schemeClr val="tx1">
                  <a:lumMod val="85000"/>
                </a:schemeClr>
              </a:solidFill>
            </a:endParaRPr>
          </a:p>
          <a:p>
            <a:endParaRPr lang="en-US" sz="2400" dirty="0">
              <a:solidFill>
                <a:schemeClr val="tx1">
                  <a:lumMod val="85000"/>
                </a:schemeClr>
              </a:solidFill>
            </a:endParaRPr>
          </a:p>
          <a:p>
            <a:r>
              <a:rPr lang="en-US" sz="2400" dirty="0" smtClean="0">
                <a:solidFill>
                  <a:schemeClr val="tx1">
                    <a:lumMod val="85000"/>
                  </a:schemeClr>
                </a:solidFill>
              </a:rPr>
              <a:t>3. </a:t>
            </a:r>
            <a:r>
              <a:rPr lang="en-US" sz="2400" dirty="0">
                <a:solidFill>
                  <a:schemeClr val="tx1">
                    <a:lumMod val="85000"/>
                  </a:schemeClr>
                </a:solidFill>
              </a:rPr>
              <a:t>T</a:t>
            </a:r>
            <a:r>
              <a:rPr lang="en-US" sz="2400" dirty="0" smtClean="0">
                <a:solidFill>
                  <a:schemeClr val="tx1">
                    <a:lumMod val="85000"/>
                  </a:schemeClr>
                </a:solidFill>
              </a:rPr>
              <a:t>raffic changes by </a:t>
            </a:r>
            <a:r>
              <a:rPr lang="en-US" sz="2400" dirty="0">
                <a:solidFill>
                  <a:schemeClr val="tx1">
                    <a:lumMod val="85000"/>
                  </a:schemeClr>
                </a:solidFill>
              </a:rPr>
              <a:t>daylight </a:t>
            </a:r>
            <a:r>
              <a:rPr lang="en-US" sz="2400" dirty="0" smtClean="0">
                <a:solidFill>
                  <a:schemeClr val="tx1">
                    <a:lumMod val="85000"/>
                  </a:schemeClr>
                </a:solidFill>
              </a:rPr>
              <a:t>or </a:t>
            </a:r>
            <a:r>
              <a:rPr lang="en-US" sz="2400" dirty="0">
                <a:solidFill>
                  <a:schemeClr val="tx1">
                    <a:lumMod val="85000"/>
                  </a:schemeClr>
                </a:solidFill>
              </a:rPr>
              <a:t>night time </a:t>
            </a:r>
            <a:r>
              <a:rPr lang="en-US" sz="2400" dirty="0" smtClean="0">
                <a:solidFill>
                  <a:schemeClr val="tx1">
                    <a:lumMod val="85000"/>
                  </a:schemeClr>
                </a:solidFill>
              </a:rPr>
              <a:t>ops, by VFR, IFR, </a:t>
            </a:r>
            <a:r>
              <a:rPr lang="en-US" sz="2400" dirty="0">
                <a:solidFill>
                  <a:schemeClr val="tx1">
                    <a:lumMod val="85000"/>
                  </a:schemeClr>
                </a:solidFill>
              </a:rPr>
              <a:t>wind changes</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smtClean="0">
                <a:solidFill>
                  <a:schemeClr val="tx1">
                    <a:lumMod val="85000"/>
                  </a:schemeClr>
                </a:solidFill>
              </a:rPr>
              <a:t>4. Listening </a:t>
            </a:r>
            <a:r>
              <a:rPr lang="en-US" sz="2400" dirty="0">
                <a:solidFill>
                  <a:schemeClr val="tx1">
                    <a:lumMod val="85000"/>
                  </a:schemeClr>
                </a:solidFill>
              </a:rPr>
              <a:t>watch on </a:t>
            </a:r>
            <a:r>
              <a:rPr lang="en-US" sz="2400" dirty="0" smtClean="0">
                <a:solidFill>
                  <a:schemeClr val="tx1">
                    <a:lumMod val="85000"/>
                  </a:schemeClr>
                </a:solidFill>
              </a:rPr>
              <a:t>all frequencies </a:t>
            </a:r>
            <a:r>
              <a:rPr lang="en-US" sz="2400" dirty="0">
                <a:solidFill>
                  <a:schemeClr val="tx1">
                    <a:lumMod val="85000"/>
                  </a:schemeClr>
                </a:solidFill>
              </a:rPr>
              <a:t>when tower is </a:t>
            </a:r>
            <a:r>
              <a:rPr lang="en-US" sz="2400" dirty="0" smtClean="0">
                <a:solidFill>
                  <a:schemeClr val="tx1">
                    <a:lumMod val="85000"/>
                  </a:schemeClr>
                </a:solidFill>
              </a:rPr>
              <a:t>running tower and ground ops at </a:t>
            </a:r>
            <a:r>
              <a:rPr lang="en-US" sz="2400" dirty="0">
                <a:solidFill>
                  <a:schemeClr val="tx1">
                    <a:lumMod val="85000"/>
                  </a:schemeClr>
                </a:solidFill>
              </a:rPr>
              <a:t>off-hours of major airports or during normal </a:t>
            </a:r>
            <a:r>
              <a:rPr lang="en-US" sz="2400" dirty="0" smtClean="0">
                <a:solidFill>
                  <a:schemeClr val="tx1">
                    <a:lumMod val="85000"/>
                  </a:schemeClr>
                </a:solidFill>
              </a:rPr>
              <a:t>ops, </a:t>
            </a:r>
            <a:r>
              <a:rPr lang="en-US" sz="2400" dirty="0">
                <a:solidFill>
                  <a:schemeClr val="tx1">
                    <a:lumMod val="85000"/>
                  </a:schemeClr>
                </a:solidFill>
              </a:rPr>
              <a:t>at </a:t>
            </a:r>
            <a:r>
              <a:rPr lang="en-US" sz="2400" dirty="0" smtClean="0">
                <a:solidFill>
                  <a:schemeClr val="tx1">
                    <a:lumMod val="85000"/>
                  </a:schemeClr>
                </a:solidFill>
              </a:rPr>
              <a:t>smaller, less </a:t>
            </a:r>
            <a:r>
              <a:rPr lang="en-US" sz="2400" dirty="0">
                <a:solidFill>
                  <a:schemeClr val="tx1">
                    <a:lumMod val="85000"/>
                  </a:schemeClr>
                </a:solidFill>
              </a:rPr>
              <a:t>busy </a:t>
            </a:r>
            <a:r>
              <a:rPr lang="en-US" sz="2400" dirty="0" smtClean="0">
                <a:solidFill>
                  <a:schemeClr val="tx1">
                    <a:lumMod val="85000"/>
                  </a:schemeClr>
                </a:solidFill>
              </a:rPr>
              <a:t>airports</a:t>
            </a:r>
            <a:r>
              <a:rPr lang="en-US" sz="2400" dirty="0">
                <a:solidFill>
                  <a:schemeClr val="tx1">
                    <a:lumMod val="85000"/>
                  </a:schemeClr>
                </a:solidFill>
              </a:rPr>
              <a:t>;</a:t>
            </a:r>
            <a:r>
              <a:rPr lang="en-US" sz="2400" dirty="0" smtClean="0">
                <a:solidFill>
                  <a:schemeClr val="tx1">
                    <a:lumMod val="85000"/>
                  </a:schemeClr>
                </a:solidFill>
              </a:rPr>
              <a:t> </a:t>
            </a:r>
            <a:r>
              <a:rPr lang="en-US" sz="2400" dirty="0">
                <a:solidFill>
                  <a:schemeClr val="tx1">
                    <a:lumMod val="85000"/>
                  </a:schemeClr>
                </a:solidFill>
              </a:rPr>
              <a:t>keep a track of other traffic </a:t>
            </a:r>
            <a:r>
              <a:rPr lang="en-US" sz="2400" dirty="0" smtClean="0">
                <a:solidFill>
                  <a:schemeClr val="tx1">
                    <a:lumMod val="85000"/>
                  </a:schemeClr>
                </a:solidFill>
              </a:rPr>
              <a:t>moving</a:t>
            </a:r>
            <a:r>
              <a:rPr lang="en-US" sz="2000" dirty="0" smtClean="0">
                <a:solidFill>
                  <a:schemeClr val="tx1">
                    <a:lumMod val="85000"/>
                  </a:schemeClr>
                </a:solidFill>
              </a:rPr>
              <a:t>.</a:t>
            </a:r>
            <a:endParaRPr lang="en-US" sz="2000" dirty="0">
              <a:solidFill>
                <a:schemeClr val="tx1">
                  <a:lumMod val="85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0850" y="2133600"/>
            <a:ext cx="6299200" cy="4724400"/>
          </a:xfrm>
          <a:prstGeom prst="rect">
            <a:avLst/>
          </a:prstGeom>
          <a:effectLst>
            <a:softEdge rad="254000"/>
          </a:effectLst>
        </p:spPr>
      </p:pic>
    </p:spTree>
    <p:extLst>
      <p:ext uri="{BB962C8B-B14F-4D97-AF65-F5344CB8AC3E}">
        <p14:creationId xmlns:p14="http://schemas.microsoft.com/office/powerpoint/2010/main" val="1650777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386090"/>
          </a:xfrm>
          <a:prstGeom prst="rect">
            <a:avLst/>
          </a:prstGeom>
          <a:noFill/>
        </p:spPr>
        <p:txBody>
          <a:bodyPr wrap="square" rtlCol="0">
            <a:spAutoFit/>
          </a:bodyPr>
          <a:lstStyle/>
          <a:p>
            <a:r>
              <a:rPr lang="en-US" sz="2800" b="1" dirty="0"/>
              <a:t>C.</a:t>
            </a:r>
            <a:r>
              <a:rPr lang="en-US" sz="2800" b="1" u="sng" dirty="0"/>
              <a:t> Procedures, </a:t>
            </a:r>
            <a:r>
              <a:rPr lang="en-US" sz="2800" b="1" u="sng" dirty="0" smtClean="0"/>
              <a:t>Checklists</a:t>
            </a:r>
            <a:r>
              <a:rPr lang="en-US" sz="2800" b="1" u="sng" dirty="0"/>
              <a:t>, A</a:t>
            </a:r>
            <a:r>
              <a:rPr lang="en-US" sz="2800" b="1" u="sng" dirty="0" smtClean="0"/>
              <a:t>ctions</a:t>
            </a:r>
          </a:p>
          <a:p>
            <a:endParaRPr lang="en-US" sz="2800" dirty="0"/>
          </a:p>
          <a:p>
            <a:r>
              <a:rPr lang="en-US" sz="2800" dirty="0" smtClean="0">
                <a:solidFill>
                  <a:srgbClr val="FFFF00"/>
                </a:solidFill>
              </a:rPr>
              <a:t>1. Flight </a:t>
            </a:r>
            <a:r>
              <a:rPr lang="en-US" sz="2800" dirty="0">
                <a:solidFill>
                  <a:srgbClr val="FFFF00"/>
                </a:solidFill>
              </a:rPr>
              <a:t>crew: keep track </a:t>
            </a:r>
            <a:r>
              <a:rPr lang="en-US" sz="2800" dirty="0" smtClean="0">
                <a:solidFill>
                  <a:srgbClr val="FFFF00"/>
                </a:solidFill>
              </a:rPr>
              <a:t>of </a:t>
            </a:r>
            <a:r>
              <a:rPr lang="en-US" sz="2800" dirty="0">
                <a:solidFill>
                  <a:srgbClr val="FFFF00"/>
                </a:solidFill>
              </a:rPr>
              <a:t>big picture of Ground, Tower, Approach and </a:t>
            </a:r>
            <a:r>
              <a:rPr lang="en-US" sz="2800" dirty="0" smtClean="0">
                <a:solidFill>
                  <a:srgbClr val="FFFF00"/>
                </a:solidFill>
              </a:rPr>
              <a:t>Departure, departure </a:t>
            </a:r>
            <a:r>
              <a:rPr lang="en-US" sz="2800" dirty="0">
                <a:solidFill>
                  <a:srgbClr val="FFFF00"/>
                </a:solidFill>
              </a:rPr>
              <a:t>and </a:t>
            </a:r>
            <a:r>
              <a:rPr lang="en-US" sz="2800" dirty="0" smtClean="0">
                <a:solidFill>
                  <a:srgbClr val="FFFF00"/>
                </a:solidFill>
              </a:rPr>
              <a:t>arrival traffic, nearby aerodrome traffic</a:t>
            </a:r>
          </a:p>
          <a:p>
            <a:endParaRPr lang="en-US" sz="2400" dirty="0">
              <a:solidFill>
                <a:srgbClr val="FFFF00"/>
              </a:solidFill>
            </a:endParaRPr>
          </a:p>
          <a:p>
            <a:r>
              <a:rPr lang="en-US" sz="2000" dirty="0" smtClean="0">
                <a:solidFill>
                  <a:schemeClr val="tx1">
                    <a:lumMod val="85000"/>
                  </a:schemeClr>
                </a:solidFill>
              </a:rPr>
              <a:t>2. Mental or Verbal Map of </a:t>
            </a:r>
            <a:r>
              <a:rPr lang="en-US" sz="2000" dirty="0">
                <a:solidFill>
                  <a:schemeClr val="tx1">
                    <a:lumMod val="85000"/>
                  </a:schemeClr>
                </a:solidFill>
              </a:rPr>
              <a:t>known local traffic </a:t>
            </a:r>
            <a:r>
              <a:rPr lang="en-US" sz="2000" dirty="0" smtClean="0">
                <a:solidFill>
                  <a:schemeClr val="tx1">
                    <a:lumMod val="85000"/>
                  </a:schemeClr>
                </a:solidFill>
              </a:rPr>
              <a:t>flow: runway </a:t>
            </a:r>
            <a:r>
              <a:rPr lang="en-US" sz="2000" dirty="0">
                <a:solidFill>
                  <a:schemeClr val="tx1">
                    <a:lumMod val="85000"/>
                  </a:schemeClr>
                </a:solidFill>
              </a:rPr>
              <a:t>diagram for ground traffic </a:t>
            </a:r>
            <a:r>
              <a:rPr lang="en-US" sz="2000" dirty="0" smtClean="0">
                <a:solidFill>
                  <a:schemeClr val="tx1">
                    <a:lumMod val="85000"/>
                  </a:schemeClr>
                </a:solidFill>
              </a:rPr>
              <a:t>flow, </a:t>
            </a:r>
            <a:r>
              <a:rPr lang="en-US" sz="2000" dirty="0">
                <a:solidFill>
                  <a:schemeClr val="tx1">
                    <a:lumMod val="85000"/>
                  </a:schemeClr>
                </a:solidFill>
              </a:rPr>
              <a:t>land and hold short points, intersecting </a:t>
            </a:r>
            <a:r>
              <a:rPr lang="en-US" sz="2000" dirty="0" smtClean="0">
                <a:solidFill>
                  <a:schemeClr val="tx1">
                    <a:lumMod val="85000"/>
                  </a:schemeClr>
                </a:solidFill>
              </a:rPr>
              <a:t>runways, </a:t>
            </a:r>
            <a:r>
              <a:rPr lang="en-US" sz="2000" dirty="0">
                <a:solidFill>
                  <a:schemeClr val="tx1">
                    <a:lumMod val="85000"/>
                  </a:schemeClr>
                </a:solidFill>
              </a:rPr>
              <a:t>published ground traffic conflict trouble </a:t>
            </a:r>
            <a:r>
              <a:rPr lang="en-US" sz="2000" dirty="0" smtClean="0">
                <a:solidFill>
                  <a:schemeClr val="tx1">
                    <a:lumMod val="85000"/>
                  </a:schemeClr>
                </a:solidFill>
              </a:rPr>
              <a:t>spots; </a:t>
            </a:r>
            <a:r>
              <a:rPr lang="en-US" sz="2000" dirty="0">
                <a:solidFill>
                  <a:schemeClr val="tx1">
                    <a:lumMod val="85000"/>
                  </a:schemeClr>
                </a:solidFill>
              </a:rPr>
              <a:t>SIDS and STARS for arrivals and departures </a:t>
            </a:r>
            <a:endParaRPr lang="en-US" sz="2000" dirty="0" smtClean="0">
              <a:solidFill>
                <a:schemeClr val="tx1">
                  <a:lumMod val="85000"/>
                </a:schemeClr>
              </a:solidFill>
            </a:endParaRPr>
          </a:p>
          <a:p>
            <a:endParaRPr lang="en-US" sz="2000" dirty="0">
              <a:solidFill>
                <a:schemeClr val="tx1">
                  <a:lumMod val="85000"/>
                </a:schemeClr>
              </a:solidFill>
            </a:endParaRPr>
          </a:p>
          <a:p>
            <a:r>
              <a:rPr lang="en-US" sz="2000" dirty="0" smtClean="0">
                <a:solidFill>
                  <a:schemeClr val="tx1">
                    <a:lumMod val="85000"/>
                  </a:schemeClr>
                </a:solidFill>
              </a:rPr>
              <a:t>3. </a:t>
            </a:r>
            <a:r>
              <a:rPr lang="en-US" sz="2000" dirty="0">
                <a:solidFill>
                  <a:schemeClr val="tx1">
                    <a:lumMod val="85000"/>
                  </a:schemeClr>
                </a:solidFill>
              </a:rPr>
              <a:t>T</a:t>
            </a:r>
            <a:r>
              <a:rPr lang="en-US" sz="2000" dirty="0" smtClean="0">
                <a:solidFill>
                  <a:schemeClr val="tx1">
                    <a:lumMod val="85000"/>
                  </a:schemeClr>
                </a:solidFill>
              </a:rPr>
              <a:t>raffic changes by </a:t>
            </a:r>
            <a:r>
              <a:rPr lang="en-US" sz="2000" dirty="0">
                <a:solidFill>
                  <a:schemeClr val="tx1">
                    <a:lumMod val="85000"/>
                  </a:schemeClr>
                </a:solidFill>
              </a:rPr>
              <a:t>daylight </a:t>
            </a:r>
            <a:r>
              <a:rPr lang="en-US" sz="2000" dirty="0" smtClean="0">
                <a:solidFill>
                  <a:schemeClr val="tx1">
                    <a:lumMod val="85000"/>
                  </a:schemeClr>
                </a:solidFill>
              </a:rPr>
              <a:t>or </a:t>
            </a:r>
            <a:r>
              <a:rPr lang="en-US" sz="2000" dirty="0">
                <a:solidFill>
                  <a:schemeClr val="tx1">
                    <a:lumMod val="85000"/>
                  </a:schemeClr>
                </a:solidFill>
              </a:rPr>
              <a:t>night time </a:t>
            </a:r>
            <a:r>
              <a:rPr lang="en-US" sz="2000" dirty="0" smtClean="0">
                <a:solidFill>
                  <a:schemeClr val="tx1">
                    <a:lumMod val="85000"/>
                  </a:schemeClr>
                </a:solidFill>
              </a:rPr>
              <a:t>ops, by VFR, IFR, </a:t>
            </a:r>
            <a:r>
              <a:rPr lang="en-US" sz="2000" dirty="0">
                <a:solidFill>
                  <a:schemeClr val="tx1">
                    <a:lumMod val="85000"/>
                  </a:schemeClr>
                </a:solidFill>
              </a:rPr>
              <a:t>wind changes</a:t>
            </a:r>
            <a:r>
              <a:rPr lang="en-US" sz="2000" dirty="0" smtClean="0">
                <a:solidFill>
                  <a:schemeClr val="tx1">
                    <a:lumMod val="85000"/>
                  </a:schemeClr>
                </a:solidFill>
              </a:rPr>
              <a:t>.</a:t>
            </a:r>
          </a:p>
          <a:p>
            <a:endParaRPr lang="en-US" sz="2000" dirty="0">
              <a:solidFill>
                <a:schemeClr val="tx1">
                  <a:lumMod val="85000"/>
                </a:schemeClr>
              </a:solidFill>
            </a:endParaRPr>
          </a:p>
          <a:p>
            <a:r>
              <a:rPr lang="en-US" sz="2000" dirty="0" smtClean="0">
                <a:solidFill>
                  <a:schemeClr val="tx1">
                    <a:lumMod val="85000"/>
                  </a:schemeClr>
                </a:solidFill>
              </a:rPr>
              <a:t>4. Listening </a:t>
            </a:r>
            <a:r>
              <a:rPr lang="en-US" sz="2000" dirty="0">
                <a:solidFill>
                  <a:schemeClr val="tx1">
                    <a:lumMod val="85000"/>
                  </a:schemeClr>
                </a:solidFill>
              </a:rPr>
              <a:t>watch on </a:t>
            </a:r>
            <a:r>
              <a:rPr lang="en-US" sz="2000" dirty="0" smtClean="0">
                <a:solidFill>
                  <a:schemeClr val="tx1">
                    <a:lumMod val="85000"/>
                  </a:schemeClr>
                </a:solidFill>
              </a:rPr>
              <a:t>all frequencies </a:t>
            </a:r>
            <a:r>
              <a:rPr lang="en-US" sz="2000" dirty="0">
                <a:solidFill>
                  <a:schemeClr val="tx1">
                    <a:lumMod val="85000"/>
                  </a:schemeClr>
                </a:solidFill>
              </a:rPr>
              <a:t>when tower is </a:t>
            </a:r>
            <a:r>
              <a:rPr lang="en-US" sz="2000" dirty="0" smtClean="0">
                <a:solidFill>
                  <a:schemeClr val="tx1">
                    <a:lumMod val="85000"/>
                  </a:schemeClr>
                </a:solidFill>
              </a:rPr>
              <a:t>running tower and ground ops at </a:t>
            </a:r>
            <a:r>
              <a:rPr lang="en-US" sz="2000" dirty="0">
                <a:solidFill>
                  <a:schemeClr val="tx1">
                    <a:lumMod val="85000"/>
                  </a:schemeClr>
                </a:solidFill>
              </a:rPr>
              <a:t>off-hours of major airports or during normal </a:t>
            </a:r>
            <a:r>
              <a:rPr lang="en-US" sz="2000" dirty="0" smtClean="0">
                <a:solidFill>
                  <a:schemeClr val="tx1">
                    <a:lumMod val="85000"/>
                  </a:schemeClr>
                </a:solidFill>
              </a:rPr>
              <a:t>ops, </a:t>
            </a:r>
            <a:r>
              <a:rPr lang="en-US" sz="2000" dirty="0">
                <a:solidFill>
                  <a:schemeClr val="tx1">
                    <a:lumMod val="85000"/>
                  </a:schemeClr>
                </a:solidFill>
              </a:rPr>
              <a:t>at </a:t>
            </a:r>
            <a:r>
              <a:rPr lang="en-US" sz="2000" dirty="0" smtClean="0">
                <a:solidFill>
                  <a:schemeClr val="tx1">
                    <a:lumMod val="85000"/>
                  </a:schemeClr>
                </a:solidFill>
              </a:rPr>
              <a:t>smaller, less </a:t>
            </a:r>
            <a:r>
              <a:rPr lang="en-US" sz="2000" dirty="0">
                <a:solidFill>
                  <a:schemeClr val="tx1">
                    <a:lumMod val="85000"/>
                  </a:schemeClr>
                </a:solidFill>
              </a:rPr>
              <a:t>busy </a:t>
            </a:r>
            <a:r>
              <a:rPr lang="en-US" sz="2000" dirty="0" smtClean="0">
                <a:solidFill>
                  <a:schemeClr val="tx1">
                    <a:lumMod val="85000"/>
                  </a:schemeClr>
                </a:solidFill>
              </a:rPr>
              <a:t>airports</a:t>
            </a:r>
            <a:r>
              <a:rPr lang="en-US" sz="2000" dirty="0">
                <a:solidFill>
                  <a:schemeClr val="tx1">
                    <a:lumMod val="85000"/>
                  </a:schemeClr>
                </a:solidFill>
              </a:rPr>
              <a:t>;</a:t>
            </a:r>
            <a:r>
              <a:rPr lang="en-US" sz="2000" dirty="0" smtClean="0">
                <a:solidFill>
                  <a:schemeClr val="tx1">
                    <a:lumMod val="85000"/>
                  </a:schemeClr>
                </a:solidFill>
              </a:rPr>
              <a:t> </a:t>
            </a:r>
            <a:r>
              <a:rPr lang="en-US" sz="2000" dirty="0">
                <a:solidFill>
                  <a:schemeClr val="tx1">
                    <a:lumMod val="85000"/>
                  </a:schemeClr>
                </a:solidFill>
              </a:rPr>
              <a:t>keep a track of other traffic </a:t>
            </a:r>
            <a:r>
              <a:rPr lang="en-US" sz="2000" dirty="0" smtClean="0">
                <a:solidFill>
                  <a:schemeClr val="tx1">
                    <a:lumMod val="85000"/>
                  </a:schemeClr>
                </a:solidFill>
              </a:rPr>
              <a:t>moving.</a:t>
            </a:r>
            <a:endParaRPr lang="en-US" sz="2000" dirty="0">
              <a:solidFill>
                <a:schemeClr val="tx1">
                  <a:lumMod val="85000"/>
                </a:schemeClr>
              </a:solidFill>
            </a:endParaRPr>
          </a:p>
        </p:txBody>
      </p:sp>
    </p:spTree>
    <p:extLst>
      <p:ext uri="{BB962C8B-B14F-4D97-AF65-F5344CB8AC3E}">
        <p14:creationId xmlns:p14="http://schemas.microsoft.com/office/powerpoint/2010/main" val="1628235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570756"/>
          </a:xfrm>
          <a:prstGeom prst="rect">
            <a:avLst/>
          </a:prstGeom>
          <a:noFill/>
        </p:spPr>
        <p:txBody>
          <a:bodyPr wrap="square" rtlCol="0">
            <a:spAutoFit/>
          </a:bodyPr>
          <a:lstStyle/>
          <a:p>
            <a:r>
              <a:rPr lang="en-US" sz="2800" b="1" dirty="0"/>
              <a:t>C.</a:t>
            </a:r>
            <a:r>
              <a:rPr lang="en-US" sz="2800" b="1" u="sng" dirty="0"/>
              <a:t> Procedures, </a:t>
            </a:r>
            <a:r>
              <a:rPr lang="en-US" sz="2800" b="1" u="sng" dirty="0" smtClean="0"/>
              <a:t>Checklists</a:t>
            </a:r>
            <a:r>
              <a:rPr lang="en-US" sz="2800" b="1" u="sng" dirty="0"/>
              <a:t>, A</a:t>
            </a:r>
            <a:r>
              <a:rPr lang="en-US" sz="2800" b="1" u="sng" dirty="0" smtClean="0"/>
              <a:t>ctions</a:t>
            </a:r>
          </a:p>
          <a:p>
            <a:endParaRPr lang="en-US" sz="2000" dirty="0"/>
          </a:p>
          <a:p>
            <a:r>
              <a:rPr lang="en-US" sz="2400" dirty="0" smtClean="0"/>
              <a:t>1. Flight </a:t>
            </a:r>
            <a:r>
              <a:rPr lang="en-US" sz="2400" dirty="0"/>
              <a:t>crew: keep track </a:t>
            </a:r>
            <a:r>
              <a:rPr lang="en-US" sz="2400" dirty="0" smtClean="0"/>
              <a:t>of </a:t>
            </a:r>
            <a:r>
              <a:rPr lang="en-US" sz="2400" dirty="0"/>
              <a:t>big picture of Ground, Tower, Approach and </a:t>
            </a:r>
            <a:r>
              <a:rPr lang="en-US" sz="2400" dirty="0" smtClean="0"/>
              <a:t>Departure, departure </a:t>
            </a:r>
            <a:r>
              <a:rPr lang="en-US" sz="2400" dirty="0"/>
              <a:t>and </a:t>
            </a:r>
            <a:r>
              <a:rPr lang="en-US" sz="2400" dirty="0" smtClean="0"/>
              <a:t>arrival traffic, nearby aerodrome traffic</a:t>
            </a:r>
          </a:p>
          <a:p>
            <a:endParaRPr lang="en-US" sz="2400" dirty="0"/>
          </a:p>
          <a:p>
            <a:r>
              <a:rPr lang="en-US" sz="2800" dirty="0" smtClean="0">
                <a:solidFill>
                  <a:srgbClr val="FFFF00"/>
                </a:solidFill>
              </a:rPr>
              <a:t>2. Mental or Verbal Map of </a:t>
            </a:r>
            <a:r>
              <a:rPr lang="en-US" sz="2800" dirty="0">
                <a:solidFill>
                  <a:srgbClr val="FFFF00"/>
                </a:solidFill>
              </a:rPr>
              <a:t>known local traffic </a:t>
            </a:r>
            <a:r>
              <a:rPr lang="en-US" sz="2800" dirty="0" smtClean="0">
                <a:solidFill>
                  <a:srgbClr val="FFFF00"/>
                </a:solidFill>
              </a:rPr>
              <a:t>flow: runway </a:t>
            </a:r>
            <a:r>
              <a:rPr lang="en-US" sz="2800" dirty="0">
                <a:solidFill>
                  <a:srgbClr val="FFFF00"/>
                </a:solidFill>
              </a:rPr>
              <a:t>diagram for ground traffic </a:t>
            </a:r>
            <a:r>
              <a:rPr lang="en-US" sz="2800" dirty="0" smtClean="0">
                <a:solidFill>
                  <a:srgbClr val="FFFF00"/>
                </a:solidFill>
              </a:rPr>
              <a:t>flow, </a:t>
            </a:r>
            <a:r>
              <a:rPr lang="en-US" sz="2800" dirty="0">
                <a:solidFill>
                  <a:srgbClr val="FFFF00"/>
                </a:solidFill>
              </a:rPr>
              <a:t>land and hold short points, intersecting </a:t>
            </a:r>
            <a:r>
              <a:rPr lang="en-US" sz="2800" dirty="0" smtClean="0">
                <a:solidFill>
                  <a:srgbClr val="FFFF00"/>
                </a:solidFill>
              </a:rPr>
              <a:t>runways, </a:t>
            </a:r>
            <a:r>
              <a:rPr lang="en-US" sz="2800" dirty="0">
                <a:solidFill>
                  <a:srgbClr val="FFFF00"/>
                </a:solidFill>
              </a:rPr>
              <a:t>published ground traffic conflict trouble </a:t>
            </a:r>
            <a:r>
              <a:rPr lang="en-US" sz="2800" dirty="0" smtClean="0">
                <a:solidFill>
                  <a:srgbClr val="FFFF00"/>
                </a:solidFill>
              </a:rPr>
              <a:t>spots; </a:t>
            </a:r>
            <a:r>
              <a:rPr lang="en-US" sz="2800" dirty="0">
                <a:solidFill>
                  <a:srgbClr val="FFFF00"/>
                </a:solidFill>
              </a:rPr>
              <a:t>SIDS and STARS for arrivals and departures </a:t>
            </a:r>
            <a:endParaRPr lang="en-US" sz="2800" dirty="0" smtClean="0">
              <a:solidFill>
                <a:srgbClr val="FFFF00"/>
              </a:solidFill>
            </a:endParaRPr>
          </a:p>
          <a:p>
            <a:endParaRPr lang="en-US" sz="2400" dirty="0"/>
          </a:p>
          <a:p>
            <a:r>
              <a:rPr lang="en-US" sz="2000" dirty="0" smtClean="0">
                <a:solidFill>
                  <a:schemeClr val="tx1">
                    <a:lumMod val="85000"/>
                  </a:schemeClr>
                </a:solidFill>
              </a:rPr>
              <a:t>3. </a:t>
            </a:r>
            <a:r>
              <a:rPr lang="en-US" sz="2000" dirty="0">
                <a:solidFill>
                  <a:schemeClr val="tx1">
                    <a:lumMod val="85000"/>
                  </a:schemeClr>
                </a:solidFill>
              </a:rPr>
              <a:t>T</a:t>
            </a:r>
            <a:r>
              <a:rPr lang="en-US" sz="2000" dirty="0" smtClean="0">
                <a:solidFill>
                  <a:schemeClr val="tx1">
                    <a:lumMod val="85000"/>
                  </a:schemeClr>
                </a:solidFill>
              </a:rPr>
              <a:t>raffic changes by </a:t>
            </a:r>
            <a:r>
              <a:rPr lang="en-US" sz="2000" dirty="0">
                <a:solidFill>
                  <a:schemeClr val="tx1">
                    <a:lumMod val="85000"/>
                  </a:schemeClr>
                </a:solidFill>
              </a:rPr>
              <a:t>daylight </a:t>
            </a:r>
            <a:r>
              <a:rPr lang="en-US" sz="2000" dirty="0" smtClean="0">
                <a:solidFill>
                  <a:schemeClr val="tx1">
                    <a:lumMod val="85000"/>
                  </a:schemeClr>
                </a:solidFill>
              </a:rPr>
              <a:t>or </a:t>
            </a:r>
            <a:r>
              <a:rPr lang="en-US" sz="2000" dirty="0">
                <a:solidFill>
                  <a:schemeClr val="tx1">
                    <a:lumMod val="85000"/>
                  </a:schemeClr>
                </a:solidFill>
              </a:rPr>
              <a:t>night time </a:t>
            </a:r>
            <a:r>
              <a:rPr lang="en-US" sz="2000" dirty="0" smtClean="0">
                <a:solidFill>
                  <a:schemeClr val="tx1">
                    <a:lumMod val="85000"/>
                  </a:schemeClr>
                </a:solidFill>
              </a:rPr>
              <a:t>ops, by VFR, IFR, </a:t>
            </a:r>
            <a:r>
              <a:rPr lang="en-US" sz="2000" dirty="0">
                <a:solidFill>
                  <a:schemeClr val="tx1">
                    <a:lumMod val="85000"/>
                  </a:schemeClr>
                </a:solidFill>
              </a:rPr>
              <a:t>wind changes</a:t>
            </a:r>
            <a:r>
              <a:rPr lang="en-US" sz="2000" dirty="0" smtClean="0">
                <a:solidFill>
                  <a:schemeClr val="tx1">
                    <a:lumMod val="85000"/>
                  </a:schemeClr>
                </a:solidFill>
              </a:rPr>
              <a:t>.</a:t>
            </a:r>
          </a:p>
          <a:p>
            <a:endParaRPr lang="en-US" sz="2000" dirty="0">
              <a:solidFill>
                <a:schemeClr val="tx1">
                  <a:lumMod val="85000"/>
                </a:schemeClr>
              </a:solidFill>
            </a:endParaRPr>
          </a:p>
          <a:p>
            <a:r>
              <a:rPr lang="en-US" sz="2000" dirty="0" smtClean="0">
                <a:solidFill>
                  <a:schemeClr val="tx1">
                    <a:lumMod val="85000"/>
                  </a:schemeClr>
                </a:solidFill>
              </a:rPr>
              <a:t>4. Listening </a:t>
            </a:r>
            <a:r>
              <a:rPr lang="en-US" sz="2000" dirty="0">
                <a:solidFill>
                  <a:schemeClr val="tx1">
                    <a:lumMod val="85000"/>
                  </a:schemeClr>
                </a:solidFill>
              </a:rPr>
              <a:t>watch on </a:t>
            </a:r>
            <a:r>
              <a:rPr lang="en-US" sz="2000" dirty="0" smtClean="0">
                <a:solidFill>
                  <a:schemeClr val="tx1">
                    <a:lumMod val="85000"/>
                  </a:schemeClr>
                </a:solidFill>
              </a:rPr>
              <a:t>all frequencies </a:t>
            </a:r>
            <a:r>
              <a:rPr lang="en-US" sz="2000" dirty="0">
                <a:solidFill>
                  <a:schemeClr val="tx1">
                    <a:lumMod val="85000"/>
                  </a:schemeClr>
                </a:solidFill>
              </a:rPr>
              <a:t>when tower is </a:t>
            </a:r>
            <a:r>
              <a:rPr lang="en-US" sz="2000" dirty="0" smtClean="0">
                <a:solidFill>
                  <a:schemeClr val="tx1">
                    <a:lumMod val="85000"/>
                  </a:schemeClr>
                </a:solidFill>
              </a:rPr>
              <a:t>running tower and ground ops at </a:t>
            </a:r>
            <a:r>
              <a:rPr lang="en-US" sz="2000" dirty="0">
                <a:solidFill>
                  <a:schemeClr val="tx1">
                    <a:lumMod val="85000"/>
                  </a:schemeClr>
                </a:solidFill>
              </a:rPr>
              <a:t>off-hours of major airports or during normal </a:t>
            </a:r>
            <a:r>
              <a:rPr lang="en-US" sz="2000" dirty="0" smtClean="0">
                <a:solidFill>
                  <a:schemeClr val="tx1">
                    <a:lumMod val="85000"/>
                  </a:schemeClr>
                </a:solidFill>
              </a:rPr>
              <a:t>ops, </a:t>
            </a:r>
            <a:r>
              <a:rPr lang="en-US" sz="2000" dirty="0">
                <a:solidFill>
                  <a:schemeClr val="tx1">
                    <a:lumMod val="85000"/>
                  </a:schemeClr>
                </a:solidFill>
              </a:rPr>
              <a:t>at </a:t>
            </a:r>
            <a:r>
              <a:rPr lang="en-US" sz="2000" dirty="0" smtClean="0">
                <a:solidFill>
                  <a:schemeClr val="tx1">
                    <a:lumMod val="85000"/>
                  </a:schemeClr>
                </a:solidFill>
              </a:rPr>
              <a:t>smaller, less </a:t>
            </a:r>
            <a:r>
              <a:rPr lang="en-US" sz="2000" dirty="0">
                <a:solidFill>
                  <a:schemeClr val="tx1">
                    <a:lumMod val="85000"/>
                  </a:schemeClr>
                </a:solidFill>
              </a:rPr>
              <a:t>busy </a:t>
            </a:r>
            <a:r>
              <a:rPr lang="en-US" sz="2000" dirty="0" smtClean="0">
                <a:solidFill>
                  <a:schemeClr val="tx1">
                    <a:lumMod val="85000"/>
                  </a:schemeClr>
                </a:solidFill>
              </a:rPr>
              <a:t>airports</a:t>
            </a:r>
            <a:r>
              <a:rPr lang="en-US" sz="2000" dirty="0">
                <a:solidFill>
                  <a:schemeClr val="tx1">
                    <a:lumMod val="85000"/>
                  </a:schemeClr>
                </a:solidFill>
              </a:rPr>
              <a:t>;</a:t>
            </a:r>
            <a:r>
              <a:rPr lang="en-US" sz="2000" dirty="0" smtClean="0">
                <a:solidFill>
                  <a:schemeClr val="tx1">
                    <a:lumMod val="85000"/>
                  </a:schemeClr>
                </a:solidFill>
              </a:rPr>
              <a:t> </a:t>
            </a:r>
            <a:r>
              <a:rPr lang="en-US" sz="2000" dirty="0">
                <a:solidFill>
                  <a:schemeClr val="tx1">
                    <a:lumMod val="85000"/>
                  </a:schemeClr>
                </a:solidFill>
              </a:rPr>
              <a:t>keep a track of other traffic </a:t>
            </a:r>
            <a:r>
              <a:rPr lang="en-US" sz="2000" dirty="0" smtClean="0">
                <a:solidFill>
                  <a:schemeClr val="tx1">
                    <a:lumMod val="85000"/>
                  </a:schemeClr>
                </a:solidFill>
              </a:rPr>
              <a:t>moving.</a:t>
            </a:r>
            <a:endParaRPr lang="en-US" sz="2000" dirty="0">
              <a:solidFill>
                <a:schemeClr val="tx1">
                  <a:lumMod val="85000"/>
                </a:schemeClr>
              </a:solidFill>
            </a:endParaRPr>
          </a:p>
        </p:txBody>
      </p:sp>
    </p:spTree>
    <p:extLst>
      <p:ext uri="{BB962C8B-B14F-4D97-AF65-F5344CB8AC3E}">
        <p14:creationId xmlns:p14="http://schemas.microsoft.com/office/powerpoint/2010/main" val="36894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t> </a:t>
            </a:r>
            <a:r>
              <a:rPr lang="en-US" sz="2400" i="1" dirty="0" smtClean="0"/>
              <a:t>Prevented</a:t>
            </a:r>
            <a:r>
              <a:rPr lang="en-US" sz="2400" dirty="0" smtClean="0"/>
              <a:t>:</a:t>
            </a:r>
            <a:br>
              <a:rPr lang="en-US" sz="2400" dirty="0" smtClean="0"/>
            </a:br>
            <a:r>
              <a:rPr lang="en-US" sz="1800" dirty="0" smtClean="0"/>
              <a:t/>
            </a:r>
            <a:br>
              <a:rPr lang="en-US" sz="1800" dirty="0" smtClean="0"/>
            </a:br>
            <a:r>
              <a:rPr lang="en-US" sz="2400" dirty="0" smtClean="0">
                <a:solidFill>
                  <a:srgbClr val="FFFF00"/>
                </a:solidFill>
              </a:rPr>
              <a:t>Runway </a:t>
            </a:r>
            <a:r>
              <a:rPr lang="en-US" sz="2400" dirty="0">
                <a:solidFill>
                  <a:srgbClr val="FFFF00"/>
                </a:solidFill>
              </a:rPr>
              <a:t>Collision Prevention Strategy, </a:t>
            </a:r>
            <a:r>
              <a:rPr lang="en-US" sz="2400" dirty="0" smtClean="0">
                <a:solidFill>
                  <a:srgbClr val="FFFF00"/>
                </a:solidFill>
              </a:rPr>
              <a:t>  with Procedures</a:t>
            </a:r>
            <a:r>
              <a:rPr lang="en-US" sz="2400" dirty="0">
                <a:solidFill>
                  <a:srgbClr val="FFFF00"/>
                </a:solidFill>
              </a:rPr>
              <a:t/>
            </a:r>
            <a:br>
              <a:rPr lang="en-US" sz="2400" dirty="0">
                <a:solidFill>
                  <a:srgbClr val="FFFF00"/>
                </a:solidFill>
              </a:rPr>
            </a:br>
            <a:r>
              <a:rPr lang="en-US" sz="1800" b="1" dirty="0">
                <a:solidFill>
                  <a:srgbClr val="FFFF00"/>
                </a:solidFill>
              </a:rPr>
              <a:t> </a:t>
            </a:r>
            <a:br>
              <a:rPr lang="en-US" sz="1800" b="1" dirty="0">
                <a:solidFill>
                  <a:srgbClr val="FFFF00"/>
                </a:solidFill>
              </a:rPr>
            </a:br>
            <a:r>
              <a:rPr lang="en-US" sz="2000" dirty="0" smtClean="0"/>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524435" y="3200400"/>
            <a:ext cx="4523006" cy="2474259"/>
          </a:xfrm>
          <a:prstGeom prst="rect">
            <a:avLst/>
          </a:prstGeom>
        </p:spPr>
      </p:pic>
    </p:spTree>
    <p:extLst>
      <p:ext uri="{BB962C8B-B14F-4D97-AF65-F5344CB8AC3E}">
        <p14:creationId xmlns:p14="http://schemas.microsoft.com/office/powerpoint/2010/main" val="406272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6124754"/>
          </a:xfrm>
          <a:prstGeom prst="rect">
            <a:avLst/>
          </a:prstGeom>
          <a:noFill/>
        </p:spPr>
        <p:txBody>
          <a:bodyPr wrap="square" rtlCol="0">
            <a:spAutoFit/>
          </a:bodyPr>
          <a:lstStyle/>
          <a:p>
            <a:r>
              <a:rPr lang="en-US" sz="2800" b="1" dirty="0"/>
              <a:t>C.</a:t>
            </a:r>
            <a:r>
              <a:rPr lang="en-US" sz="2800" b="1" u="sng" dirty="0"/>
              <a:t> Procedures, </a:t>
            </a:r>
            <a:r>
              <a:rPr lang="en-US" sz="2800" b="1" u="sng" dirty="0" smtClean="0"/>
              <a:t>Checklists</a:t>
            </a:r>
            <a:r>
              <a:rPr lang="en-US" sz="2800" b="1" u="sng" dirty="0"/>
              <a:t>, A</a:t>
            </a:r>
            <a:r>
              <a:rPr lang="en-US" sz="2800" b="1" u="sng" dirty="0" smtClean="0"/>
              <a:t>ctions</a:t>
            </a:r>
          </a:p>
          <a:p>
            <a:endParaRPr lang="en-US" sz="2000" dirty="0"/>
          </a:p>
          <a:p>
            <a:r>
              <a:rPr lang="en-US" sz="2400" dirty="0" smtClean="0"/>
              <a:t>1. Flight </a:t>
            </a:r>
            <a:r>
              <a:rPr lang="en-US" sz="2400" dirty="0"/>
              <a:t>crew: keep track </a:t>
            </a:r>
            <a:r>
              <a:rPr lang="en-US" sz="2400" dirty="0" smtClean="0"/>
              <a:t>of </a:t>
            </a:r>
            <a:r>
              <a:rPr lang="en-US" sz="2400" dirty="0"/>
              <a:t>big picture of Ground, Tower, Approach and </a:t>
            </a:r>
            <a:r>
              <a:rPr lang="en-US" sz="2400" dirty="0" smtClean="0"/>
              <a:t>Departure, departure </a:t>
            </a:r>
            <a:r>
              <a:rPr lang="en-US" sz="2400" dirty="0"/>
              <a:t>and </a:t>
            </a:r>
            <a:r>
              <a:rPr lang="en-US" sz="2400" dirty="0" smtClean="0"/>
              <a:t>arrival traffic, nearby aerodrome traffic</a:t>
            </a:r>
          </a:p>
          <a:p>
            <a:endParaRPr lang="en-US" sz="2400" dirty="0"/>
          </a:p>
          <a:p>
            <a:r>
              <a:rPr lang="en-US" sz="2400" dirty="0" smtClean="0"/>
              <a:t>2. Mental or Verbal Map of </a:t>
            </a:r>
            <a:r>
              <a:rPr lang="en-US" sz="2400" dirty="0"/>
              <a:t>known local traffic </a:t>
            </a:r>
            <a:r>
              <a:rPr lang="en-US" sz="2400" dirty="0" smtClean="0"/>
              <a:t>flow: runway </a:t>
            </a:r>
            <a:r>
              <a:rPr lang="en-US" sz="2400" dirty="0"/>
              <a:t>diagram for ground traffic </a:t>
            </a:r>
            <a:r>
              <a:rPr lang="en-US" sz="2400" dirty="0" smtClean="0"/>
              <a:t>flow, </a:t>
            </a:r>
            <a:r>
              <a:rPr lang="en-US" sz="2400" dirty="0"/>
              <a:t>land and hold short points, intersecting </a:t>
            </a:r>
            <a:r>
              <a:rPr lang="en-US" sz="2400" dirty="0" smtClean="0"/>
              <a:t>runways, </a:t>
            </a:r>
            <a:r>
              <a:rPr lang="en-US" sz="2400" dirty="0"/>
              <a:t>published ground traffic conflict trouble </a:t>
            </a:r>
            <a:r>
              <a:rPr lang="en-US" sz="2400" dirty="0" smtClean="0"/>
              <a:t>spots; </a:t>
            </a:r>
            <a:r>
              <a:rPr lang="en-US" sz="2400" dirty="0"/>
              <a:t>SIDS and STARS for arrivals and departures </a:t>
            </a:r>
            <a:endParaRPr lang="en-US" sz="2400" dirty="0" smtClean="0"/>
          </a:p>
          <a:p>
            <a:endParaRPr lang="en-US" sz="2400" dirty="0"/>
          </a:p>
          <a:p>
            <a:r>
              <a:rPr lang="en-US" sz="2800" dirty="0" smtClean="0">
                <a:solidFill>
                  <a:srgbClr val="FFFF00"/>
                </a:solidFill>
              </a:rPr>
              <a:t>3. </a:t>
            </a:r>
            <a:r>
              <a:rPr lang="en-US" sz="2800" dirty="0">
                <a:solidFill>
                  <a:srgbClr val="FFFF00"/>
                </a:solidFill>
              </a:rPr>
              <a:t>T</a:t>
            </a:r>
            <a:r>
              <a:rPr lang="en-US" sz="2800" dirty="0" smtClean="0">
                <a:solidFill>
                  <a:srgbClr val="FFFF00"/>
                </a:solidFill>
              </a:rPr>
              <a:t>raffic changes by </a:t>
            </a:r>
            <a:r>
              <a:rPr lang="en-US" sz="2800" dirty="0">
                <a:solidFill>
                  <a:srgbClr val="FFFF00"/>
                </a:solidFill>
              </a:rPr>
              <a:t>daylight </a:t>
            </a:r>
            <a:r>
              <a:rPr lang="en-US" sz="2800" dirty="0" smtClean="0">
                <a:solidFill>
                  <a:srgbClr val="FFFF00"/>
                </a:solidFill>
              </a:rPr>
              <a:t>or </a:t>
            </a:r>
            <a:r>
              <a:rPr lang="en-US" sz="2800" dirty="0">
                <a:solidFill>
                  <a:srgbClr val="FFFF00"/>
                </a:solidFill>
              </a:rPr>
              <a:t>night time </a:t>
            </a:r>
            <a:r>
              <a:rPr lang="en-US" sz="2800" dirty="0" smtClean="0">
                <a:solidFill>
                  <a:srgbClr val="FFFF00"/>
                </a:solidFill>
              </a:rPr>
              <a:t>ops, by VFR, IFR, </a:t>
            </a:r>
            <a:r>
              <a:rPr lang="en-US" sz="2800" dirty="0">
                <a:solidFill>
                  <a:srgbClr val="FFFF00"/>
                </a:solidFill>
              </a:rPr>
              <a:t>wind changes</a:t>
            </a:r>
            <a:r>
              <a:rPr lang="en-US" sz="2800" dirty="0" smtClean="0">
                <a:solidFill>
                  <a:srgbClr val="FFFF00"/>
                </a:solidFill>
              </a:rPr>
              <a:t>.</a:t>
            </a:r>
          </a:p>
          <a:p>
            <a:endParaRPr lang="en-US" sz="2400" dirty="0"/>
          </a:p>
          <a:p>
            <a:r>
              <a:rPr lang="en-US" sz="2000" dirty="0" smtClean="0">
                <a:solidFill>
                  <a:schemeClr val="tx1">
                    <a:lumMod val="85000"/>
                  </a:schemeClr>
                </a:solidFill>
              </a:rPr>
              <a:t>4. Listening </a:t>
            </a:r>
            <a:r>
              <a:rPr lang="en-US" sz="2000" dirty="0">
                <a:solidFill>
                  <a:schemeClr val="tx1">
                    <a:lumMod val="85000"/>
                  </a:schemeClr>
                </a:solidFill>
              </a:rPr>
              <a:t>watch on </a:t>
            </a:r>
            <a:r>
              <a:rPr lang="en-US" sz="2000" dirty="0" smtClean="0">
                <a:solidFill>
                  <a:schemeClr val="tx1">
                    <a:lumMod val="85000"/>
                  </a:schemeClr>
                </a:solidFill>
              </a:rPr>
              <a:t>all frequencies </a:t>
            </a:r>
            <a:r>
              <a:rPr lang="en-US" sz="2000" dirty="0">
                <a:solidFill>
                  <a:schemeClr val="tx1">
                    <a:lumMod val="85000"/>
                  </a:schemeClr>
                </a:solidFill>
              </a:rPr>
              <a:t>when tower is </a:t>
            </a:r>
            <a:r>
              <a:rPr lang="en-US" sz="2000" dirty="0" smtClean="0">
                <a:solidFill>
                  <a:schemeClr val="tx1">
                    <a:lumMod val="85000"/>
                  </a:schemeClr>
                </a:solidFill>
              </a:rPr>
              <a:t>running tower and ground ops at </a:t>
            </a:r>
            <a:r>
              <a:rPr lang="en-US" sz="2000" dirty="0">
                <a:solidFill>
                  <a:schemeClr val="tx1">
                    <a:lumMod val="85000"/>
                  </a:schemeClr>
                </a:solidFill>
              </a:rPr>
              <a:t>off-hours of major airports or during normal </a:t>
            </a:r>
            <a:r>
              <a:rPr lang="en-US" sz="2000" dirty="0" smtClean="0">
                <a:solidFill>
                  <a:schemeClr val="tx1">
                    <a:lumMod val="85000"/>
                  </a:schemeClr>
                </a:solidFill>
              </a:rPr>
              <a:t>ops, </a:t>
            </a:r>
            <a:r>
              <a:rPr lang="en-US" sz="2000" dirty="0">
                <a:solidFill>
                  <a:schemeClr val="tx1">
                    <a:lumMod val="85000"/>
                  </a:schemeClr>
                </a:solidFill>
              </a:rPr>
              <a:t>at </a:t>
            </a:r>
            <a:r>
              <a:rPr lang="en-US" sz="2000" dirty="0" smtClean="0">
                <a:solidFill>
                  <a:schemeClr val="tx1">
                    <a:lumMod val="85000"/>
                  </a:schemeClr>
                </a:solidFill>
              </a:rPr>
              <a:t>smaller, less </a:t>
            </a:r>
            <a:r>
              <a:rPr lang="en-US" sz="2000" dirty="0">
                <a:solidFill>
                  <a:schemeClr val="tx1">
                    <a:lumMod val="85000"/>
                  </a:schemeClr>
                </a:solidFill>
              </a:rPr>
              <a:t>busy </a:t>
            </a:r>
            <a:r>
              <a:rPr lang="en-US" sz="2000" dirty="0" smtClean="0">
                <a:solidFill>
                  <a:schemeClr val="tx1">
                    <a:lumMod val="85000"/>
                  </a:schemeClr>
                </a:solidFill>
              </a:rPr>
              <a:t>airports</a:t>
            </a:r>
            <a:r>
              <a:rPr lang="en-US" sz="2000" dirty="0">
                <a:solidFill>
                  <a:schemeClr val="tx1">
                    <a:lumMod val="85000"/>
                  </a:schemeClr>
                </a:solidFill>
              </a:rPr>
              <a:t>;</a:t>
            </a:r>
            <a:r>
              <a:rPr lang="en-US" sz="2000" dirty="0" smtClean="0">
                <a:solidFill>
                  <a:schemeClr val="tx1">
                    <a:lumMod val="85000"/>
                  </a:schemeClr>
                </a:solidFill>
              </a:rPr>
              <a:t> </a:t>
            </a:r>
            <a:r>
              <a:rPr lang="en-US" sz="2000" dirty="0">
                <a:solidFill>
                  <a:schemeClr val="tx1">
                    <a:lumMod val="85000"/>
                  </a:schemeClr>
                </a:solidFill>
              </a:rPr>
              <a:t>keep a track of other traffic </a:t>
            </a:r>
            <a:r>
              <a:rPr lang="en-US" sz="2000" dirty="0" smtClean="0">
                <a:solidFill>
                  <a:schemeClr val="tx1">
                    <a:lumMod val="85000"/>
                  </a:schemeClr>
                </a:solidFill>
              </a:rPr>
              <a:t>moving.</a:t>
            </a:r>
            <a:endParaRPr lang="en-US" sz="2000" dirty="0">
              <a:solidFill>
                <a:schemeClr val="tx1">
                  <a:lumMod val="85000"/>
                </a:schemeClr>
              </a:solidFill>
            </a:endParaRPr>
          </a:p>
        </p:txBody>
      </p:sp>
    </p:spTree>
    <p:extLst>
      <p:ext uri="{BB962C8B-B14F-4D97-AF65-F5344CB8AC3E}">
        <p14:creationId xmlns:p14="http://schemas.microsoft.com/office/powerpoint/2010/main" val="1042502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324535"/>
          </a:xfrm>
          <a:prstGeom prst="rect">
            <a:avLst/>
          </a:prstGeom>
          <a:noFill/>
        </p:spPr>
        <p:txBody>
          <a:bodyPr wrap="square" rtlCol="0">
            <a:spAutoFit/>
          </a:bodyPr>
          <a:lstStyle/>
          <a:p>
            <a:r>
              <a:rPr lang="en-US" sz="2800" b="1" dirty="0"/>
              <a:t>C.</a:t>
            </a:r>
            <a:r>
              <a:rPr lang="en-US" sz="2800" b="1" u="sng" dirty="0"/>
              <a:t> Procedures, </a:t>
            </a:r>
            <a:r>
              <a:rPr lang="en-US" sz="2800" b="1" u="sng" dirty="0" smtClean="0"/>
              <a:t>Checklists</a:t>
            </a:r>
            <a:r>
              <a:rPr lang="en-US" sz="2800" b="1" u="sng" dirty="0"/>
              <a:t>, A</a:t>
            </a:r>
            <a:r>
              <a:rPr lang="en-US" sz="2800" b="1" u="sng" dirty="0" smtClean="0"/>
              <a:t>ctions</a:t>
            </a:r>
          </a:p>
          <a:p>
            <a:endParaRPr lang="en-US" sz="2000" dirty="0"/>
          </a:p>
          <a:p>
            <a:r>
              <a:rPr lang="en-US" sz="2000" dirty="0" smtClean="0"/>
              <a:t>1. Flight </a:t>
            </a:r>
            <a:r>
              <a:rPr lang="en-US" sz="2000" dirty="0"/>
              <a:t>crew: keep track </a:t>
            </a:r>
            <a:r>
              <a:rPr lang="en-US" sz="2000" dirty="0" smtClean="0"/>
              <a:t>of </a:t>
            </a:r>
            <a:r>
              <a:rPr lang="en-US" sz="2000" dirty="0"/>
              <a:t>big picture of Ground, Tower, Approach and </a:t>
            </a:r>
            <a:r>
              <a:rPr lang="en-US" sz="2000" dirty="0" smtClean="0"/>
              <a:t>Departure, departure </a:t>
            </a:r>
            <a:r>
              <a:rPr lang="en-US" sz="2000" dirty="0"/>
              <a:t>and </a:t>
            </a:r>
            <a:r>
              <a:rPr lang="en-US" sz="2000" dirty="0" smtClean="0"/>
              <a:t>arrival traffic, nearby aerodrome traffic</a:t>
            </a:r>
          </a:p>
          <a:p>
            <a:endParaRPr lang="en-US" sz="2000" dirty="0"/>
          </a:p>
          <a:p>
            <a:r>
              <a:rPr lang="en-US" sz="2000" dirty="0" smtClean="0"/>
              <a:t>2. Mental or Verbal Map of </a:t>
            </a:r>
            <a:r>
              <a:rPr lang="en-US" sz="2000" dirty="0"/>
              <a:t>known local traffic </a:t>
            </a:r>
            <a:r>
              <a:rPr lang="en-US" sz="2000" dirty="0" smtClean="0"/>
              <a:t>flow: runway </a:t>
            </a:r>
            <a:r>
              <a:rPr lang="en-US" sz="2000" dirty="0"/>
              <a:t>diagram for ground traffic </a:t>
            </a:r>
            <a:r>
              <a:rPr lang="en-US" sz="2000" dirty="0" smtClean="0"/>
              <a:t>flow, </a:t>
            </a:r>
            <a:r>
              <a:rPr lang="en-US" sz="2000" dirty="0"/>
              <a:t>land and hold short points, intersecting </a:t>
            </a:r>
            <a:r>
              <a:rPr lang="en-US" sz="2000" dirty="0" smtClean="0"/>
              <a:t>runways, </a:t>
            </a:r>
            <a:r>
              <a:rPr lang="en-US" sz="2000" dirty="0"/>
              <a:t>published ground traffic conflict trouble </a:t>
            </a:r>
            <a:r>
              <a:rPr lang="en-US" sz="2000" dirty="0" smtClean="0"/>
              <a:t>spots; </a:t>
            </a:r>
            <a:r>
              <a:rPr lang="en-US" sz="2000" dirty="0"/>
              <a:t>SIDS and STARS for arrivals and departures </a:t>
            </a:r>
            <a:endParaRPr lang="en-US" sz="2000" dirty="0" smtClean="0"/>
          </a:p>
          <a:p>
            <a:endParaRPr lang="en-US" sz="2000" dirty="0"/>
          </a:p>
          <a:p>
            <a:r>
              <a:rPr lang="en-US" sz="2000" dirty="0" smtClean="0"/>
              <a:t>3. </a:t>
            </a:r>
            <a:r>
              <a:rPr lang="en-US" sz="2000" dirty="0"/>
              <a:t>T</a:t>
            </a:r>
            <a:r>
              <a:rPr lang="en-US" sz="2000" dirty="0" smtClean="0"/>
              <a:t>raffic changes by </a:t>
            </a:r>
            <a:r>
              <a:rPr lang="en-US" sz="2000" dirty="0"/>
              <a:t>daylight </a:t>
            </a:r>
            <a:r>
              <a:rPr lang="en-US" sz="2000" dirty="0" smtClean="0"/>
              <a:t>or </a:t>
            </a:r>
            <a:r>
              <a:rPr lang="en-US" sz="2000" dirty="0"/>
              <a:t>night time </a:t>
            </a:r>
            <a:r>
              <a:rPr lang="en-US" sz="2000" dirty="0" smtClean="0"/>
              <a:t>ops, by VFR, IFR, </a:t>
            </a:r>
            <a:r>
              <a:rPr lang="en-US" sz="2000" dirty="0"/>
              <a:t>wind changes</a:t>
            </a:r>
            <a:r>
              <a:rPr lang="en-US" sz="2000" dirty="0" smtClean="0"/>
              <a:t>.</a:t>
            </a:r>
          </a:p>
          <a:p>
            <a:endParaRPr lang="en-US" sz="2000" dirty="0"/>
          </a:p>
          <a:p>
            <a:r>
              <a:rPr lang="en-US" sz="2800" dirty="0" smtClean="0">
                <a:solidFill>
                  <a:srgbClr val="FFFF00"/>
                </a:solidFill>
              </a:rPr>
              <a:t>4. Listening </a:t>
            </a:r>
            <a:r>
              <a:rPr lang="en-US" sz="2800" dirty="0">
                <a:solidFill>
                  <a:srgbClr val="FFFF00"/>
                </a:solidFill>
              </a:rPr>
              <a:t>watch on </a:t>
            </a:r>
            <a:r>
              <a:rPr lang="en-US" sz="2800" dirty="0" smtClean="0">
                <a:solidFill>
                  <a:srgbClr val="FFFF00"/>
                </a:solidFill>
              </a:rPr>
              <a:t>all frequencies </a:t>
            </a:r>
            <a:r>
              <a:rPr lang="en-US" sz="2800" dirty="0">
                <a:solidFill>
                  <a:srgbClr val="FFFF00"/>
                </a:solidFill>
              </a:rPr>
              <a:t>when tower is </a:t>
            </a:r>
            <a:r>
              <a:rPr lang="en-US" sz="2800" dirty="0" smtClean="0">
                <a:solidFill>
                  <a:srgbClr val="FFFF00"/>
                </a:solidFill>
              </a:rPr>
              <a:t>running tower and ground ops at </a:t>
            </a:r>
            <a:r>
              <a:rPr lang="en-US" sz="2800" dirty="0">
                <a:solidFill>
                  <a:srgbClr val="FFFF00"/>
                </a:solidFill>
              </a:rPr>
              <a:t>off-hours of major airports or during normal </a:t>
            </a:r>
            <a:r>
              <a:rPr lang="en-US" sz="2800" dirty="0" smtClean="0">
                <a:solidFill>
                  <a:srgbClr val="FFFF00"/>
                </a:solidFill>
              </a:rPr>
              <a:t>ops, </a:t>
            </a:r>
            <a:r>
              <a:rPr lang="en-US" sz="2800" dirty="0">
                <a:solidFill>
                  <a:srgbClr val="FFFF00"/>
                </a:solidFill>
              </a:rPr>
              <a:t>at </a:t>
            </a:r>
            <a:r>
              <a:rPr lang="en-US" sz="2800" dirty="0" smtClean="0">
                <a:solidFill>
                  <a:srgbClr val="FFFF00"/>
                </a:solidFill>
              </a:rPr>
              <a:t>smaller, less </a:t>
            </a:r>
            <a:r>
              <a:rPr lang="en-US" sz="2800" dirty="0">
                <a:solidFill>
                  <a:srgbClr val="FFFF00"/>
                </a:solidFill>
              </a:rPr>
              <a:t>busy </a:t>
            </a:r>
            <a:r>
              <a:rPr lang="en-US" sz="2800" dirty="0" smtClean="0">
                <a:solidFill>
                  <a:srgbClr val="FFFF00"/>
                </a:solidFill>
              </a:rPr>
              <a:t>airports</a:t>
            </a:r>
            <a:r>
              <a:rPr lang="en-US" sz="2800" dirty="0">
                <a:solidFill>
                  <a:srgbClr val="FFFF00"/>
                </a:solidFill>
              </a:rPr>
              <a:t>;</a:t>
            </a:r>
            <a:r>
              <a:rPr lang="en-US" sz="2800" dirty="0" smtClean="0">
                <a:solidFill>
                  <a:srgbClr val="FFFF00"/>
                </a:solidFill>
              </a:rPr>
              <a:t> </a:t>
            </a:r>
            <a:r>
              <a:rPr lang="en-US" sz="2800" dirty="0">
                <a:solidFill>
                  <a:srgbClr val="FFFF00"/>
                </a:solidFill>
              </a:rPr>
              <a:t>keep a track of other traffic </a:t>
            </a:r>
            <a:r>
              <a:rPr lang="en-US" sz="2800" dirty="0" smtClean="0">
                <a:solidFill>
                  <a:srgbClr val="FFFF00"/>
                </a:solidFill>
              </a:rPr>
              <a:t>moving.</a:t>
            </a:r>
            <a:endParaRPr lang="en-US" sz="2800" dirty="0">
              <a:solidFill>
                <a:srgbClr val="FFFF00"/>
              </a:solidFill>
            </a:endParaRPr>
          </a:p>
        </p:txBody>
      </p:sp>
    </p:spTree>
    <p:extLst>
      <p:ext uri="{BB962C8B-B14F-4D97-AF65-F5344CB8AC3E}">
        <p14:creationId xmlns:p14="http://schemas.microsoft.com/office/powerpoint/2010/main" val="13265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64776"/>
            <a:ext cx="9574306" cy="5632311"/>
          </a:xfrm>
          <a:prstGeom prst="rect">
            <a:avLst/>
          </a:prstGeom>
          <a:noFill/>
        </p:spPr>
        <p:txBody>
          <a:bodyPr wrap="square" rtlCol="0">
            <a:spAutoFit/>
          </a:bodyPr>
          <a:lstStyle/>
          <a:p>
            <a:r>
              <a:rPr lang="en-US" sz="2800" b="1" dirty="0"/>
              <a:t>C.</a:t>
            </a:r>
            <a:r>
              <a:rPr lang="en-US" sz="2800" b="1" u="sng" dirty="0"/>
              <a:t> Procedures, </a:t>
            </a:r>
            <a:r>
              <a:rPr lang="en-US" sz="2800" b="1" u="sng" dirty="0" smtClean="0"/>
              <a:t>Checklists</a:t>
            </a:r>
            <a:r>
              <a:rPr lang="en-US" sz="2800" b="1" u="sng" dirty="0"/>
              <a:t>, A</a:t>
            </a:r>
            <a:r>
              <a:rPr lang="en-US" sz="2800" b="1" u="sng" dirty="0" smtClean="0"/>
              <a:t>ctions</a:t>
            </a:r>
          </a:p>
          <a:p>
            <a:endParaRPr lang="en-US" sz="2000" dirty="0"/>
          </a:p>
          <a:p>
            <a:r>
              <a:rPr lang="en-US" sz="2400" dirty="0" smtClean="0"/>
              <a:t>1. Flight </a:t>
            </a:r>
            <a:r>
              <a:rPr lang="en-US" sz="2400" dirty="0"/>
              <a:t>crew: keep track </a:t>
            </a:r>
            <a:r>
              <a:rPr lang="en-US" sz="2400" dirty="0" smtClean="0"/>
              <a:t>of </a:t>
            </a:r>
            <a:r>
              <a:rPr lang="en-US" sz="2400" dirty="0"/>
              <a:t>big picture of Ground, Tower, Approach and </a:t>
            </a:r>
            <a:r>
              <a:rPr lang="en-US" sz="2400" dirty="0" smtClean="0"/>
              <a:t>Departure, departure </a:t>
            </a:r>
            <a:r>
              <a:rPr lang="en-US" sz="2400" dirty="0"/>
              <a:t>and </a:t>
            </a:r>
            <a:r>
              <a:rPr lang="en-US" sz="2400" dirty="0" smtClean="0"/>
              <a:t>arrival traffic, nearby aerodrome traffic</a:t>
            </a:r>
          </a:p>
          <a:p>
            <a:endParaRPr lang="en-US" sz="2400" dirty="0"/>
          </a:p>
          <a:p>
            <a:r>
              <a:rPr lang="en-US" sz="2400" dirty="0" smtClean="0"/>
              <a:t>2. Mental or Verbal Map of </a:t>
            </a:r>
            <a:r>
              <a:rPr lang="en-US" sz="2400" dirty="0"/>
              <a:t>known local traffic </a:t>
            </a:r>
            <a:r>
              <a:rPr lang="en-US" sz="2400" dirty="0" smtClean="0"/>
              <a:t>flow: runway </a:t>
            </a:r>
            <a:r>
              <a:rPr lang="en-US" sz="2400" dirty="0"/>
              <a:t>diagram for ground traffic </a:t>
            </a:r>
            <a:r>
              <a:rPr lang="en-US" sz="2400" dirty="0" smtClean="0"/>
              <a:t>flow, </a:t>
            </a:r>
            <a:r>
              <a:rPr lang="en-US" sz="2400" dirty="0"/>
              <a:t>land and hold short points, intersecting </a:t>
            </a:r>
            <a:r>
              <a:rPr lang="en-US" sz="2400" dirty="0" smtClean="0"/>
              <a:t>runways, </a:t>
            </a:r>
            <a:r>
              <a:rPr lang="en-US" sz="2400" dirty="0"/>
              <a:t>published ground traffic conflict trouble </a:t>
            </a:r>
            <a:r>
              <a:rPr lang="en-US" sz="2400" dirty="0" smtClean="0"/>
              <a:t>spots; </a:t>
            </a:r>
            <a:r>
              <a:rPr lang="en-US" sz="2400" dirty="0"/>
              <a:t>SIDS and STARS for arrivals and departures </a:t>
            </a:r>
            <a:endParaRPr lang="en-US" sz="2400" dirty="0" smtClean="0"/>
          </a:p>
          <a:p>
            <a:endParaRPr lang="en-US" sz="2400" dirty="0"/>
          </a:p>
          <a:p>
            <a:r>
              <a:rPr lang="en-US" sz="2400" dirty="0" smtClean="0"/>
              <a:t>3. </a:t>
            </a:r>
            <a:r>
              <a:rPr lang="en-US" sz="2400" dirty="0"/>
              <a:t>T</a:t>
            </a:r>
            <a:r>
              <a:rPr lang="en-US" sz="2400" dirty="0" smtClean="0"/>
              <a:t>raffic changes by </a:t>
            </a:r>
            <a:r>
              <a:rPr lang="en-US" sz="2400" dirty="0"/>
              <a:t>daylight </a:t>
            </a:r>
            <a:r>
              <a:rPr lang="en-US" sz="2400" dirty="0" smtClean="0"/>
              <a:t>or </a:t>
            </a:r>
            <a:r>
              <a:rPr lang="en-US" sz="2400" dirty="0"/>
              <a:t>night time </a:t>
            </a:r>
            <a:r>
              <a:rPr lang="en-US" sz="2400" dirty="0" smtClean="0"/>
              <a:t>ops, by VFR, IFR, </a:t>
            </a:r>
            <a:r>
              <a:rPr lang="en-US" sz="2400" dirty="0"/>
              <a:t>wind changes</a:t>
            </a:r>
            <a:r>
              <a:rPr lang="en-US" sz="2400" dirty="0" smtClean="0"/>
              <a:t>.</a:t>
            </a:r>
          </a:p>
          <a:p>
            <a:endParaRPr lang="en-US" sz="2400" dirty="0"/>
          </a:p>
          <a:p>
            <a:r>
              <a:rPr lang="en-US" sz="2400" dirty="0" smtClean="0"/>
              <a:t>4. Listening </a:t>
            </a:r>
            <a:r>
              <a:rPr lang="en-US" sz="2400" dirty="0"/>
              <a:t>watch on </a:t>
            </a:r>
            <a:r>
              <a:rPr lang="en-US" sz="2400" dirty="0" smtClean="0"/>
              <a:t>all frequencies </a:t>
            </a:r>
            <a:r>
              <a:rPr lang="en-US" sz="2400" dirty="0"/>
              <a:t>when tower is </a:t>
            </a:r>
            <a:r>
              <a:rPr lang="en-US" sz="2400" dirty="0" smtClean="0"/>
              <a:t>running tower and ground ops at </a:t>
            </a:r>
            <a:r>
              <a:rPr lang="en-US" sz="2400" dirty="0"/>
              <a:t>off-hours of major airports or during normal </a:t>
            </a:r>
            <a:r>
              <a:rPr lang="en-US" sz="2400" dirty="0" smtClean="0"/>
              <a:t>ops, </a:t>
            </a:r>
            <a:r>
              <a:rPr lang="en-US" sz="2400" dirty="0"/>
              <a:t>at </a:t>
            </a:r>
            <a:r>
              <a:rPr lang="en-US" sz="2400" dirty="0" smtClean="0"/>
              <a:t>smaller, less </a:t>
            </a:r>
            <a:r>
              <a:rPr lang="en-US" sz="2400" dirty="0"/>
              <a:t>busy </a:t>
            </a:r>
            <a:r>
              <a:rPr lang="en-US" sz="2400" dirty="0" smtClean="0"/>
              <a:t>airports</a:t>
            </a:r>
            <a:r>
              <a:rPr lang="en-US" sz="2400" dirty="0"/>
              <a:t>;</a:t>
            </a:r>
            <a:r>
              <a:rPr lang="en-US" sz="2400" dirty="0" smtClean="0"/>
              <a:t> </a:t>
            </a:r>
            <a:r>
              <a:rPr lang="en-US" sz="2400" dirty="0"/>
              <a:t>keep a track of other traffic </a:t>
            </a:r>
            <a:r>
              <a:rPr lang="en-US" sz="2400" dirty="0" smtClean="0"/>
              <a:t>moving</a:t>
            </a:r>
            <a:r>
              <a:rPr lang="en-US" sz="2000" dirty="0" smtClean="0"/>
              <a:t>.</a:t>
            </a:r>
            <a:endParaRPr lang="en-US" sz="2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0153" y="2419350"/>
            <a:ext cx="5918200" cy="4438650"/>
          </a:xfrm>
          <a:prstGeom prst="rect">
            <a:avLst/>
          </a:prstGeom>
          <a:effectLst>
            <a:softEdge rad="495300"/>
          </a:effectLst>
        </p:spPr>
      </p:pic>
    </p:spTree>
    <p:extLst>
      <p:ext uri="{BB962C8B-B14F-4D97-AF65-F5344CB8AC3E}">
        <p14:creationId xmlns:p14="http://schemas.microsoft.com/office/powerpoint/2010/main" val="1754678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4893647"/>
          </a:xfrm>
          <a:prstGeom prst="rect">
            <a:avLst/>
          </a:prstGeom>
          <a:noFill/>
        </p:spPr>
        <p:txBody>
          <a:bodyPr wrap="square" rtlCol="0">
            <a:spAutoFit/>
          </a:bodyPr>
          <a:lstStyle/>
          <a:p>
            <a:r>
              <a:rPr lang="en-US" sz="2800" b="1" dirty="0">
                <a:solidFill>
                  <a:srgbClr val="FFFF00"/>
                </a:solidFill>
              </a:rPr>
              <a:t>D.</a:t>
            </a:r>
            <a:r>
              <a:rPr lang="en-US" sz="2800" b="1" u="sng" dirty="0">
                <a:solidFill>
                  <a:srgbClr val="FFFF00"/>
                </a:solidFill>
              </a:rPr>
              <a:t> Additional Crew and ATC Training Items, Briefing </a:t>
            </a:r>
            <a:r>
              <a:rPr lang="en-US" sz="2800" b="1" u="sng" dirty="0" smtClean="0">
                <a:solidFill>
                  <a:srgbClr val="FFFF00"/>
                </a:solidFill>
              </a:rPr>
              <a:t>Points:</a:t>
            </a:r>
          </a:p>
          <a:p>
            <a:endParaRPr lang="en-US" sz="2000" dirty="0"/>
          </a:p>
          <a:p>
            <a:r>
              <a:rPr lang="en-US" sz="2400" dirty="0">
                <a:solidFill>
                  <a:schemeClr val="tx1">
                    <a:lumMod val="85000"/>
                  </a:schemeClr>
                </a:solidFill>
              </a:rPr>
              <a:t>Understanding everyone’s role in runway collision prevention, radio calls and responsibilities to pick up any errors </a:t>
            </a:r>
            <a:r>
              <a:rPr lang="en-US" sz="2400" dirty="0" smtClean="0">
                <a:solidFill>
                  <a:schemeClr val="tx1">
                    <a:lumMod val="85000"/>
                  </a:schemeClr>
                </a:solidFill>
              </a:rPr>
              <a:t>quickly</a:t>
            </a:r>
          </a:p>
          <a:p>
            <a:endParaRPr lang="en-US" sz="2400" dirty="0">
              <a:solidFill>
                <a:schemeClr val="tx1">
                  <a:lumMod val="85000"/>
                </a:schemeClr>
              </a:solidFill>
            </a:endParaRPr>
          </a:p>
          <a:p>
            <a:r>
              <a:rPr lang="en-US" sz="2400" dirty="0" smtClean="0">
                <a:solidFill>
                  <a:schemeClr val="tx1">
                    <a:lumMod val="85000"/>
                  </a:schemeClr>
                </a:solidFill>
              </a:rPr>
              <a:t>1</a:t>
            </a:r>
            <a:r>
              <a:rPr lang="en-US" sz="2400" dirty="0">
                <a:solidFill>
                  <a:schemeClr val="tx1">
                    <a:lumMod val="85000"/>
                  </a:schemeClr>
                </a:solidFill>
              </a:rPr>
              <a:t>. How does ATC interact with air traffic from their point of </a:t>
            </a:r>
            <a:r>
              <a:rPr lang="en-US" sz="2400" dirty="0" smtClean="0">
                <a:solidFill>
                  <a:schemeClr val="tx1">
                    <a:lumMod val="85000"/>
                  </a:schemeClr>
                </a:solidFill>
              </a:rPr>
              <a:t>view</a:t>
            </a:r>
          </a:p>
          <a:p>
            <a:endParaRPr lang="en-US" sz="2400" dirty="0">
              <a:solidFill>
                <a:schemeClr val="tx1">
                  <a:lumMod val="85000"/>
                </a:schemeClr>
              </a:solidFill>
            </a:endParaRPr>
          </a:p>
          <a:p>
            <a:r>
              <a:rPr lang="en-US" sz="2400" dirty="0" smtClean="0">
                <a:solidFill>
                  <a:schemeClr val="tx1">
                    <a:lumMod val="85000"/>
                  </a:schemeClr>
                </a:solidFill>
              </a:rPr>
              <a:t>2</a:t>
            </a:r>
            <a:r>
              <a:rPr lang="en-US" sz="2400" dirty="0">
                <a:solidFill>
                  <a:schemeClr val="tx1">
                    <a:lumMod val="85000"/>
                  </a:schemeClr>
                </a:solidFill>
              </a:rPr>
              <a:t>. How do flight crew interact with ATC from their point of </a:t>
            </a:r>
            <a:r>
              <a:rPr lang="en-US" sz="2400" dirty="0" smtClean="0">
                <a:solidFill>
                  <a:schemeClr val="tx1">
                    <a:lumMod val="85000"/>
                  </a:schemeClr>
                </a:solidFill>
              </a:rPr>
              <a:t>view</a:t>
            </a:r>
          </a:p>
          <a:p>
            <a:endParaRPr lang="en-US" sz="2400" dirty="0">
              <a:solidFill>
                <a:schemeClr val="tx1">
                  <a:lumMod val="85000"/>
                </a:schemeClr>
              </a:solidFill>
            </a:endParaRPr>
          </a:p>
          <a:p>
            <a:r>
              <a:rPr lang="en-US" sz="2400" dirty="0" smtClean="0">
                <a:solidFill>
                  <a:schemeClr val="tx1">
                    <a:lumMod val="85000"/>
                  </a:schemeClr>
                </a:solidFill>
              </a:rPr>
              <a:t>3</a:t>
            </a:r>
            <a:r>
              <a:rPr lang="en-US" sz="2400" dirty="0">
                <a:solidFill>
                  <a:schemeClr val="tx1">
                    <a:lumMod val="85000"/>
                  </a:schemeClr>
                </a:solidFill>
              </a:rPr>
              <a:t>. How might flight crew of different flights interact with each </a:t>
            </a:r>
            <a:r>
              <a:rPr lang="en-US" sz="2400" dirty="0" smtClean="0">
                <a:solidFill>
                  <a:schemeClr val="tx1">
                    <a:lumMod val="85000"/>
                  </a:schemeClr>
                </a:solidFill>
              </a:rPr>
              <a:t>other</a:t>
            </a:r>
          </a:p>
          <a:p>
            <a:endParaRPr lang="en-US" sz="2400" dirty="0">
              <a:solidFill>
                <a:schemeClr val="tx1">
                  <a:lumMod val="85000"/>
                </a:schemeClr>
              </a:solidFill>
            </a:endParaRPr>
          </a:p>
          <a:p>
            <a:r>
              <a:rPr lang="en-US" sz="2400" dirty="0" smtClean="0">
                <a:solidFill>
                  <a:schemeClr val="tx1">
                    <a:lumMod val="85000"/>
                  </a:schemeClr>
                </a:solidFill>
              </a:rPr>
              <a:t>4</a:t>
            </a:r>
            <a:r>
              <a:rPr lang="en-US" sz="2400" dirty="0">
                <a:solidFill>
                  <a:schemeClr val="tx1">
                    <a:lumMod val="85000"/>
                  </a:schemeClr>
                </a:solidFill>
              </a:rPr>
              <a:t>. How flight crew members of the same flight interact with each other, such as CRM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4050" y="2257425"/>
            <a:ext cx="6134100" cy="4600575"/>
          </a:xfrm>
          <a:prstGeom prst="rect">
            <a:avLst/>
          </a:prstGeom>
          <a:effectLst>
            <a:softEdge rad="406400"/>
          </a:effectLst>
        </p:spPr>
      </p:pic>
    </p:spTree>
    <p:extLst>
      <p:ext uri="{BB962C8B-B14F-4D97-AF65-F5344CB8AC3E}">
        <p14:creationId xmlns:p14="http://schemas.microsoft.com/office/powerpoint/2010/main" val="16491400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5078313"/>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800" dirty="0">
                <a:solidFill>
                  <a:srgbClr val="FFFF00"/>
                </a:solidFill>
              </a:rPr>
              <a:t>Understanding everyone’s role in runway collision prevention, radio calls and responsibilities to pick up any errors </a:t>
            </a:r>
            <a:r>
              <a:rPr lang="en-US" sz="2800" dirty="0" smtClean="0">
                <a:solidFill>
                  <a:srgbClr val="FFFF00"/>
                </a:solidFill>
              </a:rPr>
              <a:t>quickly</a:t>
            </a:r>
          </a:p>
          <a:p>
            <a:endParaRPr lang="en-US" sz="2800" dirty="0">
              <a:solidFill>
                <a:srgbClr val="FFFF00"/>
              </a:solidFill>
            </a:endParaRPr>
          </a:p>
          <a:p>
            <a:r>
              <a:rPr lang="en-US" sz="2400" dirty="0" smtClean="0">
                <a:solidFill>
                  <a:schemeClr val="tx1">
                    <a:lumMod val="85000"/>
                  </a:schemeClr>
                </a:solidFill>
              </a:rPr>
              <a:t>1</a:t>
            </a:r>
            <a:r>
              <a:rPr lang="en-US" sz="2400" dirty="0">
                <a:solidFill>
                  <a:schemeClr val="tx1">
                    <a:lumMod val="85000"/>
                  </a:schemeClr>
                </a:solidFill>
              </a:rPr>
              <a:t>. How does ATC interact with air traffic from their point of </a:t>
            </a:r>
            <a:r>
              <a:rPr lang="en-US" sz="2400" dirty="0" smtClean="0">
                <a:solidFill>
                  <a:schemeClr val="tx1">
                    <a:lumMod val="85000"/>
                  </a:schemeClr>
                </a:solidFill>
              </a:rPr>
              <a:t>view</a:t>
            </a:r>
          </a:p>
          <a:p>
            <a:endParaRPr lang="en-US" sz="2400" dirty="0">
              <a:solidFill>
                <a:schemeClr val="tx1">
                  <a:lumMod val="85000"/>
                </a:schemeClr>
              </a:solidFill>
            </a:endParaRPr>
          </a:p>
          <a:p>
            <a:r>
              <a:rPr lang="en-US" sz="2400" dirty="0" smtClean="0">
                <a:solidFill>
                  <a:schemeClr val="tx1">
                    <a:lumMod val="85000"/>
                  </a:schemeClr>
                </a:solidFill>
              </a:rPr>
              <a:t>2</a:t>
            </a:r>
            <a:r>
              <a:rPr lang="en-US" sz="2400" dirty="0">
                <a:solidFill>
                  <a:schemeClr val="tx1">
                    <a:lumMod val="85000"/>
                  </a:schemeClr>
                </a:solidFill>
              </a:rPr>
              <a:t>. How do flight crew interact with ATC from their point of </a:t>
            </a:r>
            <a:r>
              <a:rPr lang="en-US" sz="2400" dirty="0" smtClean="0">
                <a:solidFill>
                  <a:schemeClr val="tx1">
                    <a:lumMod val="85000"/>
                  </a:schemeClr>
                </a:solidFill>
              </a:rPr>
              <a:t>view</a:t>
            </a:r>
          </a:p>
          <a:p>
            <a:endParaRPr lang="en-US" sz="2400" dirty="0">
              <a:solidFill>
                <a:schemeClr val="tx1">
                  <a:lumMod val="85000"/>
                </a:schemeClr>
              </a:solidFill>
            </a:endParaRPr>
          </a:p>
          <a:p>
            <a:r>
              <a:rPr lang="en-US" sz="2400" dirty="0" smtClean="0">
                <a:solidFill>
                  <a:schemeClr val="tx1">
                    <a:lumMod val="85000"/>
                  </a:schemeClr>
                </a:solidFill>
              </a:rPr>
              <a:t>3</a:t>
            </a:r>
            <a:r>
              <a:rPr lang="en-US" sz="2400" dirty="0">
                <a:solidFill>
                  <a:schemeClr val="tx1">
                    <a:lumMod val="85000"/>
                  </a:schemeClr>
                </a:solidFill>
              </a:rPr>
              <a:t>. How might flight crew of different flights interact with each </a:t>
            </a:r>
            <a:r>
              <a:rPr lang="en-US" sz="2400" dirty="0" smtClean="0">
                <a:solidFill>
                  <a:schemeClr val="tx1">
                    <a:lumMod val="85000"/>
                  </a:schemeClr>
                </a:solidFill>
              </a:rPr>
              <a:t>other</a:t>
            </a:r>
          </a:p>
          <a:p>
            <a:endParaRPr lang="en-US" sz="2400" dirty="0">
              <a:solidFill>
                <a:schemeClr val="tx1">
                  <a:lumMod val="85000"/>
                </a:schemeClr>
              </a:solidFill>
            </a:endParaRPr>
          </a:p>
          <a:p>
            <a:r>
              <a:rPr lang="en-US" sz="2400" dirty="0" smtClean="0">
                <a:solidFill>
                  <a:schemeClr val="tx1">
                    <a:lumMod val="85000"/>
                  </a:schemeClr>
                </a:solidFill>
              </a:rPr>
              <a:t>4</a:t>
            </a:r>
            <a:r>
              <a:rPr lang="en-US" sz="2400" dirty="0">
                <a:solidFill>
                  <a:schemeClr val="tx1">
                    <a:lumMod val="85000"/>
                  </a:schemeClr>
                </a:solidFill>
              </a:rPr>
              <a:t>. How flight crew members of the same flight interact with each other, such as CRM</a:t>
            </a:r>
          </a:p>
        </p:txBody>
      </p:sp>
    </p:spTree>
    <p:extLst>
      <p:ext uri="{BB962C8B-B14F-4D97-AF65-F5344CB8AC3E}">
        <p14:creationId xmlns:p14="http://schemas.microsoft.com/office/powerpoint/2010/main" val="8494664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4955203"/>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400" dirty="0"/>
              <a:t>Understanding everyone’s role in runway collision prevention, radio calls and responsibilities to pick up any errors </a:t>
            </a:r>
            <a:r>
              <a:rPr lang="en-US" sz="2400" dirty="0" smtClean="0"/>
              <a:t>quickly</a:t>
            </a:r>
          </a:p>
          <a:p>
            <a:endParaRPr lang="en-US" sz="2400" dirty="0"/>
          </a:p>
          <a:p>
            <a:r>
              <a:rPr lang="en-US" sz="2800" dirty="0" smtClean="0">
                <a:solidFill>
                  <a:srgbClr val="FFFF00"/>
                </a:solidFill>
              </a:rPr>
              <a:t>1</a:t>
            </a:r>
            <a:r>
              <a:rPr lang="en-US" sz="2800" dirty="0">
                <a:solidFill>
                  <a:srgbClr val="FFFF00"/>
                </a:solidFill>
              </a:rPr>
              <a:t>. How does ATC interact with air traffic from their point of </a:t>
            </a:r>
            <a:r>
              <a:rPr lang="en-US" sz="2800" dirty="0" smtClean="0">
                <a:solidFill>
                  <a:srgbClr val="FFFF00"/>
                </a:solidFill>
              </a:rPr>
              <a:t>view</a:t>
            </a:r>
          </a:p>
          <a:p>
            <a:endParaRPr lang="en-US" sz="2400" dirty="0"/>
          </a:p>
          <a:p>
            <a:r>
              <a:rPr lang="en-US" sz="2400" dirty="0" smtClean="0">
                <a:solidFill>
                  <a:schemeClr val="tx1">
                    <a:lumMod val="85000"/>
                  </a:schemeClr>
                </a:solidFill>
              </a:rPr>
              <a:t>2</a:t>
            </a:r>
            <a:r>
              <a:rPr lang="en-US" sz="2400" dirty="0">
                <a:solidFill>
                  <a:schemeClr val="tx1">
                    <a:lumMod val="85000"/>
                  </a:schemeClr>
                </a:solidFill>
              </a:rPr>
              <a:t>. How do flight crew interact with ATC from their point of </a:t>
            </a:r>
            <a:r>
              <a:rPr lang="en-US" sz="2400" dirty="0" smtClean="0">
                <a:solidFill>
                  <a:schemeClr val="tx1">
                    <a:lumMod val="85000"/>
                  </a:schemeClr>
                </a:solidFill>
              </a:rPr>
              <a:t>view</a:t>
            </a:r>
          </a:p>
          <a:p>
            <a:endParaRPr lang="en-US" sz="2400" dirty="0">
              <a:solidFill>
                <a:schemeClr val="tx1">
                  <a:lumMod val="85000"/>
                </a:schemeClr>
              </a:solidFill>
            </a:endParaRPr>
          </a:p>
          <a:p>
            <a:r>
              <a:rPr lang="en-US" sz="2400" dirty="0" smtClean="0">
                <a:solidFill>
                  <a:schemeClr val="tx1">
                    <a:lumMod val="85000"/>
                  </a:schemeClr>
                </a:solidFill>
              </a:rPr>
              <a:t>3</a:t>
            </a:r>
            <a:r>
              <a:rPr lang="en-US" sz="2400" dirty="0">
                <a:solidFill>
                  <a:schemeClr val="tx1">
                    <a:lumMod val="85000"/>
                  </a:schemeClr>
                </a:solidFill>
              </a:rPr>
              <a:t>. How might flight crew of different flights interact with each </a:t>
            </a:r>
            <a:r>
              <a:rPr lang="en-US" sz="2400" dirty="0" smtClean="0">
                <a:solidFill>
                  <a:schemeClr val="tx1">
                    <a:lumMod val="85000"/>
                  </a:schemeClr>
                </a:solidFill>
              </a:rPr>
              <a:t>other</a:t>
            </a:r>
          </a:p>
          <a:p>
            <a:endParaRPr lang="en-US" sz="2400" dirty="0">
              <a:solidFill>
                <a:schemeClr val="tx1">
                  <a:lumMod val="85000"/>
                </a:schemeClr>
              </a:solidFill>
            </a:endParaRPr>
          </a:p>
          <a:p>
            <a:r>
              <a:rPr lang="en-US" sz="2400" dirty="0" smtClean="0">
                <a:solidFill>
                  <a:schemeClr val="tx1">
                    <a:lumMod val="85000"/>
                  </a:schemeClr>
                </a:solidFill>
              </a:rPr>
              <a:t>4</a:t>
            </a:r>
            <a:r>
              <a:rPr lang="en-US" sz="2400" dirty="0">
                <a:solidFill>
                  <a:schemeClr val="tx1">
                    <a:lumMod val="85000"/>
                  </a:schemeClr>
                </a:solidFill>
              </a:rPr>
              <a:t>. How flight crew members of the same flight interact with each other, such as CRM</a:t>
            </a:r>
          </a:p>
        </p:txBody>
      </p:sp>
    </p:spTree>
    <p:extLst>
      <p:ext uri="{BB962C8B-B14F-4D97-AF65-F5344CB8AC3E}">
        <p14:creationId xmlns:p14="http://schemas.microsoft.com/office/powerpoint/2010/main" val="512096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4955203"/>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400" dirty="0"/>
              <a:t>Understanding everyone’s role in runway collision prevention, radio calls and responsibilities to pick up any errors </a:t>
            </a:r>
            <a:r>
              <a:rPr lang="en-US" sz="2400" dirty="0" smtClean="0"/>
              <a:t>quickly</a:t>
            </a:r>
          </a:p>
          <a:p>
            <a:endParaRPr lang="en-US" sz="2400" dirty="0"/>
          </a:p>
          <a:p>
            <a:r>
              <a:rPr lang="en-US" sz="2400" dirty="0" smtClean="0"/>
              <a:t>1</a:t>
            </a:r>
            <a:r>
              <a:rPr lang="en-US" sz="2400" dirty="0"/>
              <a:t>. How does ATC interact with air traffic from their point of </a:t>
            </a:r>
            <a:r>
              <a:rPr lang="en-US" sz="2400" dirty="0" smtClean="0"/>
              <a:t>view</a:t>
            </a:r>
          </a:p>
          <a:p>
            <a:endParaRPr lang="en-US" sz="2400" dirty="0"/>
          </a:p>
          <a:p>
            <a:r>
              <a:rPr lang="en-US" sz="2800" dirty="0" smtClean="0">
                <a:solidFill>
                  <a:srgbClr val="FFFF00"/>
                </a:solidFill>
              </a:rPr>
              <a:t>2</a:t>
            </a:r>
            <a:r>
              <a:rPr lang="en-US" sz="2800" dirty="0">
                <a:solidFill>
                  <a:srgbClr val="FFFF00"/>
                </a:solidFill>
              </a:rPr>
              <a:t>. How do flight crew interact with ATC from their point of </a:t>
            </a:r>
            <a:r>
              <a:rPr lang="en-US" sz="2800" dirty="0" smtClean="0">
                <a:solidFill>
                  <a:srgbClr val="FFFF00"/>
                </a:solidFill>
              </a:rPr>
              <a:t>view</a:t>
            </a:r>
          </a:p>
          <a:p>
            <a:endParaRPr lang="en-US" sz="2400" dirty="0">
              <a:solidFill>
                <a:srgbClr val="FFFF00"/>
              </a:solidFill>
            </a:endParaRPr>
          </a:p>
          <a:p>
            <a:r>
              <a:rPr lang="en-US" sz="2400" dirty="0" smtClean="0">
                <a:solidFill>
                  <a:schemeClr val="tx1">
                    <a:lumMod val="85000"/>
                  </a:schemeClr>
                </a:solidFill>
              </a:rPr>
              <a:t>3</a:t>
            </a:r>
            <a:r>
              <a:rPr lang="en-US" sz="2400" dirty="0">
                <a:solidFill>
                  <a:schemeClr val="tx1">
                    <a:lumMod val="85000"/>
                  </a:schemeClr>
                </a:solidFill>
              </a:rPr>
              <a:t>. How might flight crew of different flights interact with each </a:t>
            </a:r>
            <a:r>
              <a:rPr lang="en-US" sz="2400" dirty="0" smtClean="0">
                <a:solidFill>
                  <a:schemeClr val="tx1">
                    <a:lumMod val="85000"/>
                  </a:schemeClr>
                </a:solidFill>
              </a:rPr>
              <a:t>other</a:t>
            </a:r>
          </a:p>
          <a:p>
            <a:endParaRPr lang="en-US" sz="2400" dirty="0">
              <a:solidFill>
                <a:schemeClr val="tx1">
                  <a:lumMod val="85000"/>
                </a:schemeClr>
              </a:solidFill>
            </a:endParaRPr>
          </a:p>
          <a:p>
            <a:r>
              <a:rPr lang="en-US" sz="2400" dirty="0" smtClean="0">
                <a:solidFill>
                  <a:schemeClr val="tx1">
                    <a:lumMod val="85000"/>
                  </a:schemeClr>
                </a:solidFill>
              </a:rPr>
              <a:t>4</a:t>
            </a:r>
            <a:r>
              <a:rPr lang="en-US" sz="2400" dirty="0">
                <a:solidFill>
                  <a:schemeClr val="tx1">
                    <a:lumMod val="85000"/>
                  </a:schemeClr>
                </a:solidFill>
              </a:rPr>
              <a:t>. How flight crew members of the same flight interact with each other, such as CRM</a:t>
            </a:r>
          </a:p>
        </p:txBody>
      </p:sp>
    </p:spTree>
    <p:extLst>
      <p:ext uri="{BB962C8B-B14F-4D97-AF65-F5344CB8AC3E}">
        <p14:creationId xmlns:p14="http://schemas.microsoft.com/office/powerpoint/2010/main" val="1834011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5447645"/>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400" dirty="0"/>
              <a:t>Understanding everyone’s role in runway collision prevention, radio calls and responsibilities to pick up any errors </a:t>
            </a:r>
            <a:r>
              <a:rPr lang="en-US" sz="2400" dirty="0" smtClean="0"/>
              <a:t>quickly</a:t>
            </a:r>
          </a:p>
          <a:p>
            <a:endParaRPr lang="en-US" sz="2400" dirty="0"/>
          </a:p>
          <a:p>
            <a:r>
              <a:rPr lang="en-US" sz="2400" dirty="0" smtClean="0"/>
              <a:t>1</a:t>
            </a:r>
            <a:r>
              <a:rPr lang="en-US" sz="2400" dirty="0"/>
              <a:t>. How does ATC interact with air traffic from their point of </a:t>
            </a:r>
            <a:r>
              <a:rPr lang="en-US" sz="2400" dirty="0" smtClean="0"/>
              <a:t>view</a:t>
            </a:r>
          </a:p>
          <a:p>
            <a:endParaRPr lang="en-US" sz="2400" dirty="0"/>
          </a:p>
          <a:p>
            <a:r>
              <a:rPr lang="en-US" sz="2400" dirty="0" smtClean="0"/>
              <a:t>2</a:t>
            </a:r>
            <a:r>
              <a:rPr lang="en-US" sz="2400" dirty="0"/>
              <a:t>. How do flight crew interact with ATC from their point of </a:t>
            </a:r>
            <a:r>
              <a:rPr lang="en-US" sz="2400" dirty="0" smtClean="0"/>
              <a:t>view</a:t>
            </a:r>
          </a:p>
          <a:p>
            <a:endParaRPr lang="en-US" sz="2400" dirty="0"/>
          </a:p>
          <a:p>
            <a:r>
              <a:rPr lang="en-US" sz="2800" dirty="0" smtClean="0">
                <a:solidFill>
                  <a:srgbClr val="FFFF00"/>
                </a:solidFill>
              </a:rPr>
              <a:t>3</a:t>
            </a:r>
            <a:r>
              <a:rPr lang="en-US" sz="2800" dirty="0">
                <a:solidFill>
                  <a:srgbClr val="FFFF00"/>
                </a:solidFill>
              </a:rPr>
              <a:t>. How might flight crew of different flights interact with each </a:t>
            </a:r>
            <a:r>
              <a:rPr lang="en-US" sz="2800" dirty="0" smtClean="0">
                <a:solidFill>
                  <a:srgbClr val="FFFF00"/>
                </a:solidFill>
              </a:rPr>
              <a:t>other</a:t>
            </a:r>
          </a:p>
          <a:p>
            <a:endParaRPr lang="en-US" sz="2800" dirty="0">
              <a:solidFill>
                <a:srgbClr val="FFFF00"/>
              </a:solidFill>
            </a:endParaRPr>
          </a:p>
          <a:p>
            <a:r>
              <a:rPr lang="en-US" sz="2400" dirty="0" smtClean="0">
                <a:solidFill>
                  <a:schemeClr val="tx1">
                    <a:lumMod val="85000"/>
                  </a:schemeClr>
                </a:solidFill>
              </a:rPr>
              <a:t>4</a:t>
            </a:r>
            <a:r>
              <a:rPr lang="en-US" sz="2400" dirty="0">
                <a:solidFill>
                  <a:schemeClr val="tx1">
                    <a:lumMod val="85000"/>
                  </a:schemeClr>
                </a:solidFill>
              </a:rPr>
              <a:t>. How flight crew members of the same flight interact with each other, such as CRM</a:t>
            </a:r>
          </a:p>
        </p:txBody>
      </p:sp>
    </p:spTree>
    <p:extLst>
      <p:ext uri="{BB962C8B-B14F-4D97-AF65-F5344CB8AC3E}">
        <p14:creationId xmlns:p14="http://schemas.microsoft.com/office/powerpoint/2010/main" val="1392343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5016758"/>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400" dirty="0"/>
              <a:t>Understanding everyone’s role in runway collision prevention, radio calls and responsibilities to pick up any errors </a:t>
            </a:r>
            <a:r>
              <a:rPr lang="en-US" sz="2400" dirty="0" smtClean="0"/>
              <a:t>quickly</a:t>
            </a:r>
          </a:p>
          <a:p>
            <a:endParaRPr lang="en-US" sz="2400" dirty="0"/>
          </a:p>
          <a:p>
            <a:r>
              <a:rPr lang="en-US" sz="2400" dirty="0" smtClean="0"/>
              <a:t>1</a:t>
            </a:r>
            <a:r>
              <a:rPr lang="en-US" sz="2400" dirty="0"/>
              <a:t>. How does ATC interact with air traffic from their point of </a:t>
            </a:r>
            <a:r>
              <a:rPr lang="en-US" sz="2400" dirty="0" smtClean="0"/>
              <a:t>view</a:t>
            </a:r>
          </a:p>
          <a:p>
            <a:endParaRPr lang="en-US" sz="2400" dirty="0"/>
          </a:p>
          <a:p>
            <a:r>
              <a:rPr lang="en-US" sz="2400" dirty="0" smtClean="0"/>
              <a:t>2</a:t>
            </a:r>
            <a:r>
              <a:rPr lang="en-US" sz="2400" dirty="0"/>
              <a:t>. How do flight crew interact with ATC from their point of </a:t>
            </a:r>
            <a:r>
              <a:rPr lang="en-US" sz="2400" dirty="0" smtClean="0"/>
              <a:t>view</a:t>
            </a:r>
          </a:p>
          <a:p>
            <a:endParaRPr lang="en-US" sz="2400" dirty="0"/>
          </a:p>
          <a:p>
            <a:r>
              <a:rPr lang="en-US" sz="2400" dirty="0" smtClean="0"/>
              <a:t>3</a:t>
            </a:r>
            <a:r>
              <a:rPr lang="en-US" sz="2400" dirty="0"/>
              <a:t>. How might flight crew of different flights interact with each </a:t>
            </a:r>
            <a:r>
              <a:rPr lang="en-US" sz="2400" dirty="0" smtClean="0"/>
              <a:t>other</a:t>
            </a:r>
          </a:p>
          <a:p>
            <a:endParaRPr lang="en-US" sz="2400" dirty="0"/>
          </a:p>
          <a:p>
            <a:r>
              <a:rPr lang="en-US" sz="2800" dirty="0" smtClean="0">
                <a:solidFill>
                  <a:srgbClr val="FFFF00"/>
                </a:solidFill>
              </a:rPr>
              <a:t>4</a:t>
            </a:r>
            <a:r>
              <a:rPr lang="en-US" sz="2800" dirty="0">
                <a:solidFill>
                  <a:srgbClr val="FFFF00"/>
                </a:solidFill>
              </a:rPr>
              <a:t>. How flight crew members of the same flight interact with each other, such as CRM</a:t>
            </a:r>
          </a:p>
        </p:txBody>
      </p:sp>
    </p:spTree>
    <p:extLst>
      <p:ext uri="{BB962C8B-B14F-4D97-AF65-F5344CB8AC3E}">
        <p14:creationId xmlns:p14="http://schemas.microsoft.com/office/powerpoint/2010/main" val="2139538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18565"/>
            <a:ext cx="9574306" cy="4893647"/>
          </a:xfrm>
          <a:prstGeom prst="rect">
            <a:avLst/>
          </a:prstGeom>
          <a:noFill/>
        </p:spPr>
        <p:txBody>
          <a:bodyPr wrap="square" rtlCol="0">
            <a:spAutoFit/>
          </a:bodyPr>
          <a:lstStyle/>
          <a:p>
            <a:r>
              <a:rPr lang="en-US" sz="2800" b="1" dirty="0"/>
              <a:t>D.</a:t>
            </a:r>
            <a:r>
              <a:rPr lang="en-US" sz="2800" b="1" u="sng" dirty="0"/>
              <a:t> Additional Crew and ATC Training Items, Briefing </a:t>
            </a:r>
            <a:r>
              <a:rPr lang="en-US" sz="2800" b="1" u="sng" dirty="0" smtClean="0"/>
              <a:t>Points:</a:t>
            </a:r>
          </a:p>
          <a:p>
            <a:endParaRPr lang="en-US" sz="2000" dirty="0"/>
          </a:p>
          <a:p>
            <a:r>
              <a:rPr lang="en-US" sz="2400" dirty="0"/>
              <a:t>Understanding everyone’s role in runway collision prevention, radio calls and responsibilities to pick up any errors </a:t>
            </a:r>
            <a:r>
              <a:rPr lang="en-US" sz="2400" dirty="0" smtClean="0"/>
              <a:t>quickly</a:t>
            </a:r>
          </a:p>
          <a:p>
            <a:endParaRPr lang="en-US" sz="2400" dirty="0"/>
          </a:p>
          <a:p>
            <a:r>
              <a:rPr lang="en-US" sz="2400" dirty="0" smtClean="0"/>
              <a:t>1</a:t>
            </a:r>
            <a:r>
              <a:rPr lang="en-US" sz="2400" dirty="0"/>
              <a:t>. How does ATC interact with air traffic from their point of </a:t>
            </a:r>
            <a:r>
              <a:rPr lang="en-US" sz="2400" dirty="0" smtClean="0"/>
              <a:t>view</a:t>
            </a:r>
          </a:p>
          <a:p>
            <a:endParaRPr lang="en-US" sz="2400" dirty="0"/>
          </a:p>
          <a:p>
            <a:r>
              <a:rPr lang="en-US" sz="2400" dirty="0" smtClean="0"/>
              <a:t>2</a:t>
            </a:r>
            <a:r>
              <a:rPr lang="en-US" sz="2400" dirty="0"/>
              <a:t>. How do flight crew interact with ATC from their point of </a:t>
            </a:r>
            <a:r>
              <a:rPr lang="en-US" sz="2400" dirty="0" smtClean="0"/>
              <a:t>view</a:t>
            </a:r>
          </a:p>
          <a:p>
            <a:endParaRPr lang="en-US" sz="2400" dirty="0"/>
          </a:p>
          <a:p>
            <a:r>
              <a:rPr lang="en-US" sz="2400" dirty="0" smtClean="0"/>
              <a:t>3</a:t>
            </a:r>
            <a:r>
              <a:rPr lang="en-US" sz="2400" dirty="0"/>
              <a:t>. How might flight crew of different flights interact with each </a:t>
            </a:r>
            <a:r>
              <a:rPr lang="en-US" sz="2400" dirty="0" smtClean="0"/>
              <a:t>other</a:t>
            </a:r>
          </a:p>
          <a:p>
            <a:endParaRPr lang="en-US" sz="2400" dirty="0"/>
          </a:p>
          <a:p>
            <a:r>
              <a:rPr lang="en-US" sz="2400" dirty="0" smtClean="0"/>
              <a:t>4</a:t>
            </a:r>
            <a:r>
              <a:rPr lang="en-US" sz="2400" dirty="0"/>
              <a:t>. How flight crew members of the same flight interact with each other, such as CRM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2043873"/>
            <a:ext cx="8077200" cy="4814127"/>
          </a:xfrm>
          <a:prstGeom prst="rect">
            <a:avLst/>
          </a:prstGeom>
          <a:effectLst>
            <a:softEdge rad="546100"/>
          </a:effectLst>
        </p:spPr>
      </p:pic>
    </p:spTree>
    <p:extLst>
      <p:ext uri="{BB962C8B-B14F-4D97-AF65-F5344CB8AC3E}">
        <p14:creationId xmlns:p14="http://schemas.microsoft.com/office/powerpoint/2010/main" val="175094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solidFill>
                  <a:srgbClr val="FFFF00"/>
                </a:solidFill>
              </a:rPr>
              <a:t> </a:t>
            </a:r>
            <a:r>
              <a:rPr lang="en-US" sz="2400" i="1" dirty="0" smtClean="0">
                <a:solidFill>
                  <a:srgbClr val="FFFF00"/>
                </a:solidFill>
              </a:rPr>
              <a:t>Prevented</a:t>
            </a:r>
            <a:r>
              <a:rPr lang="en-US" sz="2400" dirty="0" smtClean="0">
                <a:solidFill>
                  <a:srgbClr val="FFFF00"/>
                </a:solidFill>
              </a:rPr>
              <a:t>:</a:t>
            </a:r>
            <a:br>
              <a:rPr lang="en-US" sz="2400" dirty="0" smtClean="0">
                <a:solidFill>
                  <a:srgbClr val="FFFF00"/>
                </a:solidFill>
              </a:rPr>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t> </a:t>
            </a:r>
            <a:br>
              <a:rPr lang="en-US" sz="1800" b="1" dirty="0"/>
            </a:br>
            <a:r>
              <a:rPr lang="en-US" sz="2000" dirty="0" smtClean="0">
                <a:solidFill>
                  <a:srgbClr val="FFFF00"/>
                </a:solidFill>
              </a:rPr>
              <a:t>Captain paul miller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075973"/>
            <a:ext cx="3576918" cy="3620662"/>
          </a:xfrm>
          <a:prstGeom prst="rect">
            <a:avLst/>
          </a:prstGeom>
        </p:spPr>
      </p:pic>
    </p:spTree>
    <p:extLst>
      <p:ext uri="{BB962C8B-B14F-4D97-AF65-F5344CB8AC3E}">
        <p14:creationId xmlns:p14="http://schemas.microsoft.com/office/powerpoint/2010/main" val="1235808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05118"/>
            <a:ext cx="9574306" cy="4955203"/>
          </a:xfrm>
          <a:prstGeom prst="rect">
            <a:avLst/>
          </a:prstGeom>
          <a:noFill/>
        </p:spPr>
        <p:txBody>
          <a:bodyPr wrap="square" rtlCol="0">
            <a:spAutoFit/>
          </a:bodyPr>
          <a:lstStyle/>
          <a:p>
            <a:r>
              <a:rPr lang="en-US" sz="2800" b="1" dirty="0">
                <a:solidFill>
                  <a:srgbClr val="FFFF00"/>
                </a:solidFill>
              </a:rPr>
              <a:t>E. </a:t>
            </a:r>
            <a:r>
              <a:rPr lang="en-US" sz="2800" b="1" u="sng" dirty="0">
                <a:solidFill>
                  <a:srgbClr val="FFFF00"/>
                </a:solidFill>
              </a:rPr>
              <a:t>Actions taken that </a:t>
            </a:r>
            <a:r>
              <a:rPr lang="en-US" sz="2800" b="1" u="sng" dirty="0" smtClean="0">
                <a:solidFill>
                  <a:srgbClr val="FFFF00"/>
                </a:solidFill>
              </a:rPr>
              <a:t>day</a:t>
            </a:r>
            <a:r>
              <a:rPr lang="en-US" sz="2800" b="1" dirty="0">
                <a:solidFill>
                  <a:srgbClr val="FFFF00"/>
                </a:solidFill>
              </a:rPr>
              <a:t>:</a:t>
            </a:r>
            <a:r>
              <a:rPr lang="en-US" sz="2800" b="1" dirty="0" smtClean="0">
                <a:solidFill>
                  <a:srgbClr val="FFFF00"/>
                </a:solidFill>
              </a:rPr>
              <a:t> </a:t>
            </a:r>
            <a:r>
              <a:rPr lang="en-US" sz="2800" dirty="0">
                <a:solidFill>
                  <a:srgbClr val="FFFF00"/>
                </a:solidFill>
              </a:rPr>
              <a:t>Why a Runway Collision did </a:t>
            </a:r>
            <a:r>
              <a:rPr lang="en-US" sz="2800" i="1" dirty="0">
                <a:solidFill>
                  <a:srgbClr val="FFFF00"/>
                </a:solidFill>
              </a:rPr>
              <a:t>not</a:t>
            </a:r>
            <a:r>
              <a:rPr lang="en-US" sz="2800" dirty="0">
                <a:solidFill>
                  <a:srgbClr val="FFFF00"/>
                </a:solidFill>
              </a:rPr>
              <a:t> </a:t>
            </a:r>
            <a:r>
              <a:rPr lang="en-US" sz="2800" dirty="0" smtClean="0">
                <a:solidFill>
                  <a:srgbClr val="FFFF00"/>
                </a:solidFill>
              </a:rPr>
              <a:t>occur</a:t>
            </a:r>
            <a:endParaRPr lang="en-US" sz="2800" dirty="0">
              <a:solidFill>
                <a:srgbClr val="FFFF00"/>
              </a:solidFill>
            </a:endParaRPr>
          </a:p>
          <a:p>
            <a:r>
              <a:rPr lang="en-US" sz="2400" dirty="0">
                <a:solidFill>
                  <a:schemeClr val="tx1">
                    <a:lumMod val="85000"/>
                  </a:schemeClr>
                </a:solidFill>
              </a:rPr>
              <a:t> </a:t>
            </a:r>
          </a:p>
          <a:p>
            <a:r>
              <a:rPr lang="en-US" sz="2400" dirty="0" smtClean="0">
                <a:solidFill>
                  <a:schemeClr val="tx1">
                    <a:lumMod val="85000"/>
                  </a:schemeClr>
                </a:solidFill>
              </a:rPr>
              <a:t>1. </a:t>
            </a:r>
            <a:r>
              <a:rPr lang="en-US" sz="2400" b="1" dirty="0" smtClean="0">
                <a:solidFill>
                  <a:schemeClr val="tx1">
                    <a:lumMod val="85000"/>
                  </a:schemeClr>
                </a:solidFill>
              </a:rPr>
              <a:t>Encourage open communications: </a:t>
            </a:r>
            <a:r>
              <a:rPr lang="en-US" sz="2400" dirty="0" smtClean="0">
                <a:solidFill>
                  <a:schemeClr val="tx1">
                    <a:lumMod val="85000"/>
                  </a:schemeClr>
                </a:solidFill>
              </a:rPr>
              <a:t>light crew, additional crewmembers, jump-seaters (ACMs). </a:t>
            </a:r>
            <a:r>
              <a:rPr lang="en-US" sz="2400" b="1" dirty="0" smtClean="0">
                <a:solidFill>
                  <a:schemeClr val="tx1">
                    <a:lumMod val="85000"/>
                  </a:schemeClr>
                </a:solidFill>
              </a:rPr>
              <a:t>ACMs often notice </a:t>
            </a:r>
            <a:r>
              <a:rPr lang="en-US" sz="2400" dirty="0">
                <a:solidFill>
                  <a:schemeClr val="tx1">
                    <a:lumMod val="85000"/>
                  </a:schemeClr>
                </a:solidFill>
              </a:rPr>
              <a:t>something </a:t>
            </a:r>
            <a:r>
              <a:rPr lang="en-US" sz="2400" dirty="0" smtClean="0">
                <a:solidFill>
                  <a:schemeClr val="tx1">
                    <a:lumMod val="85000"/>
                  </a:schemeClr>
                </a:solidFill>
              </a:rPr>
              <a:t>first </a:t>
            </a:r>
            <a:r>
              <a:rPr lang="en-US" sz="2400" dirty="0">
                <a:solidFill>
                  <a:schemeClr val="tx1">
                    <a:lumMod val="85000"/>
                  </a:schemeClr>
                </a:solidFill>
              </a:rPr>
              <a:t>because they are sitting slightly back </a:t>
            </a:r>
            <a:r>
              <a:rPr lang="en-US" sz="2400" dirty="0" smtClean="0">
                <a:solidFill>
                  <a:schemeClr val="tx1">
                    <a:lumMod val="85000"/>
                  </a:schemeClr>
                </a:solidFill>
              </a:rPr>
              <a:t>and </a:t>
            </a:r>
            <a:r>
              <a:rPr lang="en-US" sz="2400" dirty="0">
                <a:solidFill>
                  <a:schemeClr val="tx1">
                    <a:lumMod val="85000"/>
                  </a:schemeClr>
                </a:solidFill>
              </a:rPr>
              <a:t>have a different viewpoint</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smtClean="0">
                <a:solidFill>
                  <a:schemeClr val="tx1">
                    <a:lumMod val="85000"/>
                  </a:schemeClr>
                </a:solidFill>
              </a:rPr>
              <a:t>2. L</a:t>
            </a:r>
            <a:r>
              <a:rPr lang="en-US" sz="2400" b="1" dirty="0" smtClean="0">
                <a:solidFill>
                  <a:schemeClr val="tx1">
                    <a:lumMod val="85000"/>
                  </a:schemeClr>
                </a:solidFill>
              </a:rPr>
              <a:t>isten to all comments </a:t>
            </a:r>
            <a:r>
              <a:rPr lang="en-US" sz="2400" dirty="0">
                <a:solidFill>
                  <a:schemeClr val="tx1">
                    <a:lumMod val="85000"/>
                  </a:schemeClr>
                </a:solidFill>
              </a:rPr>
              <a:t>made by fellow flight crew members, ATC and by other flights. </a:t>
            </a:r>
            <a:endParaRPr lang="en-US" sz="2400" dirty="0" smtClean="0">
              <a:solidFill>
                <a:schemeClr val="tx1">
                  <a:lumMod val="85000"/>
                </a:schemeClr>
              </a:solidFill>
            </a:endParaRPr>
          </a:p>
          <a:p>
            <a:endParaRPr lang="en-US" sz="2400" dirty="0">
              <a:solidFill>
                <a:schemeClr val="tx1">
                  <a:lumMod val="85000"/>
                </a:schemeClr>
              </a:solidFill>
            </a:endParaRPr>
          </a:p>
          <a:p>
            <a:r>
              <a:rPr lang="en-US" sz="2400" dirty="0" smtClean="0">
                <a:solidFill>
                  <a:schemeClr val="tx1">
                    <a:lumMod val="85000"/>
                  </a:schemeClr>
                </a:solidFill>
              </a:rPr>
              <a:t>3. Be</a:t>
            </a:r>
            <a:r>
              <a:rPr lang="en-US" sz="2400" b="1" dirty="0" smtClean="0">
                <a:solidFill>
                  <a:schemeClr val="tx1">
                    <a:lumMod val="85000"/>
                  </a:schemeClr>
                </a:solidFill>
              </a:rPr>
              <a:t> </a:t>
            </a:r>
            <a:r>
              <a:rPr lang="en-US" sz="2400" b="1" dirty="0">
                <a:solidFill>
                  <a:schemeClr val="tx1">
                    <a:lumMod val="85000"/>
                  </a:schemeClr>
                </a:solidFill>
              </a:rPr>
              <a:t>situationally aware </a:t>
            </a:r>
            <a:r>
              <a:rPr lang="en-US" sz="2400" dirty="0" smtClean="0">
                <a:solidFill>
                  <a:schemeClr val="tx1">
                    <a:lumMod val="85000"/>
                  </a:schemeClr>
                </a:solidFill>
              </a:rPr>
              <a:t>may mean to </a:t>
            </a:r>
            <a:r>
              <a:rPr lang="en-US" sz="2400" b="1" dirty="0" smtClean="0">
                <a:solidFill>
                  <a:schemeClr val="tx1">
                    <a:lumMod val="85000"/>
                  </a:schemeClr>
                </a:solidFill>
              </a:rPr>
              <a:t>switch </a:t>
            </a:r>
            <a:r>
              <a:rPr lang="en-US" sz="2400" b="1" dirty="0">
                <a:solidFill>
                  <a:schemeClr val="tx1">
                    <a:lumMod val="85000"/>
                  </a:schemeClr>
                </a:solidFill>
              </a:rPr>
              <a:t>attention, scan and thought processes back and forth </a:t>
            </a:r>
            <a:r>
              <a:rPr lang="en-US" sz="2400" dirty="0" smtClean="0">
                <a:solidFill>
                  <a:schemeClr val="tx1">
                    <a:lumMod val="85000"/>
                  </a:schemeClr>
                </a:solidFill>
              </a:rPr>
              <a:t>between details and </a:t>
            </a:r>
            <a:r>
              <a:rPr lang="en-US" sz="2400" dirty="0">
                <a:solidFill>
                  <a:schemeClr val="tx1">
                    <a:lumMod val="85000"/>
                  </a:schemeClr>
                </a:solidFill>
              </a:rPr>
              <a:t>big picture. </a:t>
            </a:r>
            <a:r>
              <a:rPr lang="en-US" sz="2400" dirty="0" smtClean="0">
                <a:solidFill>
                  <a:schemeClr val="tx1">
                    <a:lumMod val="85000"/>
                  </a:schemeClr>
                </a:solidFill>
              </a:rPr>
              <a:t>HF-very </a:t>
            </a:r>
            <a:r>
              <a:rPr lang="en-US" sz="2400" b="1" dirty="0">
                <a:solidFill>
                  <a:schemeClr val="tx1">
                    <a:lumMod val="85000"/>
                  </a:schemeClr>
                </a:solidFill>
              </a:rPr>
              <a:t>hard </a:t>
            </a:r>
            <a:r>
              <a:rPr lang="en-US" sz="2400" dirty="0">
                <a:solidFill>
                  <a:schemeClr val="tx1">
                    <a:lumMod val="85000"/>
                  </a:schemeClr>
                </a:solidFill>
              </a:rPr>
              <a:t>to keep one’s attention moving back and </a:t>
            </a:r>
            <a:r>
              <a:rPr lang="en-US" sz="2400" dirty="0" smtClean="0">
                <a:solidFill>
                  <a:schemeClr val="tx1">
                    <a:lumMod val="85000"/>
                  </a:schemeClr>
                </a:solidFill>
              </a:rPr>
              <a:t>forth. Plan</a:t>
            </a:r>
            <a:r>
              <a:rPr lang="en-US" sz="2400" i="1" dirty="0" smtClean="0">
                <a:solidFill>
                  <a:schemeClr val="tx1">
                    <a:lumMod val="85000"/>
                  </a:schemeClr>
                </a:solidFill>
              </a:rPr>
              <a:t> </a:t>
            </a:r>
            <a:r>
              <a:rPr lang="en-US" sz="2400" i="1" dirty="0">
                <a:solidFill>
                  <a:schemeClr val="tx1">
                    <a:lumMod val="85000"/>
                  </a:schemeClr>
                </a:solidFill>
              </a:rPr>
              <a:t>to keep that process between the details and the big picture active</a:t>
            </a:r>
            <a:r>
              <a:rPr lang="en-US" sz="2400" i="1" dirty="0" smtClean="0">
                <a:solidFill>
                  <a:schemeClr val="tx1">
                    <a:lumMod val="85000"/>
                  </a:schemeClr>
                </a:solidFill>
              </a:rPr>
              <a:t>.</a:t>
            </a:r>
            <a:endParaRPr lang="en-US" sz="2400" i="1" dirty="0">
              <a:solidFill>
                <a:schemeClr val="tx1">
                  <a:lumMod val="85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28912"/>
            <a:ext cx="5505450" cy="4129088"/>
          </a:xfrm>
          <a:prstGeom prst="rect">
            <a:avLst/>
          </a:prstGeom>
          <a:effectLst>
            <a:softEdge rad="368300"/>
          </a:effectLst>
        </p:spPr>
      </p:pic>
    </p:spTree>
    <p:extLst>
      <p:ext uri="{BB962C8B-B14F-4D97-AF65-F5344CB8AC3E}">
        <p14:creationId xmlns:p14="http://schemas.microsoft.com/office/powerpoint/2010/main" val="390852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05118"/>
            <a:ext cx="9574306" cy="5570756"/>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a:t>:</a:t>
            </a:r>
            <a:r>
              <a:rPr lang="en-US" sz="2800" b="1" dirty="0" smtClean="0"/>
              <a:t> </a:t>
            </a:r>
            <a:r>
              <a:rPr lang="en-US" sz="2800" dirty="0"/>
              <a:t>Why a Runway Collision did </a:t>
            </a:r>
            <a:r>
              <a:rPr lang="en-US" sz="2800" i="1" dirty="0"/>
              <a:t>not</a:t>
            </a:r>
            <a:r>
              <a:rPr lang="en-US" sz="2800" dirty="0"/>
              <a:t> </a:t>
            </a:r>
            <a:r>
              <a:rPr lang="en-US" sz="2800" dirty="0" smtClean="0"/>
              <a:t>occur</a:t>
            </a:r>
            <a:endParaRPr lang="en-US" sz="2800" dirty="0"/>
          </a:p>
          <a:p>
            <a:r>
              <a:rPr lang="en-US" sz="2400" dirty="0"/>
              <a:t> </a:t>
            </a:r>
          </a:p>
          <a:p>
            <a:r>
              <a:rPr lang="en-US" sz="2800" dirty="0" smtClean="0">
                <a:solidFill>
                  <a:srgbClr val="FFFF00"/>
                </a:solidFill>
              </a:rPr>
              <a:t>1. </a:t>
            </a:r>
            <a:r>
              <a:rPr lang="en-US" sz="2800" b="1" dirty="0" smtClean="0">
                <a:solidFill>
                  <a:srgbClr val="FFFF00"/>
                </a:solidFill>
              </a:rPr>
              <a:t>Encourage open communications: f</a:t>
            </a:r>
            <a:r>
              <a:rPr lang="en-US" sz="2800" dirty="0" smtClean="0">
                <a:solidFill>
                  <a:srgbClr val="FFFF00"/>
                </a:solidFill>
              </a:rPr>
              <a:t>light crew, additional crewmembers, jump-seaters (ACMs). </a:t>
            </a:r>
            <a:r>
              <a:rPr lang="en-US" sz="2800" b="1" dirty="0" smtClean="0">
                <a:solidFill>
                  <a:srgbClr val="FFFF00"/>
                </a:solidFill>
              </a:rPr>
              <a:t>ACMs often notice </a:t>
            </a:r>
            <a:r>
              <a:rPr lang="en-US" sz="2800" dirty="0">
                <a:solidFill>
                  <a:srgbClr val="FFFF00"/>
                </a:solidFill>
              </a:rPr>
              <a:t>something </a:t>
            </a:r>
            <a:r>
              <a:rPr lang="en-US" sz="2800" dirty="0" smtClean="0">
                <a:solidFill>
                  <a:srgbClr val="FFFF00"/>
                </a:solidFill>
              </a:rPr>
              <a:t>first </a:t>
            </a:r>
            <a:r>
              <a:rPr lang="en-US" sz="2800" dirty="0">
                <a:solidFill>
                  <a:srgbClr val="FFFF00"/>
                </a:solidFill>
              </a:rPr>
              <a:t>because they are sitting slightly back </a:t>
            </a:r>
            <a:r>
              <a:rPr lang="en-US" sz="2800" dirty="0" smtClean="0">
                <a:solidFill>
                  <a:srgbClr val="FFFF00"/>
                </a:solidFill>
              </a:rPr>
              <a:t>and </a:t>
            </a:r>
            <a:r>
              <a:rPr lang="en-US" sz="2800" dirty="0">
                <a:solidFill>
                  <a:srgbClr val="FFFF00"/>
                </a:solidFill>
              </a:rPr>
              <a:t>have a different viewpoint</a:t>
            </a:r>
            <a:r>
              <a:rPr lang="en-US" sz="2800" dirty="0" smtClean="0">
                <a:solidFill>
                  <a:srgbClr val="FFFF00"/>
                </a:solidFill>
              </a:rPr>
              <a:t>.</a:t>
            </a:r>
          </a:p>
          <a:p>
            <a:endParaRPr lang="en-US" sz="2400" dirty="0">
              <a:solidFill>
                <a:srgbClr val="FFFF00"/>
              </a:solidFill>
            </a:endParaRPr>
          </a:p>
          <a:p>
            <a:r>
              <a:rPr lang="en-US" sz="2400" dirty="0" smtClean="0">
                <a:solidFill>
                  <a:schemeClr val="tx1">
                    <a:lumMod val="85000"/>
                  </a:schemeClr>
                </a:solidFill>
              </a:rPr>
              <a:t>2. L</a:t>
            </a:r>
            <a:r>
              <a:rPr lang="en-US" sz="2400" b="1" dirty="0" smtClean="0">
                <a:solidFill>
                  <a:schemeClr val="tx1">
                    <a:lumMod val="85000"/>
                  </a:schemeClr>
                </a:solidFill>
              </a:rPr>
              <a:t>isten to all comments </a:t>
            </a:r>
            <a:r>
              <a:rPr lang="en-US" sz="2400" dirty="0">
                <a:solidFill>
                  <a:schemeClr val="tx1">
                    <a:lumMod val="85000"/>
                  </a:schemeClr>
                </a:solidFill>
              </a:rPr>
              <a:t>made by fellow flight crew members, ATC and by other flights. </a:t>
            </a:r>
            <a:endParaRPr lang="en-US" sz="2400" dirty="0" smtClean="0">
              <a:solidFill>
                <a:schemeClr val="tx1">
                  <a:lumMod val="85000"/>
                </a:schemeClr>
              </a:solidFill>
            </a:endParaRPr>
          </a:p>
          <a:p>
            <a:endParaRPr lang="en-US" sz="2400" dirty="0">
              <a:solidFill>
                <a:schemeClr val="tx1">
                  <a:lumMod val="85000"/>
                </a:schemeClr>
              </a:solidFill>
            </a:endParaRPr>
          </a:p>
          <a:p>
            <a:r>
              <a:rPr lang="en-US" sz="2400" dirty="0" smtClean="0">
                <a:solidFill>
                  <a:schemeClr val="tx1">
                    <a:lumMod val="85000"/>
                  </a:schemeClr>
                </a:solidFill>
              </a:rPr>
              <a:t>3. Be</a:t>
            </a:r>
            <a:r>
              <a:rPr lang="en-US" sz="2400" b="1" dirty="0" smtClean="0">
                <a:solidFill>
                  <a:schemeClr val="tx1">
                    <a:lumMod val="85000"/>
                  </a:schemeClr>
                </a:solidFill>
              </a:rPr>
              <a:t> </a:t>
            </a:r>
            <a:r>
              <a:rPr lang="en-US" sz="2400" b="1" dirty="0">
                <a:solidFill>
                  <a:schemeClr val="tx1">
                    <a:lumMod val="85000"/>
                  </a:schemeClr>
                </a:solidFill>
              </a:rPr>
              <a:t>situationally aware </a:t>
            </a:r>
            <a:r>
              <a:rPr lang="en-US" sz="2400" dirty="0" smtClean="0">
                <a:solidFill>
                  <a:schemeClr val="tx1">
                    <a:lumMod val="85000"/>
                  </a:schemeClr>
                </a:solidFill>
              </a:rPr>
              <a:t>may mean to </a:t>
            </a:r>
            <a:r>
              <a:rPr lang="en-US" sz="2400" b="1" dirty="0" smtClean="0">
                <a:solidFill>
                  <a:schemeClr val="tx1">
                    <a:lumMod val="85000"/>
                  </a:schemeClr>
                </a:solidFill>
              </a:rPr>
              <a:t>switch </a:t>
            </a:r>
            <a:r>
              <a:rPr lang="en-US" sz="2400" b="1" dirty="0">
                <a:solidFill>
                  <a:schemeClr val="tx1">
                    <a:lumMod val="85000"/>
                  </a:schemeClr>
                </a:solidFill>
              </a:rPr>
              <a:t>attention, scan and thought processes back and forth </a:t>
            </a:r>
            <a:r>
              <a:rPr lang="en-US" sz="2400" dirty="0" smtClean="0">
                <a:solidFill>
                  <a:schemeClr val="tx1">
                    <a:lumMod val="85000"/>
                  </a:schemeClr>
                </a:solidFill>
              </a:rPr>
              <a:t>between details and </a:t>
            </a:r>
            <a:r>
              <a:rPr lang="en-US" sz="2400" dirty="0">
                <a:solidFill>
                  <a:schemeClr val="tx1">
                    <a:lumMod val="85000"/>
                  </a:schemeClr>
                </a:solidFill>
              </a:rPr>
              <a:t>big picture. </a:t>
            </a:r>
            <a:r>
              <a:rPr lang="en-US" sz="2400" dirty="0" smtClean="0">
                <a:solidFill>
                  <a:schemeClr val="tx1">
                    <a:lumMod val="85000"/>
                  </a:schemeClr>
                </a:solidFill>
              </a:rPr>
              <a:t>HF-very </a:t>
            </a:r>
            <a:r>
              <a:rPr lang="en-US" sz="2400" b="1" dirty="0">
                <a:solidFill>
                  <a:schemeClr val="tx1">
                    <a:lumMod val="85000"/>
                  </a:schemeClr>
                </a:solidFill>
              </a:rPr>
              <a:t>hard </a:t>
            </a:r>
            <a:r>
              <a:rPr lang="en-US" sz="2400" dirty="0">
                <a:solidFill>
                  <a:schemeClr val="tx1">
                    <a:lumMod val="85000"/>
                  </a:schemeClr>
                </a:solidFill>
              </a:rPr>
              <a:t>to keep one’s attention moving back and </a:t>
            </a:r>
            <a:r>
              <a:rPr lang="en-US" sz="2400" dirty="0" smtClean="0">
                <a:solidFill>
                  <a:schemeClr val="tx1">
                    <a:lumMod val="85000"/>
                  </a:schemeClr>
                </a:solidFill>
              </a:rPr>
              <a:t>forth. Plan</a:t>
            </a:r>
            <a:r>
              <a:rPr lang="en-US" sz="2400" i="1" dirty="0" smtClean="0">
                <a:solidFill>
                  <a:schemeClr val="tx1">
                    <a:lumMod val="85000"/>
                  </a:schemeClr>
                </a:solidFill>
              </a:rPr>
              <a:t> </a:t>
            </a:r>
            <a:r>
              <a:rPr lang="en-US" sz="2400" i="1" dirty="0">
                <a:solidFill>
                  <a:schemeClr val="tx1">
                    <a:lumMod val="85000"/>
                  </a:schemeClr>
                </a:solidFill>
              </a:rPr>
              <a:t>to keep that process between the details and the big picture active</a:t>
            </a:r>
            <a:r>
              <a:rPr lang="en-US" sz="2400" i="1" dirty="0" smtClean="0">
                <a:solidFill>
                  <a:schemeClr val="tx1">
                    <a:lumMod val="85000"/>
                  </a:schemeClr>
                </a:solidFill>
              </a:rPr>
              <a:t>.</a:t>
            </a:r>
            <a:endParaRPr lang="en-US" sz="2400" i="1" dirty="0">
              <a:solidFill>
                <a:schemeClr val="tx1">
                  <a:lumMod val="85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43262"/>
            <a:ext cx="5962650" cy="3614738"/>
          </a:xfrm>
          <a:prstGeom prst="rect">
            <a:avLst/>
          </a:prstGeom>
          <a:effectLst>
            <a:softEdge rad="673100"/>
          </a:effectLst>
        </p:spPr>
      </p:pic>
    </p:spTree>
    <p:extLst>
      <p:ext uri="{BB962C8B-B14F-4D97-AF65-F5344CB8AC3E}">
        <p14:creationId xmlns:p14="http://schemas.microsoft.com/office/powerpoint/2010/main" val="846595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05118"/>
            <a:ext cx="9574306" cy="5078313"/>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a:t>:</a:t>
            </a:r>
            <a:r>
              <a:rPr lang="en-US" sz="2800" b="1" dirty="0" smtClean="0"/>
              <a:t> </a:t>
            </a:r>
            <a:r>
              <a:rPr lang="en-US" sz="2800" dirty="0"/>
              <a:t>Why a Runway Collision did </a:t>
            </a:r>
            <a:r>
              <a:rPr lang="en-US" sz="2800" i="1" dirty="0"/>
              <a:t>not</a:t>
            </a:r>
            <a:r>
              <a:rPr lang="en-US" sz="2800" dirty="0"/>
              <a:t> </a:t>
            </a:r>
            <a:r>
              <a:rPr lang="en-US" sz="2800" dirty="0" smtClean="0"/>
              <a:t>occur</a:t>
            </a:r>
            <a:endParaRPr lang="en-US" sz="2800" dirty="0"/>
          </a:p>
          <a:p>
            <a:r>
              <a:rPr lang="en-US" sz="2400" dirty="0"/>
              <a:t> </a:t>
            </a:r>
          </a:p>
          <a:p>
            <a:r>
              <a:rPr lang="en-US" sz="2400" dirty="0" smtClean="0"/>
              <a:t>1. </a:t>
            </a:r>
            <a:r>
              <a:rPr lang="en-US" sz="2400" b="1" dirty="0" smtClean="0"/>
              <a:t>Encourage open communications: </a:t>
            </a:r>
            <a:r>
              <a:rPr lang="en-US" sz="2400" dirty="0" smtClean="0"/>
              <a:t>light crew, additional crewmembers, jump-seaters (ACMs). </a:t>
            </a:r>
            <a:r>
              <a:rPr lang="en-US" sz="2400" b="1" dirty="0" smtClean="0"/>
              <a:t>ACMs often notice </a:t>
            </a:r>
            <a:r>
              <a:rPr lang="en-US" sz="2400" dirty="0"/>
              <a:t>something </a:t>
            </a:r>
            <a:r>
              <a:rPr lang="en-US" sz="2400" dirty="0" smtClean="0"/>
              <a:t>first </a:t>
            </a:r>
            <a:r>
              <a:rPr lang="en-US" sz="2400" dirty="0"/>
              <a:t>because they are sitting slightly back </a:t>
            </a:r>
            <a:r>
              <a:rPr lang="en-US" sz="2400" dirty="0" smtClean="0"/>
              <a:t>and </a:t>
            </a:r>
            <a:r>
              <a:rPr lang="en-US" sz="2400" dirty="0"/>
              <a:t>have a different viewpoint</a:t>
            </a:r>
            <a:r>
              <a:rPr lang="en-US" sz="2400" dirty="0" smtClean="0"/>
              <a:t>.</a:t>
            </a:r>
          </a:p>
          <a:p>
            <a:endParaRPr lang="en-US" sz="2400" dirty="0"/>
          </a:p>
          <a:p>
            <a:r>
              <a:rPr lang="en-US" sz="2800" dirty="0" smtClean="0">
                <a:solidFill>
                  <a:srgbClr val="FFFF00"/>
                </a:solidFill>
              </a:rPr>
              <a:t>2. L</a:t>
            </a:r>
            <a:r>
              <a:rPr lang="en-US" sz="2800" b="1" dirty="0" smtClean="0">
                <a:solidFill>
                  <a:srgbClr val="FFFF00"/>
                </a:solidFill>
              </a:rPr>
              <a:t>isten to all comments </a:t>
            </a:r>
            <a:r>
              <a:rPr lang="en-US" sz="2800" dirty="0">
                <a:solidFill>
                  <a:srgbClr val="FFFF00"/>
                </a:solidFill>
              </a:rPr>
              <a:t>made by fellow flight crew members, ATC and by other flights. </a:t>
            </a:r>
            <a:endParaRPr lang="en-US" sz="2800" dirty="0" smtClean="0">
              <a:solidFill>
                <a:srgbClr val="FFFF00"/>
              </a:solidFill>
            </a:endParaRPr>
          </a:p>
          <a:p>
            <a:endParaRPr lang="en-US" sz="2400" dirty="0">
              <a:solidFill>
                <a:schemeClr val="tx1">
                  <a:lumMod val="85000"/>
                </a:schemeClr>
              </a:solidFill>
            </a:endParaRPr>
          </a:p>
          <a:p>
            <a:r>
              <a:rPr lang="en-US" sz="2400" dirty="0" smtClean="0">
                <a:solidFill>
                  <a:schemeClr val="tx1">
                    <a:lumMod val="85000"/>
                  </a:schemeClr>
                </a:solidFill>
              </a:rPr>
              <a:t>3. Be</a:t>
            </a:r>
            <a:r>
              <a:rPr lang="en-US" sz="2400" b="1" dirty="0" smtClean="0">
                <a:solidFill>
                  <a:schemeClr val="tx1">
                    <a:lumMod val="85000"/>
                  </a:schemeClr>
                </a:solidFill>
              </a:rPr>
              <a:t> </a:t>
            </a:r>
            <a:r>
              <a:rPr lang="en-US" sz="2400" b="1" dirty="0">
                <a:solidFill>
                  <a:schemeClr val="tx1">
                    <a:lumMod val="85000"/>
                  </a:schemeClr>
                </a:solidFill>
              </a:rPr>
              <a:t>situationally aware </a:t>
            </a:r>
            <a:r>
              <a:rPr lang="en-US" sz="2400" dirty="0" smtClean="0">
                <a:solidFill>
                  <a:schemeClr val="tx1">
                    <a:lumMod val="85000"/>
                  </a:schemeClr>
                </a:solidFill>
              </a:rPr>
              <a:t>may mean to </a:t>
            </a:r>
            <a:r>
              <a:rPr lang="en-US" sz="2400" b="1" dirty="0" smtClean="0">
                <a:solidFill>
                  <a:schemeClr val="tx1">
                    <a:lumMod val="85000"/>
                  </a:schemeClr>
                </a:solidFill>
              </a:rPr>
              <a:t>switch </a:t>
            </a:r>
            <a:r>
              <a:rPr lang="en-US" sz="2400" b="1" dirty="0">
                <a:solidFill>
                  <a:schemeClr val="tx1">
                    <a:lumMod val="85000"/>
                  </a:schemeClr>
                </a:solidFill>
              </a:rPr>
              <a:t>attention, scan and thought processes back and forth </a:t>
            </a:r>
            <a:r>
              <a:rPr lang="en-US" sz="2400" dirty="0" smtClean="0">
                <a:solidFill>
                  <a:schemeClr val="tx1">
                    <a:lumMod val="85000"/>
                  </a:schemeClr>
                </a:solidFill>
              </a:rPr>
              <a:t>between details and </a:t>
            </a:r>
            <a:r>
              <a:rPr lang="en-US" sz="2400" dirty="0">
                <a:solidFill>
                  <a:schemeClr val="tx1">
                    <a:lumMod val="85000"/>
                  </a:schemeClr>
                </a:solidFill>
              </a:rPr>
              <a:t>big picture. </a:t>
            </a:r>
            <a:r>
              <a:rPr lang="en-US" sz="2400" dirty="0" smtClean="0">
                <a:solidFill>
                  <a:schemeClr val="tx1">
                    <a:lumMod val="85000"/>
                  </a:schemeClr>
                </a:solidFill>
              </a:rPr>
              <a:t>HF-very </a:t>
            </a:r>
            <a:r>
              <a:rPr lang="en-US" sz="2400" b="1" dirty="0">
                <a:solidFill>
                  <a:schemeClr val="tx1">
                    <a:lumMod val="85000"/>
                  </a:schemeClr>
                </a:solidFill>
              </a:rPr>
              <a:t>hard </a:t>
            </a:r>
            <a:r>
              <a:rPr lang="en-US" sz="2400" dirty="0">
                <a:solidFill>
                  <a:schemeClr val="tx1">
                    <a:lumMod val="85000"/>
                  </a:schemeClr>
                </a:solidFill>
              </a:rPr>
              <a:t>to keep one’s attention moving back and </a:t>
            </a:r>
            <a:r>
              <a:rPr lang="en-US" sz="2400" dirty="0" smtClean="0">
                <a:solidFill>
                  <a:schemeClr val="tx1">
                    <a:lumMod val="85000"/>
                  </a:schemeClr>
                </a:solidFill>
              </a:rPr>
              <a:t>forth. Plan</a:t>
            </a:r>
            <a:r>
              <a:rPr lang="en-US" sz="2400" i="1" dirty="0" smtClean="0">
                <a:solidFill>
                  <a:schemeClr val="tx1">
                    <a:lumMod val="85000"/>
                  </a:schemeClr>
                </a:solidFill>
              </a:rPr>
              <a:t> </a:t>
            </a:r>
            <a:r>
              <a:rPr lang="en-US" sz="2400" i="1" dirty="0">
                <a:solidFill>
                  <a:schemeClr val="tx1">
                    <a:lumMod val="85000"/>
                  </a:schemeClr>
                </a:solidFill>
              </a:rPr>
              <a:t>to keep that process between the details and the big picture active</a:t>
            </a:r>
            <a:r>
              <a:rPr lang="en-US" sz="2400" i="1" dirty="0" smtClean="0">
                <a:solidFill>
                  <a:schemeClr val="tx1">
                    <a:lumMod val="85000"/>
                  </a:schemeClr>
                </a:solidFill>
              </a:rPr>
              <a:t>.</a:t>
            </a:r>
            <a:endParaRPr lang="en-US" sz="2400" i="1" dirty="0">
              <a:solidFill>
                <a:schemeClr val="tx1">
                  <a:lumMod val="85000"/>
                </a:schemeClr>
              </a:solidFill>
            </a:endParaRPr>
          </a:p>
        </p:txBody>
      </p:sp>
    </p:spTree>
    <p:extLst>
      <p:ext uri="{BB962C8B-B14F-4D97-AF65-F5344CB8AC3E}">
        <p14:creationId xmlns:p14="http://schemas.microsoft.com/office/powerpoint/2010/main" val="1648970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05118"/>
            <a:ext cx="9574306" cy="5632311"/>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a:t>:</a:t>
            </a:r>
            <a:r>
              <a:rPr lang="en-US" sz="2800" b="1" dirty="0" smtClean="0"/>
              <a:t> </a:t>
            </a:r>
            <a:r>
              <a:rPr lang="en-US" sz="2800" dirty="0"/>
              <a:t>Why a Runway Collision did </a:t>
            </a:r>
            <a:r>
              <a:rPr lang="en-US" sz="2800" i="1" dirty="0"/>
              <a:t>not</a:t>
            </a:r>
            <a:r>
              <a:rPr lang="en-US" sz="2800" dirty="0"/>
              <a:t> </a:t>
            </a:r>
            <a:r>
              <a:rPr lang="en-US" sz="2800" dirty="0" smtClean="0"/>
              <a:t>occur</a:t>
            </a:r>
            <a:endParaRPr lang="en-US" sz="2800" dirty="0"/>
          </a:p>
          <a:p>
            <a:r>
              <a:rPr lang="en-US" sz="2400" dirty="0"/>
              <a:t> </a:t>
            </a:r>
          </a:p>
          <a:p>
            <a:r>
              <a:rPr lang="en-US" sz="2400" dirty="0" smtClean="0"/>
              <a:t>1. </a:t>
            </a:r>
            <a:r>
              <a:rPr lang="en-US" sz="2400" b="1" dirty="0" smtClean="0"/>
              <a:t>Encourage open communications: </a:t>
            </a:r>
            <a:r>
              <a:rPr lang="en-US" sz="2400" dirty="0" smtClean="0"/>
              <a:t>light crew, additional crewmembers, jump-seaters (ACMs). </a:t>
            </a:r>
            <a:r>
              <a:rPr lang="en-US" sz="2400" b="1" dirty="0" smtClean="0"/>
              <a:t>ACMs often notice </a:t>
            </a:r>
            <a:r>
              <a:rPr lang="en-US" sz="2400" dirty="0"/>
              <a:t>something </a:t>
            </a:r>
            <a:r>
              <a:rPr lang="en-US" sz="2400" dirty="0" smtClean="0"/>
              <a:t>first </a:t>
            </a:r>
            <a:r>
              <a:rPr lang="en-US" sz="2400" dirty="0"/>
              <a:t>because they are sitting slightly back </a:t>
            </a:r>
            <a:r>
              <a:rPr lang="en-US" sz="2400" dirty="0" smtClean="0"/>
              <a:t>and </a:t>
            </a:r>
            <a:r>
              <a:rPr lang="en-US" sz="2400" dirty="0"/>
              <a:t>have a different viewpoint</a:t>
            </a:r>
            <a:r>
              <a:rPr lang="en-US" sz="2400" dirty="0" smtClean="0"/>
              <a:t>.</a:t>
            </a:r>
          </a:p>
          <a:p>
            <a:endParaRPr lang="en-US" sz="2400" dirty="0"/>
          </a:p>
          <a:p>
            <a:r>
              <a:rPr lang="en-US" sz="2400" dirty="0" smtClean="0"/>
              <a:t>2. L</a:t>
            </a:r>
            <a:r>
              <a:rPr lang="en-US" sz="2400" b="1" dirty="0" smtClean="0"/>
              <a:t>isten to all comments </a:t>
            </a:r>
            <a:r>
              <a:rPr lang="en-US" sz="2400" dirty="0"/>
              <a:t>made by fellow flight crew members, ATC and by other flights. </a:t>
            </a:r>
            <a:endParaRPr lang="en-US" sz="2400" dirty="0" smtClean="0"/>
          </a:p>
          <a:p>
            <a:endParaRPr lang="en-US" sz="2400" dirty="0">
              <a:solidFill>
                <a:schemeClr val="tx1">
                  <a:lumMod val="85000"/>
                </a:schemeClr>
              </a:solidFill>
            </a:endParaRPr>
          </a:p>
          <a:p>
            <a:r>
              <a:rPr lang="en-US" sz="2800" dirty="0" smtClean="0">
                <a:solidFill>
                  <a:srgbClr val="FFFF00"/>
                </a:solidFill>
              </a:rPr>
              <a:t>3. Be</a:t>
            </a:r>
            <a:r>
              <a:rPr lang="en-US" sz="2800" b="1" dirty="0" smtClean="0">
                <a:solidFill>
                  <a:srgbClr val="FFFF00"/>
                </a:solidFill>
              </a:rPr>
              <a:t> </a:t>
            </a:r>
            <a:r>
              <a:rPr lang="en-US" sz="2800" b="1" dirty="0">
                <a:solidFill>
                  <a:srgbClr val="FFFF00"/>
                </a:solidFill>
              </a:rPr>
              <a:t>situationally aware </a:t>
            </a:r>
            <a:r>
              <a:rPr lang="en-US" sz="2800" dirty="0" smtClean="0">
                <a:solidFill>
                  <a:srgbClr val="FFFF00"/>
                </a:solidFill>
              </a:rPr>
              <a:t>may mean to </a:t>
            </a:r>
            <a:r>
              <a:rPr lang="en-US" sz="2800" b="1" dirty="0" smtClean="0">
                <a:solidFill>
                  <a:srgbClr val="FFFF00"/>
                </a:solidFill>
              </a:rPr>
              <a:t>switch </a:t>
            </a:r>
            <a:r>
              <a:rPr lang="en-US" sz="2800" b="1" dirty="0">
                <a:solidFill>
                  <a:srgbClr val="FFFF00"/>
                </a:solidFill>
              </a:rPr>
              <a:t>attention, scan and thought processes back and forth </a:t>
            </a:r>
            <a:r>
              <a:rPr lang="en-US" sz="2800" dirty="0" smtClean="0">
                <a:solidFill>
                  <a:srgbClr val="FFFF00"/>
                </a:solidFill>
              </a:rPr>
              <a:t>between details and </a:t>
            </a:r>
            <a:r>
              <a:rPr lang="en-US" sz="2800" dirty="0">
                <a:solidFill>
                  <a:srgbClr val="FFFF00"/>
                </a:solidFill>
              </a:rPr>
              <a:t>big picture. </a:t>
            </a:r>
            <a:r>
              <a:rPr lang="en-US" sz="2800" dirty="0" smtClean="0">
                <a:solidFill>
                  <a:srgbClr val="FFFF00"/>
                </a:solidFill>
              </a:rPr>
              <a:t>HF-very </a:t>
            </a:r>
            <a:r>
              <a:rPr lang="en-US" sz="2800" b="1" dirty="0">
                <a:solidFill>
                  <a:srgbClr val="FFFF00"/>
                </a:solidFill>
              </a:rPr>
              <a:t>hard </a:t>
            </a:r>
            <a:r>
              <a:rPr lang="en-US" sz="2800" dirty="0">
                <a:solidFill>
                  <a:srgbClr val="FFFF00"/>
                </a:solidFill>
              </a:rPr>
              <a:t>to keep one’s attention moving back and </a:t>
            </a:r>
            <a:r>
              <a:rPr lang="en-US" sz="2800" dirty="0" smtClean="0">
                <a:solidFill>
                  <a:srgbClr val="FFFF00"/>
                </a:solidFill>
              </a:rPr>
              <a:t>forth. Plan</a:t>
            </a:r>
            <a:r>
              <a:rPr lang="en-US" sz="2800" i="1" dirty="0" smtClean="0">
                <a:solidFill>
                  <a:srgbClr val="FFFF00"/>
                </a:solidFill>
              </a:rPr>
              <a:t> </a:t>
            </a:r>
            <a:r>
              <a:rPr lang="en-US" sz="2800" i="1" dirty="0">
                <a:solidFill>
                  <a:srgbClr val="FFFF00"/>
                </a:solidFill>
              </a:rPr>
              <a:t>to keep that process between the details and the big picture active</a:t>
            </a:r>
            <a:r>
              <a:rPr lang="en-US" sz="2800" i="1" dirty="0" smtClean="0">
                <a:solidFill>
                  <a:srgbClr val="FFFF00"/>
                </a:solidFill>
              </a:rPr>
              <a:t>.</a:t>
            </a:r>
            <a:endParaRPr lang="en-US" sz="2800" i="1" dirty="0">
              <a:solidFill>
                <a:srgbClr val="FFFF00"/>
              </a:solidFill>
            </a:endParaRPr>
          </a:p>
        </p:txBody>
      </p:sp>
    </p:spTree>
    <p:extLst>
      <p:ext uri="{BB962C8B-B14F-4D97-AF65-F5344CB8AC3E}">
        <p14:creationId xmlns:p14="http://schemas.microsoft.com/office/powerpoint/2010/main" val="15075286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605118"/>
            <a:ext cx="9574306" cy="4955203"/>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a:t>:</a:t>
            </a:r>
            <a:r>
              <a:rPr lang="en-US" sz="2800" b="1" dirty="0" smtClean="0"/>
              <a:t> </a:t>
            </a:r>
            <a:r>
              <a:rPr lang="en-US" sz="2800" dirty="0"/>
              <a:t>Why a Runway Collision did </a:t>
            </a:r>
            <a:r>
              <a:rPr lang="en-US" sz="2800" i="1" dirty="0"/>
              <a:t>not</a:t>
            </a:r>
            <a:r>
              <a:rPr lang="en-US" sz="2800" dirty="0"/>
              <a:t> </a:t>
            </a:r>
            <a:r>
              <a:rPr lang="en-US" sz="2800" dirty="0" smtClean="0"/>
              <a:t>occur</a:t>
            </a:r>
            <a:endParaRPr lang="en-US" sz="2800" dirty="0"/>
          </a:p>
          <a:p>
            <a:r>
              <a:rPr lang="en-US" sz="2400" dirty="0"/>
              <a:t> </a:t>
            </a:r>
          </a:p>
          <a:p>
            <a:r>
              <a:rPr lang="en-US" sz="2400" dirty="0" smtClean="0"/>
              <a:t>1. </a:t>
            </a:r>
            <a:r>
              <a:rPr lang="en-US" sz="2400" b="1" dirty="0" smtClean="0"/>
              <a:t>Encourage open communications: </a:t>
            </a:r>
            <a:r>
              <a:rPr lang="en-US" sz="2400" dirty="0" smtClean="0"/>
              <a:t>light crew, additional crewmembers, jump-seaters (ACMs). </a:t>
            </a:r>
            <a:r>
              <a:rPr lang="en-US" sz="2400" b="1" dirty="0" smtClean="0"/>
              <a:t>ACMs often notice </a:t>
            </a:r>
            <a:r>
              <a:rPr lang="en-US" sz="2400" dirty="0"/>
              <a:t>something </a:t>
            </a:r>
            <a:r>
              <a:rPr lang="en-US" sz="2400" dirty="0" smtClean="0"/>
              <a:t>first </a:t>
            </a:r>
            <a:r>
              <a:rPr lang="en-US" sz="2400" dirty="0"/>
              <a:t>because they are sitting slightly back </a:t>
            </a:r>
            <a:r>
              <a:rPr lang="en-US" sz="2400" dirty="0" smtClean="0"/>
              <a:t>and </a:t>
            </a:r>
            <a:r>
              <a:rPr lang="en-US" sz="2400" dirty="0"/>
              <a:t>have a different viewpoint</a:t>
            </a:r>
            <a:r>
              <a:rPr lang="en-US" sz="2400" dirty="0" smtClean="0"/>
              <a:t>.</a:t>
            </a:r>
          </a:p>
          <a:p>
            <a:endParaRPr lang="en-US" sz="2400" dirty="0"/>
          </a:p>
          <a:p>
            <a:r>
              <a:rPr lang="en-US" sz="2400" dirty="0" smtClean="0"/>
              <a:t>2. L</a:t>
            </a:r>
            <a:r>
              <a:rPr lang="en-US" sz="2400" b="1" dirty="0" smtClean="0"/>
              <a:t>isten to all comments </a:t>
            </a:r>
            <a:r>
              <a:rPr lang="en-US" sz="2400" dirty="0"/>
              <a:t>made by fellow flight crew members, ATC and by other flights. </a:t>
            </a:r>
            <a:endParaRPr lang="en-US" sz="2400" dirty="0" smtClean="0"/>
          </a:p>
          <a:p>
            <a:endParaRPr lang="en-US" sz="2400" dirty="0">
              <a:solidFill>
                <a:schemeClr val="tx1">
                  <a:lumMod val="85000"/>
                </a:schemeClr>
              </a:solidFill>
            </a:endParaRPr>
          </a:p>
          <a:p>
            <a:r>
              <a:rPr lang="en-US" sz="2400" dirty="0" smtClean="0"/>
              <a:t>3. Be</a:t>
            </a:r>
            <a:r>
              <a:rPr lang="en-US" sz="2400" b="1" dirty="0" smtClean="0"/>
              <a:t> </a:t>
            </a:r>
            <a:r>
              <a:rPr lang="en-US" sz="2400" b="1" dirty="0"/>
              <a:t>situationally aware </a:t>
            </a:r>
            <a:r>
              <a:rPr lang="en-US" sz="2400" dirty="0" smtClean="0"/>
              <a:t>may mean to </a:t>
            </a:r>
            <a:r>
              <a:rPr lang="en-US" sz="2400" b="1" dirty="0" smtClean="0"/>
              <a:t>switch </a:t>
            </a:r>
            <a:r>
              <a:rPr lang="en-US" sz="2400" b="1" dirty="0"/>
              <a:t>attention, scan and thought processes back and forth </a:t>
            </a:r>
            <a:r>
              <a:rPr lang="en-US" sz="2400" dirty="0" smtClean="0"/>
              <a:t>between details and </a:t>
            </a:r>
            <a:r>
              <a:rPr lang="en-US" sz="2400" dirty="0"/>
              <a:t>big picture. </a:t>
            </a:r>
            <a:r>
              <a:rPr lang="en-US" sz="2400" dirty="0" smtClean="0"/>
              <a:t>HF-very </a:t>
            </a:r>
            <a:r>
              <a:rPr lang="en-US" sz="2400" b="1" dirty="0"/>
              <a:t>hard </a:t>
            </a:r>
            <a:r>
              <a:rPr lang="en-US" sz="2400" dirty="0"/>
              <a:t>to keep one’s attention moving back and </a:t>
            </a:r>
            <a:r>
              <a:rPr lang="en-US" sz="2400" dirty="0" smtClean="0"/>
              <a:t>forth. Plan</a:t>
            </a:r>
            <a:r>
              <a:rPr lang="en-US" sz="2400" i="1" dirty="0" smtClean="0"/>
              <a:t> </a:t>
            </a:r>
            <a:r>
              <a:rPr lang="en-US" sz="2400" i="1" dirty="0"/>
              <a:t>to keep that process between the details and the big picture active</a:t>
            </a:r>
            <a:r>
              <a:rPr lang="en-US" sz="2400" i="1" dirty="0" smtClean="0"/>
              <a:t>.</a:t>
            </a:r>
            <a:endParaRPr lang="en-US" sz="2400" i="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2450" y="3048000"/>
            <a:ext cx="5080000" cy="3810000"/>
          </a:xfrm>
          <a:prstGeom prst="rect">
            <a:avLst/>
          </a:prstGeom>
          <a:effectLst>
            <a:softEdge rad="482600"/>
          </a:effectLst>
        </p:spPr>
      </p:pic>
    </p:spTree>
    <p:extLst>
      <p:ext uri="{BB962C8B-B14F-4D97-AF65-F5344CB8AC3E}">
        <p14:creationId xmlns:p14="http://schemas.microsoft.com/office/powerpoint/2010/main" val="9641742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duotone>
              <a:schemeClr val="bg2">
                <a:shade val="88000"/>
                <a:hueMod val="106000"/>
                <a:satMod val="140000"/>
                <a:lumMod val="54000"/>
              </a:schemeClr>
              <a:schemeClr val="bg2">
                <a:tint val="98000"/>
                <a:hueMod val="90000"/>
                <a:satMod val="150000"/>
                <a:lumMod val="16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591670"/>
            <a:ext cx="9574306" cy="3908762"/>
          </a:xfrm>
          <a:prstGeom prst="rect">
            <a:avLst/>
          </a:prstGeom>
          <a:noFill/>
        </p:spPr>
        <p:txBody>
          <a:bodyPr wrap="square" rtlCol="0">
            <a:spAutoFit/>
          </a:bodyPr>
          <a:lstStyle/>
          <a:p>
            <a:r>
              <a:rPr lang="en-US" sz="2800" b="1" dirty="0">
                <a:solidFill>
                  <a:srgbClr val="FFFF00"/>
                </a:solidFill>
              </a:rPr>
              <a:t>E. </a:t>
            </a:r>
            <a:r>
              <a:rPr lang="en-US" sz="2800" b="1" u="sng" dirty="0">
                <a:solidFill>
                  <a:srgbClr val="FFFF00"/>
                </a:solidFill>
              </a:rPr>
              <a:t>Actions taken that </a:t>
            </a:r>
            <a:r>
              <a:rPr lang="en-US" sz="2800" b="1" u="sng" dirty="0" smtClean="0">
                <a:solidFill>
                  <a:srgbClr val="FFFF00"/>
                </a:solidFill>
              </a:rPr>
              <a:t>day</a:t>
            </a:r>
            <a:r>
              <a:rPr lang="en-US" sz="2800" b="1" dirty="0" smtClean="0">
                <a:solidFill>
                  <a:srgbClr val="FFFF00"/>
                </a:solidFill>
              </a:rPr>
              <a:t>: </a:t>
            </a:r>
            <a:r>
              <a:rPr lang="en-US" sz="2800" dirty="0" smtClean="0">
                <a:solidFill>
                  <a:srgbClr val="FFFF00"/>
                </a:solidFill>
              </a:rPr>
              <a:t>Why </a:t>
            </a:r>
            <a:r>
              <a:rPr lang="en-US" sz="2800" dirty="0">
                <a:solidFill>
                  <a:srgbClr val="FFFF00"/>
                </a:solidFill>
              </a:rPr>
              <a:t>a Runway Collision did </a:t>
            </a:r>
            <a:r>
              <a:rPr lang="en-US" sz="2800" i="1" dirty="0">
                <a:solidFill>
                  <a:srgbClr val="FFFF00"/>
                </a:solidFill>
              </a:rPr>
              <a:t>not</a:t>
            </a:r>
            <a:r>
              <a:rPr lang="en-US" sz="2800" dirty="0">
                <a:solidFill>
                  <a:srgbClr val="FFFF00"/>
                </a:solidFill>
              </a:rPr>
              <a:t> </a:t>
            </a:r>
            <a:r>
              <a:rPr lang="en-US" sz="2800" dirty="0" smtClean="0">
                <a:solidFill>
                  <a:srgbClr val="FFFF00"/>
                </a:solidFill>
              </a:rPr>
              <a:t>occur</a:t>
            </a:r>
            <a:endParaRPr lang="en-US" sz="2800" dirty="0">
              <a:solidFill>
                <a:srgbClr val="FFFF00"/>
              </a:solidFill>
            </a:endParaRPr>
          </a:p>
          <a:p>
            <a:r>
              <a:rPr lang="en-US" sz="2800" dirty="0">
                <a:solidFill>
                  <a:srgbClr val="FFFF00"/>
                </a:solidFill>
              </a:rPr>
              <a:t> </a:t>
            </a:r>
          </a:p>
          <a:p>
            <a:r>
              <a:rPr lang="en-US" sz="2400" dirty="0" smtClean="0">
                <a:solidFill>
                  <a:schemeClr val="tx1">
                    <a:lumMod val="85000"/>
                  </a:schemeClr>
                </a:solidFill>
              </a:rPr>
              <a:t>4. </a:t>
            </a:r>
            <a:r>
              <a:rPr lang="en-US" sz="2400" b="1" dirty="0" smtClean="0">
                <a:solidFill>
                  <a:schemeClr val="tx1">
                    <a:lumMod val="85000"/>
                  </a:schemeClr>
                </a:solidFill>
              </a:rPr>
              <a:t>Recognize </a:t>
            </a:r>
            <a:r>
              <a:rPr lang="en-US" sz="2400" b="1" dirty="0">
                <a:solidFill>
                  <a:schemeClr val="tx1">
                    <a:lumMod val="85000"/>
                  </a:schemeClr>
                </a:solidFill>
              </a:rPr>
              <a:t>whose role </a:t>
            </a:r>
            <a:r>
              <a:rPr lang="en-US" sz="2400" dirty="0">
                <a:solidFill>
                  <a:schemeClr val="tx1">
                    <a:lumMod val="85000"/>
                  </a:schemeClr>
                </a:solidFill>
              </a:rPr>
              <a:t>it was to correct the </a:t>
            </a:r>
            <a:r>
              <a:rPr lang="en-US" sz="2400" dirty="0" smtClean="0">
                <a:solidFill>
                  <a:schemeClr val="tx1">
                    <a:lumMod val="85000"/>
                  </a:schemeClr>
                </a:solidFill>
              </a:rPr>
              <a:t>unusual circumstance</a:t>
            </a:r>
            <a:r>
              <a:rPr lang="en-US" sz="2400" dirty="0">
                <a:solidFill>
                  <a:schemeClr val="tx1">
                    <a:lumMod val="85000"/>
                  </a:schemeClr>
                </a:solidFill>
              </a:rPr>
              <a:t>, </a:t>
            </a:r>
            <a:r>
              <a:rPr lang="en-US" sz="2400" dirty="0" smtClean="0">
                <a:solidFill>
                  <a:schemeClr val="tx1">
                    <a:lumMod val="85000"/>
                  </a:schemeClr>
                </a:solidFill>
              </a:rPr>
              <a:t>give Tower </a:t>
            </a:r>
            <a:r>
              <a:rPr lang="en-US" sz="2400" dirty="0">
                <a:solidFill>
                  <a:schemeClr val="tx1">
                    <a:lumMod val="85000"/>
                  </a:schemeClr>
                </a:solidFill>
              </a:rPr>
              <a:t>time, space and radio transmission time to make the calls needed without talking over them</a:t>
            </a:r>
            <a:r>
              <a:rPr lang="en-US" sz="2400" dirty="0" smtClean="0">
                <a:solidFill>
                  <a:schemeClr val="tx1">
                    <a:lumMod val="85000"/>
                  </a:schemeClr>
                </a:solidFill>
              </a:rPr>
              <a:t>.</a:t>
            </a:r>
          </a:p>
          <a:p>
            <a:endParaRPr lang="en-US" sz="2400" dirty="0">
              <a:solidFill>
                <a:schemeClr val="tx1">
                  <a:lumMod val="85000"/>
                </a:schemeClr>
              </a:solidFill>
            </a:endParaRPr>
          </a:p>
          <a:p>
            <a:r>
              <a:rPr lang="en-US" sz="2400" dirty="0">
                <a:solidFill>
                  <a:schemeClr val="tx1">
                    <a:lumMod val="85000"/>
                  </a:schemeClr>
                </a:solidFill>
              </a:rPr>
              <a:t>5</a:t>
            </a:r>
            <a:r>
              <a:rPr lang="en-US" sz="2400" dirty="0" smtClean="0">
                <a:solidFill>
                  <a:schemeClr val="tx1">
                    <a:lumMod val="85000"/>
                  </a:schemeClr>
                </a:solidFill>
              </a:rPr>
              <a:t>. Expected </a:t>
            </a:r>
            <a:r>
              <a:rPr lang="en-US" sz="2400" dirty="0">
                <a:solidFill>
                  <a:schemeClr val="tx1">
                    <a:lumMod val="85000"/>
                  </a:schemeClr>
                </a:solidFill>
              </a:rPr>
              <a:t>Tower </a:t>
            </a:r>
            <a:r>
              <a:rPr lang="en-US" sz="2400" dirty="0" smtClean="0">
                <a:solidFill>
                  <a:schemeClr val="tx1">
                    <a:lumMod val="85000"/>
                  </a:schemeClr>
                </a:solidFill>
              </a:rPr>
              <a:t>call: </a:t>
            </a:r>
            <a:r>
              <a:rPr lang="en-US" sz="2400" dirty="0">
                <a:solidFill>
                  <a:schemeClr val="tx1">
                    <a:lumMod val="85000"/>
                  </a:schemeClr>
                </a:solidFill>
              </a:rPr>
              <a:t>most likely </a:t>
            </a:r>
            <a:r>
              <a:rPr lang="en-US" sz="2400" dirty="0" smtClean="0">
                <a:solidFill>
                  <a:schemeClr val="tx1">
                    <a:lumMod val="85000"/>
                  </a:schemeClr>
                </a:solidFill>
              </a:rPr>
              <a:t>call </a:t>
            </a:r>
            <a:r>
              <a:rPr lang="en-US" sz="2400" dirty="0">
                <a:solidFill>
                  <a:schemeClr val="tx1">
                    <a:lumMod val="85000"/>
                  </a:schemeClr>
                </a:solidFill>
              </a:rPr>
              <a:t>in reaction to the circumstance, we were able to </a:t>
            </a:r>
            <a:r>
              <a:rPr lang="en-US" sz="2400" b="1" dirty="0">
                <a:solidFill>
                  <a:schemeClr val="tx1">
                    <a:lumMod val="85000"/>
                  </a:schemeClr>
                </a:solidFill>
              </a:rPr>
              <a:t>prepare ourselves to comply </a:t>
            </a:r>
            <a:r>
              <a:rPr lang="en-US" sz="2400" dirty="0">
                <a:solidFill>
                  <a:schemeClr val="tx1">
                    <a:lumMod val="85000"/>
                  </a:schemeClr>
                </a:solidFill>
              </a:rPr>
              <a:t>with such with as little fanfare as possible, </a:t>
            </a:r>
            <a:r>
              <a:rPr lang="en-US" sz="2400" dirty="0" smtClean="0">
                <a:solidFill>
                  <a:schemeClr val="tx1">
                    <a:lumMod val="85000"/>
                  </a:schemeClr>
                </a:solidFill>
              </a:rPr>
              <a:t>gave </a:t>
            </a:r>
            <a:r>
              <a:rPr lang="en-US" sz="2400" dirty="0">
                <a:solidFill>
                  <a:schemeClr val="tx1">
                    <a:lumMod val="85000"/>
                  </a:schemeClr>
                </a:solidFill>
              </a:rPr>
              <a:t>Tower </a:t>
            </a:r>
            <a:r>
              <a:rPr lang="en-US" sz="2400" dirty="0" smtClean="0">
                <a:solidFill>
                  <a:schemeClr val="tx1">
                    <a:lumMod val="85000"/>
                  </a:schemeClr>
                </a:solidFill>
              </a:rPr>
              <a:t>time </a:t>
            </a:r>
            <a:r>
              <a:rPr lang="en-US" sz="2400" dirty="0">
                <a:solidFill>
                  <a:schemeClr val="tx1">
                    <a:lumMod val="85000"/>
                  </a:schemeClr>
                </a:solidFill>
              </a:rPr>
              <a:t>to handle the problem, </a:t>
            </a:r>
            <a:r>
              <a:rPr lang="en-US" sz="2400" dirty="0" smtClean="0">
                <a:solidFill>
                  <a:schemeClr val="tx1">
                    <a:lumMod val="85000"/>
                  </a:schemeClr>
                </a:solidFill>
              </a:rPr>
              <a:t>kept our actions</a:t>
            </a:r>
            <a:r>
              <a:rPr lang="en-US" sz="2400" b="1" dirty="0">
                <a:solidFill>
                  <a:schemeClr val="tx1">
                    <a:lumMod val="85000"/>
                  </a:schemeClr>
                </a:solidFill>
              </a:rPr>
              <a:t> </a:t>
            </a:r>
            <a:r>
              <a:rPr lang="en-US" sz="2400" b="1" dirty="0" smtClean="0">
                <a:solidFill>
                  <a:schemeClr val="tx1">
                    <a:lumMod val="85000"/>
                  </a:schemeClr>
                </a:solidFill>
              </a:rPr>
              <a:t>from making </a:t>
            </a:r>
            <a:r>
              <a:rPr lang="en-US" sz="2400" b="1" dirty="0">
                <a:solidFill>
                  <a:schemeClr val="tx1">
                    <a:lumMod val="85000"/>
                  </a:schemeClr>
                </a:solidFill>
              </a:rPr>
              <a:t>things worse.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78774" y="2400300"/>
            <a:ext cx="6832226" cy="4457700"/>
          </a:xfrm>
          <a:prstGeom prst="rect">
            <a:avLst/>
          </a:prstGeom>
          <a:effectLst>
            <a:softEdge rad="406400"/>
          </a:effectLst>
        </p:spPr>
      </p:pic>
    </p:spTree>
    <p:extLst>
      <p:ext uri="{BB962C8B-B14F-4D97-AF65-F5344CB8AC3E}">
        <p14:creationId xmlns:p14="http://schemas.microsoft.com/office/powerpoint/2010/main" val="397977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91670"/>
            <a:ext cx="9574306" cy="4093428"/>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smtClean="0"/>
              <a:t>: </a:t>
            </a:r>
            <a:r>
              <a:rPr lang="en-US" sz="2800" dirty="0" smtClean="0"/>
              <a:t>Why </a:t>
            </a:r>
            <a:r>
              <a:rPr lang="en-US" sz="2800" dirty="0"/>
              <a:t>a Runway Collision did </a:t>
            </a:r>
            <a:r>
              <a:rPr lang="en-US" sz="2800" i="1" dirty="0"/>
              <a:t>not</a:t>
            </a:r>
            <a:r>
              <a:rPr lang="en-US" sz="2800" dirty="0"/>
              <a:t> </a:t>
            </a:r>
            <a:r>
              <a:rPr lang="en-US" sz="2800" dirty="0" smtClean="0"/>
              <a:t>occur</a:t>
            </a:r>
            <a:endParaRPr lang="en-US" sz="2800" dirty="0"/>
          </a:p>
          <a:p>
            <a:r>
              <a:rPr lang="en-US" sz="2800" dirty="0"/>
              <a:t> </a:t>
            </a:r>
          </a:p>
          <a:p>
            <a:r>
              <a:rPr lang="en-US" sz="2800" dirty="0" smtClean="0">
                <a:solidFill>
                  <a:srgbClr val="FFFF00"/>
                </a:solidFill>
              </a:rPr>
              <a:t>4. </a:t>
            </a:r>
            <a:r>
              <a:rPr lang="en-US" sz="2800" b="1" dirty="0" smtClean="0">
                <a:solidFill>
                  <a:srgbClr val="FFFF00"/>
                </a:solidFill>
              </a:rPr>
              <a:t>Recognize </a:t>
            </a:r>
            <a:r>
              <a:rPr lang="en-US" sz="2800" b="1" dirty="0">
                <a:solidFill>
                  <a:srgbClr val="FFFF00"/>
                </a:solidFill>
              </a:rPr>
              <a:t>whose role </a:t>
            </a:r>
            <a:r>
              <a:rPr lang="en-US" sz="2800" dirty="0">
                <a:solidFill>
                  <a:srgbClr val="FFFF00"/>
                </a:solidFill>
              </a:rPr>
              <a:t>it was to correct the </a:t>
            </a:r>
            <a:r>
              <a:rPr lang="en-US" sz="2800" dirty="0" smtClean="0">
                <a:solidFill>
                  <a:srgbClr val="FFFF00"/>
                </a:solidFill>
              </a:rPr>
              <a:t>unusual circumstance</a:t>
            </a:r>
            <a:r>
              <a:rPr lang="en-US" sz="2800" dirty="0">
                <a:solidFill>
                  <a:srgbClr val="FFFF00"/>
                </a:solidFill>
              </a:rPr>
              <a:t>, </a:t>
            </a:r>
            <a:r>
              <a:rPr lang="en-US" sz="2800" dirty="0" smtClean="0">
                <a:solidFill>
                  <a:srgbClr val="FFFF00"/>
                </a:solidFill>
              </a:rPr>
              <a:t>give Tower </a:t>
            </a:r>
            <a:r>
              <a:rPr lang="en-US" sz="2800" dirty="0">
                <a:solidFill>
                  <a:srgbClr val="FFFF00"/>
                </a:solidFill>
              </a:rPr>
              <a:t>time, space and radio transmission time to make the calls needed without talking over them</a:t>
            </a:r>
            <a:r>
              <a:rPr lang="en-US" sz="2800" dirty="0" smtClean="0">
                <a:solidFill>
                  <a:srgbClr val="FFFF00"/>
                </a:solidFill>
              </a:rPr>
              <a:t>.</a:t>
            </a:r>
          </a:p>
          <a:p>
            <a:endParaRPr lang="en-US" sz="2400" dirty="0"/>
          </a:p>
          <a:p>
            <a:r>
              <a:rPr lang="en-US" sz="2400" dirty="0">
                <a:solidFill>
                  <a:schemeClr val="tx1">
                    <a:lumMod val="85000"/>
                  </a:schemeClr>
                </a:solidFill>
              </a:rPr>
              <a:t>5</a:t>
            </a:r>
            <a:r>
              <a:rPr lang="en-US" sz="2400" dirty="0" smtClean="0">
                <a:solidFill>
                  <a:schemeClr val="tx1">
                    <a:lumMod val="85000"/>
                  </a:schemeClr>
                </a:solidFill>
              </a:rPr>
              <a:t>. Expected </a:t>
            </a:r>
            <a:r>
              <a:rPr lang="en-US" sz="2400" dirty="0">
                <a:solidFill>
                  <a:schemeClr val="tx1">
                    <a:lumMod val="85000"/>
                  </a:schemeClr>
                </a:solidFill>
              </a:rPr>
              <a:t>Tower </a:t>
            </a:r>
            <a:r>
              <a:rPr lang="en-US" sz="2400" dirty="0" smtClean="0">
                <a:solidFill>
                  <a:schemeClr val="tx1">
                    <a:lumMod val="85000"/>
                  </a:schemeClr>
                </a:solidFill>
              </a:rPr>
              <a:t>call: </a:t>
            </a:r>
            <a:r>
              <a:rPr lang="en-US" sz="2400" dirty="0">
                <a:solidFill>
                  <a:schemeClr val="tx1">
                    <a:lumMod val="85000"/>
                  </a:schemeClr>
                </a:solidFill>
              </a:rPr>
              <a:t>most likely </a:t>
            </a:r>
            <a:r>
              <a:rPr lang="en-US" sz="2400" dirty="0" smtClean="0">
                <a:solidFill>
                  <a:schemeClr val="tx1">
                    <a:lumMod val="85000"/>
                  </a:schemeClr>
                </a:solidFill>
              </a:rPr>
              <a:t>call </a:t>
            </a:r>
            <a:r>
              <a:rPr lang="en-US" sz="2400" dirty="0">
                <a:solidFill>
                  <a:schemeClr val="tx1">
                    <a:lumMod val="85000"/>
                  </a:schemeClr>
                </a:solidFill>
              </a:rPr>
              <a:t>in reaction to the circumstance, we were able to </a:t>
            </a:r>
            <a:r>
              <a:rPr lang="en-US" sz="2400" b="1" dirty="0">
                <a:solidFill>
                  <a:schemeClr val="tx1">
                    <a:lumMod val="85000"/>
                  </a:schemeClr>
                </a:solidFill>
              </a:rPr>
              <a:t>prepare ourselves to comply </a:t>
            </a:r>
            <a:r>
              <a:rPr lang="en-US" sz="2400" dirty="0">
                <a:solidFill>
                  <a:schemeClr val="tx1">
                    <a:lumMod val="85000"/>
                  </a:schemeClr>
                </a:solidFill>
              </a:rPr>
              <a:t>with such with as little fanfare as possible, </a:t>
            </a:r>
            <a:r>
              <a:rPr lang="en-US" sz="2400" dirty="0" smtClean="0">
                <a:solidFill>
                  <a:schemeClr val="tx1">
                    <a:lumMod val="85000"/>
                  </a:schemeClr>
                </a:solidFill>
              </a:rPr>
              <a:t>gave </a:t>
            </a:r>
            <a:r>
              <a:rPr lang="en-US" sz="2400" dirty="0">
                <a:solidFill>
                  <a:schemeClr val="tx1">
                    <a:lumMod val="85000"/>
                  </a:schemeClr>
                </a:solidFill>
              </a:rPr>
              <a:t>Tower </a:t>
            </a:r>
            <a:r>
              <a:rPr lang="en-US" sz="2400" dirty="0" smtClean="0">
                <a:solidFill>
                  <a:schemeClr val="tx1">
                    <a:lumMod val="85000"/>
                  </a:schemeClr>
                </a:solidFill>
              </a:rPr>
              <a:t>time </a:t>
            </a:r>
            <a:r>
              <a:rPr lang="en-US" sz="2400" dirty="0">
                <a:solidFill>
                  <a:schemeClr val="tx1">
                    <a:lumMod val="85000"/>
                  </a:schemeClr>
                </a:solidFill>
              </a:rPr>
              <a:t>to handle the problem, </a:t>
            </a:r>
            <a:r>
              <a:rPr lang="en-US" sz="2400" dirty="0" smtClean="0">
                <a:solidFill>
                  <a:schemeClr val="tx1">
                    <a:lumMod val="85000"/>
                  </a:schemeClr>
                </a:solidFill>
              </a:rPr>
              <a:t>kept our actions</a:t>
            </a:r>
            <a:r>
              <a:rPr lang="en-US" sz="2400" b="1" dirty="0">
                <a:solidFill>
                  <a:schemeClr val="tx1">
                    <a:lumMod val="85000"/>
                  </a:schemeClr>
                </a:solidFill>
              </a:rPr>
              <a:t> </a:t>
            </a:r>
            <a:r>
              <a:rPr lang="en-US" sz="2400" b="1" dirty="0" smtClean="0">
                <a:solidFill>
                  <a:schemeClr val="tx1">
                    <a:lumMod val="85000"/>
                  </a:schemeClr>
                </a:solidFill>
              </a:rPr>
              <a:t>from making </a:t>
            </a:r>
            <a:r>
              <a:rPr lang="en-US" sz="2400" b="1" dirty="0">
                <a:solidFill>
                  <a:schemeClr val="tx1">
                    <a:lumMod val="85000"/>
                  </a:schemeClr>
                </a:solidFill>
              </a:rPr>
              <a:t>things worse. </a:t>
            </a:r>
          </a:p>
        </p:txBody>
      </p:sp>
    </p:spTree>
    <p:extLst>
      <p:ext uri="{BB962C8B-B14F-4D97-AF65-F5344CB8AC3E}">
        <p14:creationId xmlns:p14="http://schemas.microsoft.com/office/powerpoint/2010/main" val="7845781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91670"/>
            <a:ext cx="9574306" cy="4154984"/>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smtClean="0"/>
              <a:t>: </a:t>
            </a:r>
            <a:r>
              <a:rPr lang="en-US" sz="2800" dirty="0" smtClean="0"/>
              <a:t>Why </a:t>
            </a:r>
            <a:r>
              <a:rPr lang="en-US" sz="2800" dirty="0"/>
              <a:t>a Runway Collision did </a:t>
            </a:r>
            <a:r>
              <a:rPr lang="en-US" sz="2800" i="1" dirty="0"/>
              <a:t>not</a:t>
            </a:r>
            <a:r>
              <a:rPr lang="en-US" sz="2800" dirty="0"/>
              <a:t> </a:t>
            </a:r>
            <a:r>
              <a:rPr lang="en-US" sz="2800" dirty="0" smtClean="0"/>
              <a:t>occur</a:t>
            </a:r>
            <a:endParaRPr lang="en-US" sz="2800" dirty="0"/>
          </a:p>
          <a:p>
            <a:r>
              <a:rPr lang="en-US" sz="2800" dirty="0"/>
              <a:t> </a:t>
            </a:r>
          </a:p>
          <a:p>
            <a:r>
              <a:rPr lang="en-US" sz="2400" dirty="0" smtClean="0"/>
              <a:t>4. </a:t>
            </a:r>
            <a:r>
              <a:rPr lang="en-US" sz="2400" b="1" dirty="0" smtClean="0"/>
              <a:t>Recognize </a:t>
            </a:r>
            <a:r>
              <a:rPr lang="en-US" sz="2400" b="1" dirty="0"/>
              <a:t>whose role </a:t>
            </a:r>
            <a:r>
              <a:rPr lang="en-US" sz="2400" dirty="0"/>
              <a:t>it was to correct the </a:t>
            </a:r>
            <a:r>
              <a:rPr lang="en-US" sz="2400" dirty="0" smtClean="0"/>
              <a:t>unusual circumstance</a:t>
            </a:r>
            <a:r>
              <a:rPr lang="en-US" sz="2400" dirty="0"/>
              <a:t>, </a:t>
            </a:r>
            <a:r>
              <a:rPr lang="en-US" sz="2400" dirty="0" smtClean="0"/>
              <a:t>give Tower </a:t>
            </a:r>
            <a:r>
              <a:rPr lang="en-US" sz="2400" dirty="0"/>
              <a:t>time, space and radio transmission time to make the calls needed without talking over them</a:t>
            </a:r>
            <a:r>
              <a:rPr lang="en-US" sz="2400" dirty="0" smtClean="0"/>
              <a:t>.</a:t>
            </a:r>
          </a:p>
          <a:p>
            <a:endParaRPr lang="en-US" sz="2400" dirty="0"/>
          </a:p>
          <a:p>
            <a:r>
              <a:rPr lang="en-US" sz="2800" dirty="0">
                <a:solidFill>
                  <a:srgbClr val="FFFF00"/>
                </a:solidFill>
              </a:rPr>
              <a:t>5</a:t>
            </a:r>
            <a:r>
              <a:rPr lang="en-US" sz="2800" dirty="0" smtClean="0">
                <a:solidFill>
                  <a:srgbClr val="FFFF00"/>
                </a:solidFill>
              </a:rPr>
              <a:t>. Expected </a:t>
            </a:r>
            <a:r>
              <a:rPr lang="en-US" sz="2800" dirty="0">
                <a:solidFill>
                  <a:srgbClr val="FFFF00"/>
                </a:solidFill>
              </a:rPr>
              <a:t>Tower </a:t>
            </a:r>
            <a:r>
              <a:rPr lang="en-US" sz="2800" dirty="0" smtClean="0">
                <a:solidFill>
                  <a:srgbClr val="FFFF00"/>
                </a:solidFill>
              </a:rPr>
              <a:t>call: </a:t>
            </a:r>
            <a:r>
              <a:rPr lang="en-US" sz="2800" dirty="0">
                <a:solidFill>
                  <a:srgbClr val="FFFF00"/>
                </a:solidFill>
              </a:rPr>
              <a:t>most likely </a:t>
            </a:r>
            <a:r>
              <a:rPr lang="en-US" sz="2800" dirty="0" smtClean="0">
                <a:solidFill>
                  <a:srgbClr val="FFFF00"/>
                </a:solidFill>
              </a:rPr>
              <a:t>call </a:t>
            </a:r>
            <a:r>
              <a:rPr lang="en-US" sz="2800" dirty="0">
                <a:solidFill>
                  <a:srgbClr val="FFFF00"/>
                </a:solidFill>
              </a:rPr>
              <a:t>in reaction to the circumstance, we were able to </a:t>
            </a:r>
            <a:r>
              <a:rPr lang="en-US" sz="2800" b="1" dirty="0">
                <a:solidFill>
                  <a:srgbClr val="FFFF00"/>
                </a:solidFill>
              </a:rPr>
              <a:t>prepare ourselves to comply </a:t>
            </a:r>
            <a:r>
              <a:rPr lang="en-US" sz="2800" dirty="0">
                <a:solidFill>
                  <a:srgbClr val="FFFF00"/>
                </a:solidFill>
              </a:rPr>
              <a:t>with such with as little fanfare as possible, </a:t>
            </a:r>
            <a:r>
              <a:rPr lang="en-US" sz="2800" dirty="0" smtClean="0">
                <a:solidFill>
                  <a:srgbClr val="FFFF00"/>
                </a:solidFill>
              </a:rPr>
              <a:t>gave </a:t>
            </a:r>
            <a:r>
              <a:rPr lang="en-US" sz="2800" dirty="0">
                <a:solidFill>
                  <a:srgbClr val="FFFF00"/>
                </a:solidFill>
              </a:rPr>
              <a:t>Tower </a:t>
            </a:r>
            <a:r>
              <a:rPr lang="en-US" sz="2800" dirty="0" smtClean="0">
                <a:solidFill>
                  <a:srgbClr val="FFFF00"/>
                </a:solidFill>
              </a:rPr>
              <a:t>time </a:t>
            </a:r>
            <a:r>
              <a:rPr lang="en-US" sz="2800" dirty="0">
                <a:solidFill>
                  <a:srgbClr val="FFFF00"/>
                </a:solidFill>
              </a:rPr>
              <a:t>to handle the problem, </a:t>
            </a:r>
            <a:r>
              <a:rPr lang="en-US" sz="2800" dirty="0" smtClean="0">
                <a:solidFill>
                  <a:srgbClr val="FFFF00"/>
                </a:solidFill>
              </a:rPr>
              <a:t>kept our actions</a:t>
            </a:r>
            <a:r>
              <a:rPr lang="en-US" sz="2800" b="1" dirty="0">
                <a:solidFill>
                  <a:srgbClr val="FFFF00"/>
                </a:solidFill>
              </a:rPr>
              <a:t> </a:t>
            </a:r>
            <a:r>
              <a:rPr lang="en-US" sz="2800" b="1" dirty="0" smtClean="0">
                <a:solidFill>
                  <a:srgbClr val="FFFF00"/>
                </a:solidFill>
              </a:rPr>
              <a:t>from making </a:t>
            </a:r>
            <a:r>
              <a:rPr lang="en-US" sz="2800" b="1" dirty="0">
                <a:solidFill>
                  <a:srgbClr val="FFFF00"/>
                </a:solidFill>
              </a:rPr>
              <a:t>things worse. </a:t>
            </a:r>
          </a:p>
        </p:txBody>
      </p:sp>
    </p:spTree>
    <p:extLst>
      <p:ext uri="{BB962C8B-B14F-4D97-AF65-F5344CB8AC3E}">
        <p14:creationId xmlns:p14="http://schemas.microsoft.com/office/powerpoint/2010/main" val="8549711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91670"/>
            <a:ext cx="9574306" cy="3908762"/>
          </a:xfrm>
          <a:prstGeom prst="rect">
            <a:avLst/>
          </a:prstGeom>
          <a:noFill/>
        </p:spPr>
        <p:txBody>
          <a:bodyPr wrap="square" rtlCol="0">
            <a:spAutoFit/>
          </a:bodyPr>
          <a:lstStyle/>
          <a:p>
            <a:r>
              <a:rPr lang="en-US" sz="2800" b="1" dirty="0"/>
              <a:t>E. </a:t>
            </a:r>
            <a:r>
              <a:rPr lang="en-US" sz="2800" b="1" u="sng" dirty="0"/>
              <a:t>Actions taken that </a:t>
            </a:r>
            <a:r>
              <a:rPr lang="en-US" sz="2800" b="1" u="sng" dirty="0" smtClean="0"/>
              <a:t>day</a:t>
            </a:r>
            <a:r>
              <a:rPr lang="en-US" sz="2800" b="1" dirty="0" smtClean="0"/>
              <a:t>: </a:t>
            </a:r>
            <a:r>
              <a:rPr lang="en-US" sz="2800" dirty="0" smtClean="0"/>
              <a:t>Why </a:t>
            </a:r>
            <a:r>
              <a:rPr lang="en-US" sz="2800" dirty="0"/>
              <a:t>a Runway Collision did </a:t>
            </a:r>
            <a:r>
              <a:rPr lang="en-US" sz="2800" i="1" dirty="0"/>
              <a:t>not</a:t>
            </a:r>
            <a:r>
              <a:rPr lang="en-US" sz="2800" dirty="0"/>
              <a:t> </a:t>
            </a:r>
            <a:r>
              <a:rPr lang="en-US" sz="2800" dirty="0" smtClean="0"/>
              <a:t>occur</a:t>
            </a:r>
            <a:endParaRPr lang="en-US" sz="2800" dirty="0"/>
          </a:p>
          <a:p>
            <a:r>
              <a:rPr lang="en-US" sz="2800" dirty="0"/>
              <a:t> </a:t>
            </a:r>
          </a:p>
          <a:p>
            <a:r>
              <a:rPr lang="en-US" sz="2400" dirty="0" smtClean="0"/>
              <a:t>4. </a:t>
            </a:r>
            <a:r>
              <a:rPr lang="en-US" sz="2400" b="1" dirty="0" smtClean="0"/>
              <a:t>Recognize </a:t>
            </a:r>
            <a:r>
              <a:rPr lang="en-US" sz="2400" b="1" dirty="0"/>
              <a:t>whose role </a:t>
            </a:r>
            <a:r>
              <a:rPr lang="en-US" sz="2400" dirty="0"/>
              <a:t>it was to correct the </a:t>
            </a:r>
            <a:r>
              <a:rPr lang="en-US" sz="2400" dirty="0" smtClean="0"/>
              <a:t>unusual circumstance</a:t>
            </a:r>
            <a:r>
              <a:rPr lang="en-US" sz="2400" dirty="0"/>
              <a:t>, </a:t>
            </a:r>
            <a:r>
              <a:rPr lang="en-US" sz="2400" dirty="0" smtClean="0"/>
              <a:t>give Tower </a:t>
            </a:r>
            <a:r>
              <a:rPr lang="en-US" sz="2400" dirty="0"/>
              <a:t>time, space and radio transmission time to make the calls needed without talking over them</a:t>
            </a:r>
            <a:r>
              <a:rPr lang="en-US" sz="2400" dirty="0" smtClean="0"/>
              <a:t>.</a:t>
            </a:r>
          </a:p>
          <a:p>
            <a:endParaRPr lang="en-US" sz="2400" dirty="0"/>
          </a:p>
          <a:p>
            <a:r>
              <a:rPr lang="en-US" sz="2400" dirty="0"/>
              <a:t>5</a:t>
            </a:r>
            <a:r>
              <a:rPr lang="en-US" sz="2400" dirty="0" smtClean="0"/>
              <a:t>. Expected </a:t>
            </a:r>
            <a:r>
              <a:rPr lang="en-US" sz="2400" dirty="0"/>
              <a:t>Tower </a:t>
            </a:r>
            <a:r>
              <a:rPr lang="en-US" sz="2400" dirty="0" smtClean="0"/>
              <a:t>call: </a:t>
            </a:r>
            <a:r>
              <a:rPr lang="en-US" sz="2400" dirty="0"/>
              <a:t>most likely </a:t>
            </a:r>
            <a:r>
              <a:rPr lang="en-US" sz="2400" dirty="0" smtClean="0"/>
              <a:t>call </a:t>
            </a:r>
            <a:r>
              <a:rPr lang="en-US" sz="2400" dirty="0"/>
              <a:t>in reaction to the circumstance, we were able to </a:t>
            </a:r>
            <a:r>
              <a:rPr lang="en-US" sz="2400" b="1" dirty="0"/>
              <a:t>prepare ourselves to comply </a:t>
            </a:r>
            <a:r>
              <a:rPr lang="en-US" sz="2400" dirty="0"/>
              <a:t>with such with as little fanfare as possible, </a:t>
            </a:r>
            <a:r>
              <a:rPr lang="en-US" sz="2400" dirty="0" smtClean="0"/>
              <a:t>gave </a:t>
            </a:r>
            <a:r>
              <a:rPr lang="en-US" sz="2400" dirty="0"/>
              <a:t>Tower </a:t>
            </a:r>
            <a:r>
              <a:rPr lang="en-US" sz="2400" dirty="0" smtClean="0"/>
              <a:t>time </a:t>
            </a:r>
            <a:r>
              <a:rPr lang="en-US" sz="2400" dirty="0"/>
              <a:t>to handle the problem, </a:t>
            </a:r>
            <a:r>
              <a:rPr lang="en-US" sz="2400" dirty="0" smtClean="0"/>
              <a:t>kept our actions</a:t>
            </a:r>
            <a:r>
              <a:rPr lang="en-US" sz="2400" b="1" dirty="0"/>
              <a:t> </a:t>
            </a:r>
            <a:r>
              <a:rPr lang="en-US" sz="2400" b="1" dirty="0" smtClean="0"/>
              <a:t>from making </a:t>
            </a:r>
            <a:r>
              <a:rPr lang="en-US" sz="2400" b="1" dirty="0"/>
              <a:t>things worse.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3143250"/>
            <a:ext cx="4953000" cy="3714750"/>
          </a:xfrm>
          <a:prstGeom prst="rect">
            <a:avLst/>
          </a:prstGeom>
          <a:effectLst>
            <a:softEdge rad="304800"/>
          </a:effectLst>
        </p:spPr>
      </p:pic>
    </p:spTree>
    <p:extLst>
      <p:ext uri="{BB962C8B-B14F-4D97-AF65-F5344CB8AC3E}">
        <p14:creationId xmlns:p14="http://schemas.microsoft.com/office/powerpoint/2010/main" val="686229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895" y="578223"/>
            <a:ext cx="9574306" cy="5324535"/>
          </a:xfrm>
          <a:prstGeom prst="rect">
            <a:avLst/>
          </a:prstGeom>
          <a:noFill/>
        </p:spPr>
        <p:txBody>
          <a:bodyPr wrap="square" rtlCol="0">
            <a:spAutoFit/>
          </a:bodyPr>
          <a:lstStyle/>
          <a:p>
            <a:r>
              <a:rPr lang="en-US" sz="2800" b="1" dirty="0">
                <a:solidFill>
                  <a:srgbClr val="FFFF00"/>
                </a:solidFill>
              </a:rPr>
              <a:t>F</a:t>
            </a:r>
            <a:r>
              <a:rPr lang="en-US" sz="2800" dirty="0">
                <a:solidFill>
                  <a:srgbClr val="FFFF00"/>
                </a:solidFill>
              </a:rPr>
              <a:t>. </a:t>
            </a:r>
            <a:r>
              <a:rPr lang="en-US" sz="2800" b="1" u="sng" dirty="0">
                <a:solidFill>
                  <a:srgbClr val="FFFF00"/>
                </a:solidFill>
              </a:rPr>
              <a:t>General Take Away for all flight crew &amp;</a:t>
            </a:r>
            <a:r>
              <a:rPr lang="en-US" sz="2800" b="1" u="sng" dirty="0" smtClean="0">
                <a:solidFill>
                  <a:srgbClr val="FFFF00"/>
                </a:solidFill>
              </a:rPr>
              <a:t> </a:t>
            </a:r>
            <a:r>
              <a:rPr lang="en-US" sz="2800" b="1" u="sng" dirty="0">
                <a:solidFill>
                  <a:srgbClr val="FFFF00"/>
                </a:solidFill>
              </a:rPr>
              <a:t>air traffic </a:t>
            </a:r>
            <a:r>
              <a:rPr lang="en-US" sz="2800" b="1" u="sng" dirty="0" smtClean="0">
                <a:solidFill>
                  <a:srgbClr val="FFFF00"/>
                </a:solidFill>
              </a:rPr>
              <a:t>controllers</a:t>
            </a:r>
          </a:p>
          <a:p>
            <a:endParaRPr lang="en-US" sz="2400" dirty="0">
              <a:solidFill>
                <a:srgbClr val="FFFF00"/>
              </a:solidFill>
            </a:endParaRPr>
          </a:p>
          <a:p>
            <a:r>
              <a:rPr lang="en-US" sz="2400" b="1" dirty="0"/>
              <a:t> </a:t>
            </a:r>
            <a:r>
              <a:rPr lang="en-US" sz="2400" dirty="0" smtClean="0">
                <a:solidFill>
                  <a:schemeClr val="tx1">
                    <a:lumMod val="85000"/>
                  </a:schemeClr>
                </a:solidFill>
              </a:rPr>
              <a:t>1</a:t>
            </a:r>
            <a:r>
              <a:rPr lang="en-US" sz="2400" dirty="0">
                <a:solidFill>
                  <a:schemeClr val="tx1">
                    <a:lumMod val="85000"/>
                  </a:schemeClr>
                </a:solidFill>
              </a:rPr>
              <a:t>. At each airline and air traffic facility, make a briefing note to regularly talk </a:t>
            </a:r>
            <a:r>
              <a:rPr lang="en-US" sz="2400" dirty="0" smtClean="0">
                <a:solidFill>
                  <a:schemeClr val="tx1">
                    <a:lumMod val="85000"/>
                  </a:schemeClr>
                </a:solidFill>
              </a:rPr>
              <a:t>about:</a:t>
            </a:r>
          </a:p>
          <a:p>
            <a:endParaRPr lang="en-US" sz="2400" dirty="0">
              <a:solidFill>
                <a:schemeClr val="tx1">
                  <a:lumMod val="85000"/>
                </a:schemeClr>
              </a:solidFill>
            </a:endParaRPr>
          </a:p>
          <a:p>
            <a:r>
              <a:rPr lang="en-US" sz="2400" dirty="0" smtClean="0">
                <a:solidFill>
                  <a:schemeClr val="tx1">
                    <a:lumMod val="85000"/>
                  </a:schemeClr>
                </a:solidFill>
              </a:rPr>
              <a:t>-</a:t>
            </a:r>
            <a:r>
              <a:rPr lang="en-US" sz="2400" dirty="0">
                <a:solidFill>
                  <a:schemeClr val="tx1">
                    <a:lumMod val="85000"/>
                  </a:schemeClr>
                </a:solidFill>
              </a:rPr>
              <a:t>H</a:t>
            </a:r>
            <a:r>
              <a:rPr lang="en-US" sz="2400" dirty="0" smtClean="0">
                <a:solidFill>
                  <a:schemeClr val="tx1">
                    <a:lumMod val="85000"/>
                  </a:schemeClr>
                </a:solidFill>
              </a:rPr>
              <a:t>ow </a:t>
            </a:r>
            <a:r>
              <a:rPr lang="en-US" sz="2400" dirty="0">
                <a:solidFill>
                  <a:schemeClr val="tx1">
                    <a:lumMod val="85000"/>
                  </a:schemeClr>
                </a:solidFill>
              </a:rPr>
              <a:t>to react to potential runway collision conflicts and </a:t>
            </a:r>
            <a:endParaRPr lang="en-US" sz="2400" dirty="0" smtClean="0">
              <a:solidFill>
                <a:schemeClr val="tx1">
                  <a:lumMod val="85000"/>
                </a:schemeClr>
              </a:solidFill>
            </a:endParaRPr>
          </a:p>
          <a:p>
            <a:r>
              <a:rPr lang="en-US" sz="2400" dirty="0" smtClean="0">
                <a:solidFill>
                  <a:schemeClr val="tx1">
                    <a:lumMod val="85000"/>
                  </a:schemeClr>
                </a:solidFill>
              </a:rPr>
              <a:t>-Procedures to </a:t>
            </a:r>
            <a:r>
              <a:rPr lang="en-US" sz="2400" dirty="0">
                <a:solidFill>
                  <a:schemeClr val="tx1">
                    <a:lumMod val="85000"/>
                  </a:schemeClr>
                </a:solidFill>
              </a:rPr>
              <a:t>work with tower to de-conflict </a:t>
            </a:r>
            <a:endParaRPr lang="en-US" sz="2400" dirty="0" smtClean="0">
              <a:solidFill>
                <a:schemeClr val="tx1">
                  <a:lumMod val="85000"/>
                </a:schemeClr>
              </a:solidFill>
            </a:endParaRPr>
          </a:p>
          <a:p>
            <a:r>
              <a:rPr lang="en-US" sz="2400" dirty="0" smtClean="0">
                <a:solidFill>
                  <a:schemeClr val="tx1">
                    <a:lumMod val="85000"/>
                  </a:schemeClr>
                </a:solidFill>
              </a:rPr>
              <a:t>-Procedures </a:t>
            </a:r>
            <a:r>
              <a:rPr lang="en-US" sz="2400" dirty="0">
                <a:solidFill>
                  <a:schemeClr val="tx1">
                    <a:lumMod val="85000"/>
                  </a:schemeClr>
                </a:solidFill>
              </a:rPr>
              <a:t>to be in synchronization with tower’s steps to resolve the conflict.</a:t>
            </a:r>
          </a:p>
          <a:p>
            <a:r>
              <a:rPr lang="en-US" sz="2400" dirty="0">
                <a:solidFill>
                  <a:schemeClr val="tx1">
                    <a:lumMod val="85000"/>
                  </a:schemeClr>
                </a:solidFill>
              </a:rPr>
              <a:t> </a:t>
            </a:r>
          </a:p>
          <a:p>
            <a:r>
              <a:rPr lang="en-US" sz="2400" dirty="0" smtClean="0">
                <a:solidFill>
                  <a:schemeClr val="tx1">
                    <a:lumMod val="85000"/>
                  </a:schemeClr>
                </a:solidFill>
              </a:rPr>
              <a:t>2</a:t>
            </a:r>
            <a:r>
              <a:rPr lang="en-US" sz="2400" dirty="0">
                <a:solidFill>
                  <a:schemeClr val="tx1">
                    <a:lumMod val="85000"/>
                  </a:schemeClr>
                </a:solidFill>
              </a:rPr>
              <a:t>. At each airline and air traffic facility, make a briefing note on </a:t>
            </a:r>
            <a:endParaRPr lang="en-US" sz="2400" dirty="0" smtClean="0">
              <a:solidFill>
                <a:schemeClr val="tx1">
                  <a:lumMod val="85000"/>
                </a:schemeClr>
              </a:solidFill>
            </a:endParaRPr>
          </a:p>
          <a:p>
            <a:endParaRPr lang="en-US" sz="2400" dirty="0">
              <a:solidFill>
                <a:schemeClr val="tx1">
                  <a:lumMod val="85000"/>
                </a:schemeClr>
              </a:solidFill>
            </a:endParaRPr>
          </a:p>
          <a:p>
            <a:r>
              <a:rPr lang="en-US" sz="2400" dirty="0" smtClean="0">
                <a:solidFill>
                  <a:schemeClr val="tx1">
                    <a:lumMod val="85000"/>
                  </a:schemeClr>
                </a:solidFill>
              </a:rPr>
              <a:t>-How </a:t>
            </a:r>
            <a:r>
              <a:rPr lang="en-US" sz="2400" dirty="0">
                <a:solidFill>
                  <a:schemeClr val="tx1">
                    <a:lumMod val="85000"/>
                  </a:schemeClr>
                </a:solidFill>
              </a:rPr>
              <a:t>to keep the process of </a:t>
            </a:r>
            <a:r>
              <a:rPr lang="en-US" sz="2400" b="1" i="1" dirty="0">
                <a:solidFill>
                  <a:schemeClr val="tx1">
                    <a:lumMod val="85000"/>
                  </a:schemeClr>
                </a:solidFill>
              </a:rPr>
              <a:t>maintaining the big picture and scanning the details</a:t>
            </a:r>
            <a:r>
              <a:rPr lang="en-US" sz="2400" dirty="0">
                <a:solidFill>
                  <a:schemeClr val="tx1">
                    <a:lumMod val="85000"/>
                  </a:schemeClr>
                </a:solidFill>
              </a:rPr>
              <a:t> is essential for the safety of situational awareness.</a:t>
            </a:r>
          </a:p>
          <a:p>
            <a:r>
              <a:rPr lang="en-US" sz="2400" dirty="0">
                <a:solidFill>
                  <a:schemeClr val="tx1">
                    <a:lumMod val="85000"/>
                  </a:schemeClr>
                </a:solidFill>
              </a:rPr>
              <a:t> </a:t>
            </a:r>
          </a:p>
        </p:txBody>
      </p:sp>
    </p:spTree>
    <p:extLst>
      <p:ext uri="{BB962C8B-B14F-4D97-AF65-F5344CB8AC3E}">
        <p14:creationId xmlns:p14="http://schemas.microsoft.com/office/powerpoint/2010/main" val="1365458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solidFill>
                  <a:srgbClr val="FFFF00"/>
                </a:solidFill>
              </a:rPr>
              <a:t> </a:t>
            </a:r>
            <a:r>
              <a:rPr lang="en-US" sz="2400" i="1" dirty="0" smtClean="0">
                <a:solidFill>
                  <a:srgbClr val="FFFF00"/>
                </a:solidFill>
              </a:rPr>
              <a:t>Prevented</a:t>
            </a:r>
            <a:r>
              <a:rPr lang="en-US" sz="2400" dirty="0" smtClean="0">
                <a:solidFill>
                  <a:srgbClr val="FFFF00"/>
                </a:solidFill>
              </a:rPr>
              <a:t>:</a:t>
            </a:r>
            <a:br>
              <a:rPr lang="en-US" sz="2400" dirty="0" smtClean="0">
                <a:solidFill>
                  <a:srgbClr val="FFFF00"/>
                </a:solidFill>
              </a:rPr>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t> </a:t>
            </a:r>
            <a:br>
              <a:rPr lang="en-US" sz="1800" b="1" dirty="0"/>
            </a:br>
            <a:r>
              <a:rPr lang="en-US" sz="2000" dirty="0" smtClean="0">
                <a:solidFill>
                  <a:srgbClr val="FFFF00"/>
                </a:solidFill>
              </a:rPr>
              <a:t>Captain paul miller, </a:t>
            </a:r>
            <a:r>
              <a:rPr lang="en-US" sz="2000" i="1" dirty="0" smtClean="0">
                <a:solidFill>
                  <a:srgbClr val="FFFF00"/>
                </a:solidFill>
              </a:rPr>
              <a:t>retired </a:t>
            </a:r>
            <a:r>
              <a:rPr lang="en-US" sz="2000" dirty="0" smtClean="0">
                <a:solidFill>
                  <a:srgbClr val="FFFF00"/>
                </a:solidFill>
              </a:rPr>
              <a:t>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13553"/>
            <a:ext cx="3415553" cy="3444447"/>
          </a:xfrm>
          <a:prstGeom prst="rect">
            <a:avLst/>
          </a:prstGeom>
        </p:spPr>
      </p:pic>
    </p:spTree>
    <p:extLst>
      <p:ext uri="{BB962C8B-B14F-4D97-AF65-F5344CB8AC3E}">
        <p14:creationId xmlns:p14="http://schemas.microsoft.com/office/powerpoint/2010/main" val="1888971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8" y="605118"/>
            <a:ext cx="9574306" cy="5816977"/>
          </a:xfrm>
          <a:prstGeom prst="rect">
            <a:avLst/>
          </a:prstGeom>
          <a:noFill/>
        </p:spPr>
        <p:txBody>
          <a:bodyPr wrap="square" rtlCol="0">
            <a:spAutoFit/>
          </a:bodyPr>
          <a:lstStyle/>
          <a:p>
            <a:r>
              <a:rPr lang="en-US" sz="2800" b="1" dirty="0"/>
              <a:t>F</a:t>
            </a:r>
            <a:r>
              <a:rPr lang="en-US" sz="2800" dirty="0"/>
              <a:t>. </a:t>
            </a:r>
            <a:r>
              <a:rPr lang="en-US" sz="2800" b="1" u="sng" dirty="0"/>
              <a:t>General Take Away for all flight crew &amp;</a:t>
            </a:r>
            <a:r>
              <a:rPr lang="en-US" sz="2800" b="1" u="sng" dirty="0" smtClean="0"/>
              <a:t> </a:t>
            </a:r>
            <a:r>
              <a:rPr lang="en-US" sz="2800" b="1" u="sng" dirty="0"/>
              <a:t>air traffic </a:t>
            </a:r>
            <a:r>
              <a:rPr lang="en-US" sz="2800" b="1" u="sng" dirty="0" smtClean="0"/>
              <a:t>controllers</a:t>
            </a:r>
          </a:p>
          <a:p>
            <a:endParaRPr lang="en-US" sz="2400" dirty="0"/>
          </a:p>
          <a:p>
            <a:r>
              <a:rPr lang="en-US" sz="2400" b="1" dirty="0"/>
              <a:t> </a:t>
            </a:r>
            <a:r>
              <a:rPr lang="en-US" sz="2800" dirty="0" smtClean="0">
                <a:solidFill>
                  <a:srgbClr val="FFFF00"/>
                </a:solidFill>
              </a:rPr>
              <a:t>1</a:t>
            </a:r>
            <a:r>
              <a:rPr lang="en-US" sz="2800" dirty="0">
                <a:solidFill>
                  <a:srgbClr val="FFFF00"/>
                </a:solidFill>
              </a:rPr>
              <a:t>. At each airline and air traffic facility, make a briefing note to regularly talk </a:t>
            </a:r>
            <a:r>
              <a:rPr lang="en-US" sz="2800" dirty="0" smtClean="0">
                <a:solidFill>
                  <a:srgbClr val="FFFF00"/>
                </a:solidFill>
              </a:rPr>
              <a:t>about:</a:t>
            </a:r>
          </a:p>
          <a:p>
            <a:endParaRPr lang="en-US" sz="2800" dirty="0">
              <a:solidFill>
                <a:srgbClr val="FFFF00"/>
              </a:solidFill>
            </a:endParaRPr>
          </a:p>
          <a:p>
            <a:r>
              <a:rPr lang="en-US" sz="2800" dirty="0" smtClean="0">
                <a:solidFill>
                  <a:srgbClr val="FFFF00"/>
                </a:solidFill>
              </a:rPr>
              <a:t>-</a:t>
            </a:r>
            <a:r>
              <a:rPr lang="en-US" sz="2800" dirty="0">
                <a:solidFill>
                  <a:srgbClr val="FFFF00"/>
                </a:solidFill>
              </a:rPr>
              <a:t>H</a:t>
            </a:r>
            <a:r>
              <a:rPr lang="en-US" sz="2800" dirty="0" smtClean="0">
                <a:solidFill>
                  <a:srgbClr val="FFFF00"/>
                </a:solidFill>
              </a:rPr>
              <a:t>ow </a:t>
            </a:r>
            <a:r>
              <a:rPr lang="en-US" sz="2800" dirty="0">
                <a:solidFill>
                  <a:srgbClr val="FFFF00"/>
                </a:solidFill>
              </a:rPr>
              <a:t>to react to potential runway collision conflicts and </a:t>
            </a:r>
            <a:endParaRPr lang="en-US" sz="2800" dirty="0" smtClean="0">
              <a:solidFill>
                <a:srgbClr val="FFFF00"/>
              </a:solidFill>
            </a:endParaRPr>
          </a:p>
          <a:p>
            <a:r>
              <a:rPr lang="en-US" sz="2800" dirty="0" smtClean="0">
                <a:solidFill>
                  <a:srgbClr val="FFFF00"/>
                </a:solidFill>
              </a:rPr>
              <a:t>-Procedures to </a:t>
            </a:r>
            <a:r>
              <a:rPr lang="en-US" sz="2800" dirty="0">
                <a:solidFill>
                  <a:srgbClr val="FFFF00"/>
                </a:solidFill>
              </a:rPr>
              <a:t>work with tower to de-conflict </a:t>
            </a:r>
            <a:endParaRPr lang="en-US" sz="2800" dirty="0" smtClean="0">
              <a:solidFill>
                <a:srgbClr val="FFFF00"/>
              </a:solidFill>
            </a:endParaRPr>
          </a:p>
          <a:p>
            <a:r>
              <a:rPr lang="en-US" sz="2800" dirty="0" smtClean="0">
                <a:solidFill>
                  <a:srgbClr val="FFFF00"/>
                </a:solidFill>
              </a:rPr>
              <a:t>-Procedures </a:t>
            </a:r>
            <a:r>
              <a:rPr lang="en-US" sz="2800" dirty="0">
                <a:solidFill>
                  <a:srgbClr val="FFFF00"/>
                </a:solidFill>
              </a:rPr>
              <a:t>to be in synchronization with tower’s steps to resolve the conflict.</a:t>
            </a:r>
          </a:p>
          <a:p>
            <a:r>
              <a:rPr lang="en-US" sz="2400" dirty="0">
                <a:solidFill>
                  <a:srgbClr val="FFFF00"/>
                </a:solidFill>
              </a:rPr>
              <a:t> </a:t>
            </a:r>
          </a:p>
          <a:p>
            <a:r>
              <a:rPr lang="en-US" sz="2000" dirty="0" smtClean="0">
                <a:solidFill>
                  <a:schemeClr val="tx1">
                    <a:lumMod val="85000"/>
                  </a:schemeClr>
                </a:solidFill>
              </a:rPr>
              <a:t>2</a:t>
            </a:r>
            <a:r>
              <a:rPr lang="en-US" sz="2000" dirty="0">
                <a:solidFill>
                  <a:schemeClr val="tx1">
                    <a:lumMod val="85000"/>
                  </a:schemeClr>
                </a:solidFill>
              </a:rPr>
              <a:t>. At each airline and air traffic facility, make a briefing note on </a:t>
            </a:r>
            <a:endParaRPr lang="en-US" sz="2000" dirty="0" smtClean="0">
              <a:solidFill>
                <a:schemeClr val="tx1">
                  <a:lumMod val="85000"/>
                </a:schemeClr>
              </a:solidFill>
            </a:endParaRPr>
          </a:p>
          <a:p>
            <a:endParaRPr lang="en-US" sz="2000" dirty="0">
              <a:solidFill>
                <a:schemeClr val="tx1">
                  <a:lumMod val="85000"/>
                </a:schemeClr>
              </a:solidFill>
            </a:endParaRPr>
          </a:p>
          <a:p>
            <a:r>
              <a:rPr lang="en-US" sz="2000" dirty="0" smtClean="0">
                <a:solidFill>
                  <a:schemeClr val="tx1">
                    <a:lumMod val="85000"/>
                  </a:schemeClr>
                </a:solidFill>
              </a:rPr>
              <a:t>-How </a:t>
            </a:r>
            <a:r>
              <a:rPr lang="en-US" sz="2000" dirty="0">
                <a:solidFill>
                  <a:schemeClr val="tx1">
                    <a:lumMod val="85000"/>
                  </a:schemeClr>
                </a:solidFill>
              </a:rPr>
              <a:t>to keep the process of </a:t>
            </a:r>
            <a:r>
              <a:rPr lang="en-US" sz="2000" b="1" i="1" dirty="0">
                <a:solidFill>
                  <a:schemeClr val="tx1">
                    <a:lumMod val="85000"/>
                  </a:schemeClr>
                </a:solidFill>
              </a:rPr>
              <a:t>maintaining the big picture and scanning the details</a:t>
            </a:r>
            <a:r>
              <a:rPr lang="en-US" sz="2000" dirty="0">
                <a:solidFill>
                  <a:schemeClr val="tx1">
                    <a:lumMod val="85000"/>
                  </a:schemeClr>
                </a:solidFill>
              </a:rPr>
              <a:t> is essential for the safety of situational awareness.</a:t>
            </a:r>
          </a:p>
          <a:p>
            <a:r>
              <a:rPr lang="en-US" sz="2000" dirty="0">
                <a:solidFill>
                  <a:schemeClr val="tx1">
                    <a:lumMod val="85000"/>
                  </a:schemeClr>
                </a:solidFill>
              </a:rPr>
              <a:t> </a:t>
            </a:r>
          </a:p>
        </p:txBody>
      </p:sp>
    </p:spTree>
    <p:extLst>
      <p:ext uri="{BB962C8B-B14F-4D97-AF65-F5344CB8AC3E}">
        <p14:creationId xmlns:p14="http://schemas.microsoft.com/office/powerpoint/2010/main" val="18645382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591670"/>
            <a:ext cx="9574306" cy="5386090"/>
          </a:xfrm>
          <a:prstGeom prst="rect">
            <a:avLst/>
          </a:prstGeom>
          <a:noFill/>
        </p:spPr>
        <p:txBody>
          <a:bodyPr wrap="square" rtlCol="0">
            <a:spAutoFit/>
          </a:bodyPr>
          <a:lstStyle/>
          <a:p>
            <a:r>
              <a:rPr lang="en-US" sz="2800" b="1" dirty="0"/>
              <a:t>F</a:t>
            </a:r>
            <a:r>
              <a:rPr lang="en-US" sz="2800" dirty="0"/>
              <a:t>. </a:t>
            </a:r>
            <a:r>
              <a:rPr lang="en-US" sz="2800" b="1" u="sng" dirty="0"/>
              <a:t>General Take Away for all flight crew &amp;</a:t>
            </a:r>
            <a:r>
              <a:rPr lang="en-US" sz="2800" b="1" u="sng" dirty="0" smtClean="0"/>
              <a:t> </a:t>
            </a:r>
            <a:r>
              <a:rPr lang="en-US" sz="2800" b="1" u="sng" dirty="0"/>
              <a:t>air traffic </a:t>
            </a:r>
            <a:r>
              <a:rPr lang="en-US" sz="2800" b="1" u="sng" dirty="0" smtClean="0"/>
              <a:t>controllers</a:t>
            </a:r>
          </a:p>
          <a:p>
            <a:endParaRPr lang="en-US" sz="2400" dirty="0"/>
          </a:p>
          <a:p>
            <a:r>
              <a:rPr lang="en-US" sz="2400" b="1" dirty="0"/>
              <a:t> </a:t>
            </a:r>
            <a:r>
              <a:rPr lang="en-US" sz="2000" dirty="0" smtClean="0"/>
              <a:t>1</a:t>
            </a:r>
            <a:r>
              <a:rPr lang="en-US" sz="2000" dirty="0"/>
              <a:t>. At each airline and air traffic facility, make a briefing note to regularly talk </a:t>
            </a:r>
            <a:r>
              <a:rPr lang="en-US" sz="2000" dirty="0" smtClean="0"/>
              <a:t>about:</a:t>
            </a:r>
          </a:p>
          <a:p>
            <a:endParaRPr lang="en-US" sz="2000" dirty="0"/>
          </a:p>
          <a:p>
            <a:r>
              <a:rPr lang="en-US" sz="2000" dirty="0" smtClean="0"/>
              <a:t>-</a:t>
            </a:r>
            <a:r>
              <a:rPr lang="en-US" sz="2000" dirty="0"/>
              <a:t>H</a:t>
            </a:r>
            <a:r>
              <a:rPr lang="en-US" sz="2000" dirty="0" smtClean="0"/>
              <a:t>ow </a:t>
            </a:r>
            <a:r>
              <a:rPr lang="en-US" sz="2000" dirty="0"/>
              <a:t>to react to potential runway collision conflicts and </a:t>
            </a:r>
            <a:endParaRPr lang="en-US" sz="2000" dirty="0" smtClean="0"/>
          </a:p>
          <a:p>
            <a:r>
              <a:rPr lang="en-US" sz="2000" dirty="0" smtClean="0"/>
              <a:t>-Procedures to </a:t>
            </a:r>
            <a:r>
              <a:rPr lang="en-US" sz="2000" dirty="0"/>
              <a:t>work with tower to de-conflict </a:t>
            </a:r>
            <a:endParaRPr lang="en-US" sz="2000" dirty="0" smtClean="0"/>
          </a:p>
          <a:p>
            <a:r>
              <a:rPr lang="en-US" sz="2000" dirty="0" smtClean="0"/>
              <a:t>-Procedures </a:t>
            </a:r>
            <a:r>
              <a:rPr lang="en-US" sz="2000" dirty="0"/>
              <a:t>to be in synchronization with tower’s steps to resolve the conflict.</a:t>
            </a:r>
          </a:p>
          <a:p>
            <a:r>
              <a:rPr lang="en-US" sz="2000" dirty="0"/>
              <a:t> </a:t>
            </a:r>
          </a:p>
          <a:p>
            <a:r>
              <a:rPr lang="en-US" sz="2800" dirty="0" smtClean="0">
                <a:solidFill>
                  <a:srgbClr val="FFFF00"/>
                </a:solidFill>
              </a:rPr>
              <a:t>2</a:t>
            </a:r>
            <a:r>
              <a:rPr lang="en-US" sz="2800" dirty="0">
                <a:solidFill>
                  <a:srgbClr val="FFFF00"/>
                </a:solidFill>
              </a:rPr>
              <a:t>. At each airline and air traffic facility, make a briefing note on </a:t>
            </a:r>
            <a:endParaRPr lang="en-US" sz="2800" dirty="0" smtClean="0">
              <a:solidFill>
                <a:srgbClr val="FFFF00"/>
              </a:solidFill>
            </a:endParaRPr>
          </a:p>
          <a:p>
            <a:endParaRPr lang="en-US" sz="2800" dirty="0">
              <a:solidFill>
                <a:srgbClr val="FFFF00"/>
              </a:solidFill>
            </a:endParaRPr>
          </a:p>
          <a:p>
            <a:r>
              <a:rPr lang="en-US" sz="2800" dirty="0" smtClean="0">
                <a:solidFill>
                  <a:srgbClr val="FFFF00"/>
                </a:solidFill>
              </a:rPr>
              <a:t>-How </a:t>
            </a:r>
            <a:r>
              <a:rPr lang="en-US" sz="2800" dirty="0">
                <a:solidFill>
                  <a:srgbClr val="FFFF00"/>
                </a:solidFill>
              </a:rPr>
              <a:t>to keep the process of </a:t>
            </a:r>
            <a:r>
              <a:rPr lang="en-US" sz="2800" b="1" i="1" dirty="0">
                <a:solidFill>
                  <a:srgbClr val="FFFF00"/>
                </a:solidFill>
              </a:rPr>
              <a:t>maintaining the big picture and scanning the details</a:t>
            </a:r>
            <a:r>
              <a:rPr lang="en-US" sz="2800" dirty="0">
                <a:solidFill>
                  <a:srgbClr val="FFFF00"/>
                </a:solidFill>
              </a:rPr>
              <a:t> is essential for the safety of situational awareness.</a:t>
            </a:r>
          </a:p>
          <a:p>
            <a:r>
              <a:rPr lang="en-US" sz="2800" dirty="0">
                <a:solidFill>
                  <a:srgbClr val="FFFF00"/>
                </a:solidFill>
              </a:rPr>
              <a:t> </a:t>
            </a:r>
          </a:p>
        </p:txBody>
      </p:sp>
    </p:spTree>
    <p:extLst>
      <p:ext uri="{BB962C8B-B14F-4D97-AF65-F5344CB8AC3E}">
        <p14:creationId xmlns:p14="http://schemas.microsoft.com/office/powerpoint/2010/main" val="70386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591670"/>
            <a:ext cx="9574306" cy="5324535"/>
          </a:xfrm>
          <a:prstGeom prst="rect">
            <a:avLst/>
          </a:prstGeom>
          <a:noFill/>
        </p:spPr>
        <p:txBody>
          <a:bodyPr wrap="square" rtlCol="0">
            <a:spAutoFit/>
          </a:bodyPr>
          <a:lstStyle/>
          <a:p>
            <a:r>
              <a:rPr lang="en-US" sz="2800" b="1" dirty="0"/>
              <a:t>F</a:t>
            </a:r>
            <a:r>
              <a:rPr lang="en-US" sz="2800" dirty="0"/>
              <a:t>. </a:t>
            </a:r>
            <a:r>
              <a:rPr lang="en-US" sz="2800" b="1" u="sng" dirty="0"/>
              <a:t>General Take Away for all flight crew &amp;</a:t>
            </a:r>
            <a:r>
              <a:rPr lang="en-US" sz="2800" b="1" u="sng" dirty="0" smtClean="0"/>
              <a:t> </a:t>
            </a:r>
            <a:r>
              <a:rPr lang="en-US" sz="2800" b="1" u="sng" dirty="0"/>
              <a:t>air traffic </a:t>
            </a:r>
            <a:r>
              <a:rPr lang="en-US" sz="2800" b="1" u="sng" dirty="0" smtClean="0"/>
              <a:t>controllers</a:t>
            </a:r>
          </a:p>
          <a:p>
            <a:endParaRPr lang="en-US" sz="2400" dirty="0"/>
          </a:p>
          <a:p>
            <a:r>
              <a:rPr lang="en-US" sz="2400" b="1" dirty="0"/>
              <a:t> </a:t>
            </a:r>
            <a:r>
              <a:rPr lang="en-US" sz="2400" dirty="0" smtClean="0"/>
              <a:t>1</a:t>
            </a:r>
            <a:r>
              <a:rPr lang="en-US" sz="2400" dirty="0"/>
              <a:t>. At each airline and air traffic facility, make a briefing note to regularly talk </a:t>
            </a:r>
            <a:r>
              <a:rPr lang="en-US" sz="2400" dirty="0" smtClean="0"/>
              <a:t>about:</a:t>
            </a:r>
          </a:p>
          <a:p>
            <a:endParaRPr lang="en-US" sz="2400" dirty="0"/>
          </a:p>
          <a:p>
            <a:r>
              <a:rPr lang="en-US" sz="2400" dirty="0" smtClean="0"/>
              <a:t>-</a:t>
            </a:r>
            <a:r>
              <a:rPr lang="en-US" sz="2400" dirty="0"/>
              <a:t>H</a:t>
            </a:r>
            <a:r>
              <a:rPr lang="en-US" sz="2400" dirty="0" smtClean="0"/>
              <a:t>ow </a:t>
            </a:r>
            <a:r>
              <a:rPr lang="en-US" sz="2400" dirty="0"/>
              <a:t>to react to potential runway collision conflicts and </a:t>
            </a:r>
            <a:endParaRPr lang="en-US" sz="2400" dirty="0" smtClean="0"/>
          </a:p>
          <a:p>
            <a:r>
              <a:rPr lang="en-US" sz="2400" dirty="0" smtClean="0"/>
              <a:t>-Procedures to </a:t>
            </a:r>
            <a:r>
              <a:rPr lang="en-US" sz="2400" dirty="0"/>
              <a:t>work with tower to de-conflict </a:t>
            </a:r>
            <a:endParaRPr lang="en-US" sz="2400" dirty="0" smtClean="0"/>
          </a:p>
          <a:p>
            <a:r>
              <a:rPr lang="en-US" sz="2400" dirty="0" smtClean="0"/>
              <a:t>-Procedures </a:t>
            </a:r>
            <a:r>
              <a:rPr lang="en-US" sz="2400" dirty="0"/>
              <a:t>to be in synchronization with tower’s steps to resolve the conflict.</a:t>
            </a:r>
          </a:p>
          <a:p>
            <a:r>
              <a:rPr lang="en-US" sz="2400" dirty="0"/>
              <a:t> </a:t>
            </a:r>
          </a:p>
          <a:p>
            <a:r>
              <a:rPr lang="en-US" sz="2400" dirty="0" smtClean="0"/>
              <a:t>2</a:t>
            </a:r>
            <a:r>
              <a:rPr lang="en-US" sz="2400" dirty="0"/>
              <a:t>. At each airline and air traffic facility, make a briefing note on </a:t>
            </a:r>
            <a:endParaRPr lang="en-US" sz="2400" dirty="0" smtClean="0"/>
          </a:p>
          <a:p>
            <a:endParaRPr lang="en-US" sz="2400" dirty="0"/>
          </a:p>
          <a:p>
            <a:r>
              <a:rPr lang="en-US" sz="2400" dirty="0" smtClean="0"/>
              <a:t>-How </a:t>
            </a:r>
            <a:r>
              <a:rPr lang="en-US" sz="2400" dirty="0"/>
              <a:t>to keep the process of </a:t>
            </a:r>
            <a:r>
              <a:rPr lang="en-US" sz="2400" b="1" i="1" dirty="0"/>
              <a:t>maintaining the big picture and scanning the details</a:t>
            </a:r>
            <a:r>
              <a:rPr lang="en-US" sz="2400" dirty="0"/>
              <a:t> is essential for the safety of situational awareness.</a:t>
            </a:r>
          </a:p>
          <a:p>
            <a:r>
              <a:rPr lang="en-US" sz="2400" dirty="0"/>
              <a:t>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6450" y="3028950"/>
            <a:ext cx="4902199" cy="3676650"/>
          </a:xfrm>
          <a:prstGeom prst="rect">
            <a:avLst/>
          </a:prstGeom>
          <a:effectLst>
            <a:softEdge rad="419100"/>
          </a:effectLst>
        </p:spPr>
      </p:pic>
    </p:spTree>
    <p:extLst>
      <p:ext uri="{BB962C8B-B14F-4D97-AF65-F5344CB8AC3E}">
        <p14:creationId xmlns:p14="http://schemas.microsoft.com/office/powerpoint/2010/main" val="11061324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2400" dirty="0" smtClean="0"/>
              <a:t>Scenario </a:t>
            </a:r>
            <a:r>
              <a:rPr lang="en-US" sz="2400" dirty="0"/>
              <a:t>of a Commercial Aviation Runway Collision </a:t>
            </a:r>
            <a:r>
              <a:rPr lang="en-US" sz="2400" dirty="0" smtClean="0"/>
              <a:t>Prevented:</a:t>
            </a:r>
            <a:br>
              <a:rPr lang="en-US" sz="2400" dirty="0" smtClean="0"/>
            </a:br>
            <a:r>
              <a:rPr lang="en-US" sz="2400" dirty="0" smtClean="0"/>
              <a:t/>
            </a:r>
            <a:br>
              <a:rPr lang="en-US" sz="2400" dirty="0" smtClean="0"/>
            </a:br>
            <a:r>
              <a:rPr lang="en-US" sz="2400" dirty="0" smtClean="0"/>
              <a:t>Runway </a:t>
            </a:r>
            <a:r>
              <a:rPr lang="en-US" sz="2400" dirty="0"/>
              <a:t>Collision Prevention Strategy, with </a:t>
            </a:r>
            <a:r>
              <a:rPr lang="en-US" sz="2400" dirty="0" smtClean="0"/>
              <a:t>Procedures</a:t>
            </a:r>
            <a:r>
              <a:rPr lang="en-US" sz="2400" dirty="0"/>
              <a:t/>
            </a:r>
            <a:br>
              <a:rPr lang="en-US" sz="2400" dirty="0"/>
            </a:br>
            <a:r>
              <a:rPr lang="en-US" sz="2400" b="1" dirty="0"/>
              <a:t> </a:t>
            </a:r>
            <a:br>
              <a:rPr lang="en-US" sz="2400" b="1" dirty="0"/>
            </a:br>
            <a:r>
              <a:rPr lang="en-US" sz="1800" dirty="0" smtClean="0"/>
              <a:t>Captain Paul Miller      </a:t>
            </a:r>
            <a:r>
              <a:rPr lang="en-US" sz="1800" u="sng" dirty="0" smtClean="0">
                <a:hlinkClick r:id="rId2"/>
              </a:rPr>
              <a:t>paulmiller@safetyforecast.com</a:t>
            </a:r>
            <a:r>
              <a:rPr lang="en-US" sz="2400" dirty="0"/>
              <a:t/>
            </a:r>
            <a:br>
              <a:rPr lang="en-US" sz="2400" dirty="0"/>
            </a:br>
            <a:endParaRPr lang="en-US" sz="2400" dirty="0"/>
          </a:p>
        </p:txBody>
      </p:sp>
      <p:sp>
        <p:nvSpPr>
          <p:cNvPr id="3" name="Subtitle 2"/>
          <p:cNvSpPr>
            <a:spLocks noGrp="1"/>
          </p:cNvSpPr>
          <p:nvPr>
            <p:ph type="subTitle" idx="1"/>
          </p:nvPr>
        </p:nvSpPr>
        <p:spPr/>
        <p:txBody>
          <a:bodyPr>
            <a:normAutofit/>
          </a:bodyPr>
          <a:lstStyle/>
          <a:p>
            <a:pPr algn="r"/>
            <a:r>
              <a:rPr lang="en-US" sz="1600" dirty="0"/>
              <a:t>PREVENTING RUNWAY COLLISIONS </a:t>
            </a:r>
          </a:p>
          <a:p>
            <a:pPr algn="r"/>
            <a:r>
              <a:rPr lang="en-US" sz="1600" dirty="0"/>
              <a:t>Eurocontrol Safety Forum June 6-7, 2017</a:t>
            </a:r>
          </a:p>
          <a:p>
            <a:pPr algn="r"/>
            <a:r>
              <a:rPr lang="en-US" sz="1600" dirty="0"/>
              <a:t> 		</a:t>
            </a:r>
            <a:r>
              <a:rPr lang="en-US" sz="1400" dirty="0"/>
              <a:t>      Eurocontrol Headquarters, Brussels Belgium EU</a:t>
            </a:r>
          </a:p>
          <a:p>
            <a:pPr algn="r"/>
            <a:endParaRPr lang="en-US" sz="1400" dirty="0"/>
          </a:p>
        </p:txBody>
      </p:sp>
      <p:sp>
        <p:nvSpPr>
          <p:cNvPr id="4" name="Rectangle 3"/>
          <p:cNvSpPr/>
          <p:nvPr/>
        </p:nvSpPr>
        <p:spPr>
          <a:xfrm rot="20496665">
            <a:off x="462068" y="4263100"/>
            <a:ext cx="5671744" cy="923330"/>
          </a:xfrm>
          <a:prstGeom prst="rect">
            <a:avLst/>
          </a:prstGeom>
          <a:noFill/>
        </p:spPr>
        <p:txBody>
          <a:bodyPr wrap="none" lIns="91440" tIns="45720" rIns="91440" bIns="45720">
            <a:spAutoFit/>
          </a:bodyPr>
          <a:lstStyle/>
          <a:p>
            <a:pPr algn="ctr"/>
            <a:r>
              <a:rPr lang="en-US" sz="5400" b="1" cap="none" spc="0" dirty="0" smtClean="0">
                <a:ln w="12700">
                  <a:solidFill>
                    <a:srgbClr val="FFFF00"/>
                  </a:solidFill>
                  <a:prstDash val="solid"/>
                </a:ln>
                <a:solidFill>
                  <a:srgbClr val="FFFF00"/>
                </a:solidFill>
                <a:effectLst>
                  <a:outerShdw blurRad="41275" dist="20320" dir="1800000" algn="tl" rotWithShape="0">
                    <a:srgbClr val="000000">
                      <a:alpha val="40000"/>
                    </a:srgbClr>
                  </a:outerShdw>
                </a:effectLst>
              </a:rPr>
              <a:t>Q &amp; A now or later</a:t>
            </a:r>
            <a:endParaRPr lang="en-US" sz="5400" b="1" cap="none" spc="0" dirty="0">
              <a:ln w="12700">
                <a:solidFill>
                  <a:srgbClr val="FFFF00"/>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055021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2400" dirty="0" smtClean="0"/>
              <a:t>Scenario </a:t>
            </a:r>
            <a:r>
              <a:rPr lang="en-US" sz="2400" dirty="0"/>
              <a:t>of a Commercial Aviation Runway Collision </a:t>
            </a:r>
            <a:r>
              <a:rPr lang="en-US" sz="2400" dirty="0" smtClean="0"/>
              <a:t>Prevented:</a:t>
            </a:r>
            <a:br>
              <a:rPr lang="en-US" sz="2400" dirty="0" smtClean="0"/>
            </a:br>
            <a:r>
              <a:rPr lang="en-US" sz="2400" dirty="0" smtClean="0"/>
              <a:t/>
            </a:r>
            <a:br>
              <a:rPr lang="en-US" sz="2400" dirty="0" smtClean="0"/>
            </a:br>
            <a:r>
              <a:rPr lang="en-US" sz="2400" dirty="0" smtClean="0"/>
              <a:t>Runway </a:t>
            </a:r>
            <a:r>
              <a:rPr lang="en-US" sz="2400" dirty="0"/>
              <a:t>Collision Prevention Strategy, with </a:t>
            </a:r>
            <a:r>
              <a:rPr lang="en-US" sz="2400" dirty="0" smtClean="0"/>
              <a:t>Procedures</a:t>
            </a:r>
            <a:r>
              <a:rPr lang="en-US" sz="2400" dirty="0"/>
              <a:t/>
            </a:r>
            <a:br>
              <a:rPr lang="en-US" sz="2400" dirty="0"/>
            </a:br>
            <a:r>
              <a:rPr lang="en-US" sz="2400" b="1" dirty="0"/>
              <a:t> </a:t>
            </a:r>
            <a:br>
              <a:rPr lang="en-US" sz="2400" b="1" dirty="0"/>
            </a:br>
            <a:r>
              <a:rPr lang="en-US" sz="1800" dirty="0" smtClean="0"/>
              <a:t>Captain Paul Miller      </a:t>
            </a:r>
            <a:r>
              <a:rPr lang="en-US" sz="1800" u="sng" dirty="0" smtClean="0">
                <a:hlinkClick r:id="rId2"/>
              </a:rPr>
              <a:t>paulmiller@safetyforecast.com</a:t>
            </a:r>
            <a:r>
              <a:rPr lang="en-US" sz="2400" dirty="0"/>
              <a:t/>
            </a:r>
            <a:br>
              <a:rPr lang="en-US" sz="2400" dirty="0"/>
            </a:br>
            <a:endParaRPr lang="en-US" sz="2400" dirty="0"/>
          </a:p>
        </p:txBody>
      </p:sp>
      <p:sp>
        <p:nvSpPr>
          <p:cNvPr id="3" name="Subtitle 2"/>
          <p:cNvSpPr>
            <a:spLocks noGrp="1"/>
          </p:cNvSpPr>
          <p:nvPr>
            <p:ph type="subTitle" idx="1"/>
          </p:nvPr>
        </p:nvSpPr>
        <p:spPr/>
        <p:txBody>
          <a:bodyPr>
            <a:normAutofit/>
          </a:bodyPr>
          <a:lstStyle/>
          <a:p>
            <a:pPr algn="r"/>
            <a:r>
              <a:rPr lang="en-US" sz="1600" dirty="0"/>
              <a:t>PREVENTING RUNWAY COLLISIONS </a:t>
            </a:r>
          </a:p>
          <a:p>
            <a:pPr algn="r"/>
            <a:r>
              <a:rPr lang="en-US" sz="1600" dirty="0"/>
              <a:t>Eurocontrol Safety Forum June 6-7, 2017</a:t>
            </a:r>
          </a:p>
          <a:p>
            <a:pPr algn="r"/>
            <a:r>
              <a:rPr lang="en-US" sz="1600" dirty="0"/>
              <a:t> 		</a:t>
            </a:r>
            <a:r>
              <a:rPr lang="en-US" sz="1400" dirty="0"/>
              <a:t>      Eurocontrol Headquarters, Brussels Belgium EU</a:t>
            </a:r>
          </a:p>
          <a:p>
            <a:pPr algn="r"/>
            <a:endParaRPr lang="en-US" sz="14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456" y="2743200"/>
            <a:ext cx="4448217" cy="4407408"/>
          </a:xfrm>
          <a:prstGeom prst="rect">
            <a:avLst/>
          </a:prstGeom>
          <a:effectLst>
            <a:softEdge rad="355600"/>
          </a:effectLst>
        </p:spPr>
      </p:pic>
    </p:spTree>
    <p:extLst>
      <p:ext uri="{BB962C8B-B14F-4D97-AF65-F5344CB8AC3E}">
        <p14:creationId xmlns:p14="http://schemas.microsoft.com/office/powerpoint/2010/main" val="5900511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2400" dirty="0" smtClean="0"/>
              <a:t>Scenario </a:t>
            </a:r>
            <a:r>
              <a:rPr lang="en-US" sz="2400" dirty="0"/>
              <a:t>of a Commercial Aviation Runway Collision </a:t>
            </a:r>
            <a:r>
              <a:rPr lang="en-US" sz="2400" dirty="0" smtClean="0"/>
              <a:t>Prevented:</a:t>
            </a:r>
            <a:br>
              <a:rPr lang="en-US" sz="2400" dirty="0" smtClean="0"/>
            </a:br>
            <a:r>
              <a:rPr lang="en-US" sz="2400" dirty="0" smtClean="0"/>
              <a:t/>
            </a:r>
            <a:br>
              <a:rPr lang="en-US" sz="2400" dirty="0" smtClean="0"/>
            </a:br>
            <a:r>
              <a:rPr lang="en-US" sz="2400" dirty="0" smtClean="0"/>
              <a:t>Runway </a:t>
            </a:r>
            <a:r>
              <a:rPr lang="en-US" sz="2400" dirty="0"/>
              <a:t>Collision Prevention Strategy, with </a:t>
            </a:r>
            <a:r>
              <a:rPr lang="en-US" sz="2400" dirty="0" smtClean="0"/>
              <a:t>Procedures</a:t>
            </a:r>
            <a:r>
              <a:rPr lang="en-US" sz="2400" dirty="0"/>
              <a:t/>
            </a:r>
            <a:br>
              <a:rPr lang="en-US" sz="2400" dirty="0"/>
            </a:br>
            <a:r>
              <a:rPr lang="en-US" sz="2400" b="1" dirty="0"/>
              <a:t> </a:t>
            </a:r>
            <a:br>
              <a:rPr lang="en-US" sz="2400" b="1" dirty="0"/>
            </a:br>
            <a:r>
              <a:rPr lang="en-US" sz="1800" dirty="0" smtClean="0"/>
              <a:t>Captain Paul Miller      </a:t>
            </a:r>
            <a:r>
              <a:rPr lang="en-US" sz="1800" u="sng" dirty="0" smtClean="0">
                <a:hlinkClick r:id="rId2"/>
              </a:rPr>
              <a:t>paulmiller@safetyforecast.com</a:t>
            </a:r>
            <a:r>
              <a:rPr lang="en-US" sz="2400" dirty="0"/>
              <a:t/>
            </a:r>
            <a:br>
              <a:rPr lang="en-US" sz="2400" dirty="0"/>
            </a:br>
            <a:endParaRPr lang="en-US" sz="2400" dirty="0"/>
          </a:p>
        </p:txBody>
      </p:sp>
      <p:sp>
        <p:nvSpPr>
          <p:cNvPr id="3" name="Subtitle 2"/>
          <p:cNvSpPr>
            <a:spLocks noGrp="1"/>
          </p:cNvSpPr>
          <p:nvPr>
            <p:ph type="subTitle" idx="1"/>
          </p:nvPr>
        </p:nvSpPr>
        <p:spPr/>
        <p:txBody>
          <a:bodyPr>
            <a:normAutofit/>
          </a:bodyPr>
          <a:lstStyle/>
          <a:p>
            <a:pPr algn="r"/>
            <a:r>
              <a:rPr lang="en-US" sz="1600" dirty="0"/>
              <a:t>PREVENTING RUNWAY COLLISIONS </a:t>
            </a:r>
          </a:p>
          <a:p>
            <a:pPr algn="r"/>
            <a:r>
              <a:rPr lang="en-US" sz="1600" dirty="0"/>
              <a:t>Eurocontrol Safety Forum June 6-7, 2017</a:t>
            </a:r>
          </a:p>
          <a:p>
            <a:pPr algn="r"/>
            <a:r>
              <a:rPr lang="en-US" sz="1600" dirty="0"/>
              <a:t> 		</a:t>
            </a:r>
            <a:r>
              <a:rPr lang="en-US" sz="1400" dirty="0"/>
              <a:t>      Eurocontrol Headquarters, Brussels Belgium EU</a:t>
            </a:r>
          </a:p>
          <a:p>
            <a:pPr algn="r"/>
            <a:endParaRPr lang="en-US" sz="1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07735"/>
            <a:ext cx="5852160" cy="3750266"/>
          </a:xfrm>
          <a:prstGeom prst="rect">
            <a:avLst/>
          </a:prstGeom>
          <a:effectLst>
            <a:softEdge rad="419100"/>
          </a:effectLst>
        </p:spPr>
      </p:pic>
    </p:spTree>
    <p:extLst>
      <p:ext uri="{BB962C8B-B14F-4D97-AF65-F5344CB8AC3E}">
        <p14:creationId xmlns:p14="http://schemas.microsoft.com/office/powerpoint/2010/main" val="1660290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047" y="1169894"/>
            <a:ext cx="9574306" cy="400110"/>
          </a:xfrm>
          <a:prstGeom prst="rect">
            <a:avLst/>
          </a:prstGeom>
          <a:noFill/>
        </p:spPr>
        <p:txBody>
          <a:bodyPr wrap="square" rtlCol="0">
            <a:spAutoFit/>
          </a:bodyPr>
          <a:lstStyle/>
          <a:p>
            <a:r>
              <a:rPr lang="en-US" sz="2000" b="1" dirty="0" smtClean="0"/>
              <a:t>Thank you </a:t>
            </a:r>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133" y="254000"/>
            <a:ext cx="5096933" cy="3822700"/>
          </a:xfrm>
          <a:prstGeom prst="rect">
            <a:avLst/>
          </a:prstGeom>
          <a:effectLst>
            <a:softEdge rad="596900"/>
          </a:effectLst>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67167"/>
            <a:ext cx="6327648" cy="3120612"/>
          </a:xfrm>
          <a:prstGeom prst="rect">
            <a:avLst/>
          </a:prstGeom>
          <a:effectLst>
            <a:softEdge rad="635000"/>
          </a:effectLst>
        </p:spPr>
      </p:pic>
      <p:sp>
        <p:nvSpPr>
          <p:cNvPr id="11" name="TextBox 10"/>
          <p:cNvSpPr txBox="1"/>
          <p:nvPr/>
        </p:nvSpPr>
        <p:spPr>
          <a:xfrm>
            <a:off x="7128933" y="778933"/>
            <a:ext cx="4633833" cy="1384995"/>
          </a:xfrm>
          <a:prstGeom prst="rect">
            <a:avLst/>
          </a:prstGeom>
          <a:noFill/>
        </p:spPr>
        <p:txBody>
          <a:bodyPr wrap="none" rtlCol="0">
            <a:spAutoFit/>
          </a:bodyPr>
          <a:lstStyle/>
          <a:p>
            <a:r>
              <a:rPr lang="en-US" sz="2800" dirty="0" smtClean="0"/>
              <a:t>Thank you</a:t>
            </a:r>
          </a:p>
          <a:p>
            <a:endParaRPr lang="en-US" sz="2800" dirty="0"/>
          </a:p>
          <a:p>
            <a:r>
              <a:rPr lang="en-US" sz="2800" dirty="0" err="1" smtClean="0"/>
              <a:t>paulmiller@safetyforecast.com</a:t>
            </a:r>
            <a:endParaRPr lang="en-US" sz="2800" dirty="0"/>
          </a:p>
        </p:txBody>
      </p:sp>
      <p:sp>
        <p:nvSpPr>
          <p:cNvPr id="3" name="TextBox 2"/>
          <p:cNvSpPr txBox="1"/>
          <p:nvPr/>
        </p:nvSpPr>
        <p:spPr>
          <a:xfrm>
            <a:off x="4187481" y="3715978"/>
            <a:ext cx="7822270" cy="2246769"/>
          </a:xfrm>
          <a:prstGeom prst="rect">
            <a:avLst/>
          </a:prstGeom>
          <a:noFill/>
        </p:spPr>
        <p:txBody>
          <a:bodyPr wrap="none" rtlCol="0">
            <a:spAutoFit/>
          </a:bodyPr>
          <a:lstStyle/>
          <a:p>
            <a:pPr algn="r"/>
            <a:r>
              <a:rPr lang="en-US" sz="2800" dirty="0">
                <a:solidFill>
                  <a:srgbClr val="FFFF00"/>
                </a:solidFill>
              </a:rPr>
              <a:t>PREVENTING RUNWAY COLLISIONS </a:t>
            </a:r>
          </a:p>
          <a:p>
            <a:pPr algn="r"/>
            <a:r>
              <a:rPr lang="en-US" sz="2800" dirty="0">
                <a:solidFill>
                  <a:srgbClr val="FFFF00"/>
                </a:solidFill>
              </a:rPr>
              <a:t>Eurocontrol Safety Forum June 6-7, 2017</a:t>
            </a:r>
          </a:p>
          <a:p>
            <a:pPr algn="r"/>
            <a:r>
              <a:rPr lang="en-US" sz="2800" dirty="0">
                <a:solidFill>
                  <a:srgbClr val="FFFF00"/>
                </a:solidFill>
              </a:rPr>
              <a:t> 		      Eurocontrol Headquarters, Brussels Belgium EU</a:t>
            </a:r>
          </a:p>
          <a:p>
            <a:pPr algn="r"/>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199879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53" y="551328"/>
            <a:ext cx="8791575" cy="2447365"/>
          </a:xfrm>
        </p:spPr>
        <p:txBody>
          <a:bodyPr>
            <a:noAutofit/>
          </a:bodyPr>
          <a:lstStyle/>
          <a:p>
            <a:pPr algn="ctr"/>
            <a:r>
              <a:rPr lang="en-US" sz="2400" dirty="0" smtClean="0"/>
              <a:t>Scenario </a:t>
            </a:r>
            <a:r>
              <a:rPr lang="en-US" sz="2400" dirty="0"/>
              <a:t>of </a:t>
            </a:r>
            <a:r>
              <a:rPr lang="en-US" sz="2400" dirty="0" smtClean="0"/>
              <a:t>a</a:t>
            </a:r>
            <a:br>
              <a:rPr lang="en-US" sz="2400" dirty="0" smtClean="0"/>
            </a:br>
            <a:r>
              <a:rPr lang="en-US" sz="1800" dirty="0" smtClean="0"/>
              <a:t> </a:t>
            </a:r>
            <a:r>
              <a:rPr lang="en-US" sz="2400" dirty="0"/>
              <a:t>Commercial Aviation Runway </a:t>
            </a:r>
            <a:r>
              <a:rPr lang="en-US" sz="2400" dirty="0" smtClean="0"/>
              <a:t>Collision</a:t>
            </a:r>
            <a:br>
              <a:rPr lang="en-US" sz="2400" dirty="0" smtClean="0"/>
            </a:br>
            <a:r>
              <a:rPr lang="en-US" sz="2400" dirty="0" smtClean="0"/>
              <a:t> </a:t>
            </a:r>
            <a:r>
              <a:rPr lang="en-US" sz="2400" i="1" dirty="0" smtClean="0"/>
              <a:t>Prevented</a:t>
            </a:r>
            <a:r>
              <a:rPr lang="en-US" sz="2400" dirty="0" smtClean="0"/>
              <a:t>:</a:t>
            </a:r>
            <a:br>
              <a:rPr lang="en-US" sz="2400" dirty="0" smtClean="0"/>
            </a:br>
            <a:r>
              <a:rPr lang="en-US" sz="1800" dirty="0" smtClean="0"/>
              <a:t/>
            </a:r>
            <a:br>
              <a:rPr lang="en-US" sz="1800" dirty="0" smtClean="0"/>
            </a:br>
            <a:r>
              <a:rPr lang="en-US" sz="2400" dirty="0" smtClean="0"/>
              <a:t>Runway </a:t>
            </a:r>
            <a:r>
              <a:rPr lang="en-US" sz="2400" dirty="0"/>
              <a:t>Collision Prevention Strategy, </a:t>
            </a:r>
            <a:r>
              <a:rPr lang="en-US" sz="2400" dirty="0" smtClean="0"/>
              <a:t>  with Procedures</a:t>
            </a:r>
            <a:r>
              <a:rPr lang="en-US" sz="2400" dirty="0"/>
              <a:t/>
            </a:r>
            <a:br>
              <a:rPr lang="en-US" sz="2400" dirty="0"/>
            </a:br>
            <a:r>
              <a:rPr lang="en-US" sz="1800" b="1" dirty="0"/>
              <a:t> </a:t>
            </a:r>
            <a:br>
              <a:rPr lang="en-US" sz="1800" b="1" dirty="0"/>
            </a:br>
            <a:r>
              <a:rPr lang="en-US" sz="2000" dirty="0" smtClean="0"/>
              <a:t>Captain paul miller, </a:t>
            </a:r>
            <a:r>
              <a:rPr lang="en-US" sz="2000" dirty="0" smtClean="0">
                <a:latin typeface="+mn-lt"/>
              </a:rPr>
              <a:t>ret</a:t>
            </a:r>
            <a:r>
              <a:rPr lang="en-US" sz="2000" dirty="0" smtClean="0"/>
              <a:t>          PaulMiller@Safetyforecast.com     </a:t>
            </a:r>
            <a:r>
              <a:rPr lang="en-US" sz="2000" dirty="0"/>
              <a:t/>
            </a:r>
            <a:br>
              <a:rPr lang="en-US" sz="2000" dirty="0"/>
            </a:br>
            <a:endParaRPr lang="en-US" sz="2000" dirty="0"/>
          </a:p>
        </p:txBody>
      </p:sp>
      <p:sp>
        <p:nvSpPr>
          <p:cNvPr id="3" name="Subtitle 2"/>
          <p:cNvSpPr>
            <a:spLocks noGrp="1"/>
          </p:cNvSpPr>
          <p:nvPr>
            <p:ph type="subTitle" idx="1"/>
          </p:nvPr>
        </p:nvSpPr>
        <p:spPr>
          <a:xfrm>
            <a:off x="1809189" y="4220603"/>
            <a:ext cx="8791575" cy="1655762"/>
          </a:xfrm>
        </p:spPr>
        <p:txBody>
          <a:bodyPr>
            <a:normAutofit/>
          </a:bodyPr>
          <a:lstStyle/>
          <a:p>
            <a:pPr algn="r"/>
            <a:r>
              <a:rPr lang="en-US" sz="1800" dirty="0"/>
              <a:t>PREVENTING RUNWAY COLLISIONS </a:t>
            </a:r>
          </a:p>
          <a:p>
            <a:pPr algn="r"/>
            <a:r>
              <a:rPr lang="en-US" sz="1800" dirty="0"/>
              <a:t>Eurocontrol Safety Forum June 6-7, 2017</a:t>
            </a:r>
          </a:p>
          <a:p>
            <a:pPr algn="r"/>
            <a:r>
              <a:rPr lang="en-US" sz="1800" dirty="0"/>
              <a:t> 		      Eurocontrol Headquarters, Brussels Belgium EU</a:t>
            </a:r>
          </a:p>
          <a:p>
            <a:pPr algn="r"/>
            <a:endParaRPr lang="en-US" sz="1800" dirty="0"/>
          </a:p>
        </p:txBody>
      </p:sp>
      <p:sp>
        <p:nvSpPr>
          <p:cNvPr id="4" name="Rectangle 3"/>
          <p:cNvSpPr/>
          <p:nvPr/>
        </p:nvSpPr>
        <p:spPr>
          <a:xfrm rot="20389263">
            <a:off x="1331724" y="2828835"/>
            <a:ext cx="7484614" cy="2123658"/>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Add my Welcome to </a:t>
            </a:r>
          </a:p>
          <a:p>
            <a:pPr algn="ctr"/>
            <a:r>
              <a:rPr lang="en-US" sz="6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Safety Managers</a:t>
            </a:r>
            <a:endParaRPr lang="en-US" sz="6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16446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754" y="363024"/>
            <a:ext cx="9905998" cy="1478570"/>
          </a:xfrm>
        </p:spPr>
        <p:txBody>
          <a:bodyPr/>
          <a:lstStyle/>
          <a:p>
            <a:r>
              <a:rPr lang="en-US" dirty="0" smtClean="0"/>
              <a:t>The story begins on the south east </a:t>
            </a:r>
            <a:r>
              <a:rPr lang="en-US" smtClean="0"/>
              <a:t>end of Runways </a:t>
            </a:r>
            <a:r>
              <a:rPr lang="en-US" dirty="0" smtClean="0"/>
              <a:t>31 left and 31 right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1494" y="1648432"/>
            <a:ext cx="3065930" cy="4510577"/>
          </a:xfrm>
        </p:spPr>
      </p:pic>
      <p:sp>
        <p:nvSpPr>
          <p:cNvPr id="5" name="TextBox 4"/>
          <p:cNvSpPr txBox="1"/>
          <p:nvPr/>
        </p:nvSpPr>
        <p:spPr>
          <a:xfrm>
            <a:off x="6801369" y="4760259"/>
            <a:ext cx="4742773" cy="1446550"/>
          </a:xfrm>
          <a:prstGeom prst="rect">
            <a:avLst/>
          </a:prstGeom>
          <a:noFill/>
        </p:spPr>
        <p:txBody>
          <a:bodyPr wrap="none" rtlCol="0">
            <a:spAutoFit/>
          </a:bodyPr>
          <a:lstStyle/>
          <a:p>
            <a:pPr algn="r"/>
            <a:r>
              <a:rPr lang="en-US" dirty="0"/>
              <a:t>PREVENTING RUNWAY COLLISIONS </a:t>
            </a:r>
          </a:p>
          <a:p>
            <a:pPr algn="r"/>
            <a:r>
              <a:rPr lang="en-US" dirty="0"/>
              <a:t>Eurocontrol Safety Forum June 6-7, 2017</a:t>
            </a:r>
          </a:p>
          <a:p>
            <a:pPr algn="r"/>
            <a:r>
              <a:rPr lang="en-US" dirty="0"/>
              <a:t> 		</a:t>
            </a:r>
            <a:r>
              <a:rPr lang="en-US" sz="1600" dirty="0"/>
              <a:t>      Eurocontrol Headquarters, Brussels Belgium EU</a:t>
            </a:r>
          </a:p>
          <a:p>
            <a:pPr algn="r"/>
            <a:endParaRPr lang="en-US" sz="1600" dirty="0"/>
          </a:p>
          <a:p>
            <a:endParaRPr lang="en-US" dirty="0"/>
          </a:p>
        </p:txBody>
      </p:sp>
    </p:spTree>
    <p:extLst>
      <p:ext uri="{BB962C8B-B14F-4D97-AF65-F5344CB8AC3E}">
        <p14:creationId xmlns:p14="http://schemas.microsoft.com/office/powerpoint/2010/main" val="49611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1383</TotalTime>
  <Words>4030</Words>
  <Application>Microsoft Macintosh PowerPoint</Application>
  <PresentationFormat>Widescreen</PresentationFormat>
  <Paragraphs>509</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Trebuchet MS</vt:lpstr>
      <vt:lpstr>Tw Cen MT</vt:lpstr>
      <vt:lpstr>Circuit</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retired            PaulMiller@Safetyforecast.com      </vt:lpstr>
      <vt:lpstr>Scenario of a  Commercial Aviation Runway Collision  Prevented:  Runway Collision Prevention Strategy,   with Procedures   Captain paul miller, ret          PaulMiller@Safetyforecast.com      </vt:lpstr>
      <vt:lpstr>The story begins on the south east end of Runways 31 left and 31 right</vt:lpstr>
      <vt:lpstr>Runways 31 left and 31 right</vt:lpstr>
      <vt:lpstr>Runways 31 left and 31 right</vt:lpstr>
      <vt:lpstr> </vt:lpstr>
      <vt:lpstr>PowerPoint Presentation</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Runways 31 left and 31 right</vt:lpstr>
      <vt:lpstr>PowerPoint Presentation</vt:lpstr>
      <vt:lpstr>Runways 31 left and 31 right</vt:lpstr>
      <vt:lpstr>Runways 31 left and 31 right</vt:lpstr>
      <vt:lpstr>Runways 31 left and 31 right</vt:lpstr>
      <vt:lpstr> Actual Events as they happened June 2004 at a major US west coast airport </vt:lpstr>
      <vt:lpstr> Actual Events as they happened June 2004 at a major US west coast airport </vt:lpstr>
      <vt:lpstr> Actual Events as they happened June 2004 at a major US west coast airport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Scenario of a Commercial Aviation Runway Collision Prevented:  Runway Collision Prevention Strategy, with Procedures   Captain Paul Miller      paulmiller@safetyforecast.com </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of a Commercial Aviation Runway Collision Prevented:  Runway Collision Prevention Strategy, with Procedures   Captain Paul Miller      paulmiller@safetyforecast.com </dc:title>
  <dc:creator>Paul Miller</dc:creator>
  <cp:lastModifiedBy>John Barrass</cp:lastModifiedBy>
  <cp:revision>59</cp:revision>
  <dcterms:created xsi:type="dcterms:W3CDTF">2017-04-24T14:08:14Z</dcterms:created>
  <dcterms:modified xsi:type="dcterms:W3CDTF">2017-06-29T14:25:41Z</dcterms:modified>
</cp:coreProperties>
</file>