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326" r:id="rId5"/>
    <p:sldId id="458" r:id="rId6"/>
    <p:sldId id="473" r:id="rId7"/>
    <p:sldId id="459" r:id="rId8"/>
    <p:sldId id="460" r:id="rId9"/>
    <p:sldId id="457" r:id="rId10"/>
    <p:sldId id="461" r:id="rId11"/>
    <p:sldId id="469" r:id="rId12"/>
    <p:sldId id="470" r:id="rId13"/>
    <p:sldId id="471" r:id="rId14"/>
    <p:sldId id="472" r:id="rId15"/>
    <p:sldId id="468" r:id="rId16"/>
    <p:sldId id="467" r:id="rId17"/>
    <p:sldId id="26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pert Moor" initials="R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545A5E"/>
    <a:srgbClr val="6E7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B4487-7A9E-4E6C-8C2A-A3EA5294B264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60DE-D5C4-4BE1-A604-25620BC66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83F53-2E98-442D-8CEC-28F367E6EAF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hangingPunct="0"/>
            <a:fld id="{11FB25C8-4F3A-420A-913A-F9727CD2AC9D}" type="slidenum">
              <a:rPr lang="en-GB" sz="1200">
                <a:solidFill>
                  <a:srgbClr val="000000"/>
                </a:solidFill>
              </a:rPr>
              <a:pPr algn="r" eaLnBrk="0" hangingPunct="0"/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30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EATHROW_PUR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6081713"/>
            <a:ext cx="170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4500" y="6082382"/>
            <a:ext cx="35687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aseline="0">
                <a:solidFill>
                  <a:srgbClr val="545A5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99267" y="4073525"/>
            <a:ext cx="6112933" cy="968375"/>
          </a:xfrm>
          <a:prstGeom prst="rect">
            <a:avLst/>
          </a:prstGeom>
        </p:spPr>
        <p:txBody>
          <a:bodyPr anchor="b"/>
          <a:lstStyle>
            <a:lvl1pPr algn="r">
              <a:defRPr sz="2400" b="0" i="0" spc="0">
                <a:solidFill>
                  <a:srgbClr val="46216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44500" y="5084228"/>
            <a:ext cx="8267700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spc="0">
                <a:solidFill>
                  <a:srgbClr val="7E5DA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 marL="177800" indent="-177800">
              <a:buClr>
                <a:srgbClr val="7E5DA4"/>
              </a:buClr>
              <a:buFont typeface="Arial"/>
              <a:buChar char="•"/>
              <a:defRPr>
                <a:solidFill>
                  <a:srgbClr val="545A5E"/>
                </a:solidFill>
              </a:defRPr>
            </a:lvl2pPr>
            <a:lvl3pPr marL="355600" indent="-177800">
              <a:buFont typeface="Lucida Grande"/>
              <a:buChar char="–"/>
              <a:defRPr sz="1600">
                <a:solidFill>
                  <a:srgbClr val="9F147B"/>
                </a:solidFill>
              </a:defRPr>
            </a:lvl3pPr>
            <a:lvl4pPr marL="541338" indent="-185738">
              <a:defRPr sz="1400">
                <a:solidFill>
                  <a:srgbClr val="46216F"/>
                </a:solidFill>
              </a:defRPr>
            </a:lvl4pPr>
            <a:lvl5pPr marL="719138" indent="-177800">
              <a:buFont typeface="Arial"/>
              <a:buChar char="–"/>
              <a:defRPr sz="1200">
                <a:solidFill>
                  <a:srgbClr val="545A5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6" y="1417640"/>
            <a:ext cx="4079874" cy="4551361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177800" indent="-177800">
              <a:buClr>
                <a:srgbClr val="7E5DA4"/>
              </a:buClr>
              <a:buFont typeface="Arial"/>
              <a:buChar char="•"/>
              <a:defRPr sz="1800">
                <a:solidFill>
                  <a:srgbClr val="545A5E"/>
                </a:solidFill>
              </a:defRPr>
            </a:lvl2pPr>
            <a:lvl3pPr marL="355600" indent="-177800">
              <a:buClr>
                <a:srgbClr val="9F147B"/>
              </a:buClr>
              <a:buFont typeface="Lucida Grande"/>
              <a:buChar char="–"/>
              <a:defRPr sz="1600">
                <a:solidFill>
                  <a:srgbClr val="9F147B"/>
                </a:solidFill>
              </a:defRPr>
            </a:lvl3pPr>
            <a:lvl4pPr marL="541338" indent="-185738">
              <a:defRPr sz="1400">
                <a:solidFill>
                  <a:srgbClr val="46216F"/>
                </a:solidFill>
              </a:defRPr>
            </a:lvl4pPr>
            <a:lvl5pPr marL="719138" indent="-177800">
              <a:buClr>
                <a:srgbClr val="6E757A"/>
              </a:buClr>
              <a:buFont typeface="Arial"/>
              <a:buChar char="–"/>
              <a:defRPr sz="1200">
                <a:solidFill>
                  <a:srgbClr val="545A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17641"/>
            <a:ext cx="4081463" cy="4551360"/>
          </a:xfrm>
        </p:spPr>
        <p:txBody>
          <a:bodyPr/>
          <a:lstStyle>
            <a:lvl1pPr marL="0" indent="0">
              <a:buNone/>
              <a:defRPr sz="1800"/>
            </a:lvl1pPr>
            <a:lvl2pPr marL="177800" indent="-177800">
              <a:buClr>
                <a:srgbClr val="7E5DA4"/>
              </a:buClr>
              <a:buFont typeface="Arial"/>
              <a:buChar char="•"/>
              <a:defRPr sz="1800">
                <a:solidFill>
                  <a:srgbClr val="545A5E"/>
                </a:solidFill>
              </a:defRPr>
            </a:lvl2pPr>
            <a:lvl3pPr marL="355600" indent="-177800">
              <a:buClr>
                <a:srgbClr val="9F147B"/>
              </a:buClr>
              <a:buFont typeface="Lucida Grande"/>
              <a:buChar char="–"/>
              <a:defRPr sz="1600">
                <a:solidFill>
                  <a:srgbClr val="9F147B"/>
                </a:solidFill>
              </a:defRPr>
            </a:lvl3pPr>
            <a:lvl4pPr marL="541338" indent="-185738">
              <a:defRPr sz="1400">
                <a:solidFill>
                  <a:srgbClr val="46216F"/>
                </a:solidFill>
              </a:defRPr>
            </a:lvl4pPr>
            <a:lvl5pPr marL="719138" indent="-177800">
              <a:buFont typeface="Arial"/>
              <a:buChar char="–"/>
              <a:defRPr sz="1200">
                <a:solidFill>
                  <a:srgbClr val="545A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NAL1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EATHROW_PURPL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6081713"/>
            <a:ext cx="170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4338" y="704850"/>
            <a:ext cx="4991100" cy="968375"/>
          </a:xfrm>
        </p:spPr>
        <p:txBody>
          <a:bodyPr anchor="b">
            <a:noAutofit/>
          </a:bodyPr>
          <a:lstStyle>
            <a:lvl1pPr algn="l">
              <a:defRPr sz="2400" b="0" i="0" spc="0">
                <a:solidFill>
                  <a:srgbClr val="3F137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4338" y="1722649"/>
            <a:ext cx="4991100" cy="1625600"/>
          </a:xfrm>
        </p:spPr>
        <p:txBody>
          <a:bodyPr>
            <a:normAutofit/>
          </a:bodyPr>
          <a:lstStyle>
            <a:lvl1pPr marL="0" indent="0" algn="l">
              <a:buNone/>
              <a:defRPr sz="1800" spc="0">
                <a:solidFill>
                  <a:srgbClr val="6A469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urple_logo_mejb_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2136775"/>
            <a:ext cx="65151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376238"/>
            <a:ext cx="8313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417638"/>
            <a:ext cx="8313738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1" descr="HEATHROW_PURPL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48500" y="6081713"/>
            <a:ext cx="170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3" r:id="rId3"/>
    <p:sldLayoutId id="2147483684" r:id="rId4"/>
    <p:sldLayoutId id="2147483687" r:id="rId5"/>
    <p:sldLayoutId id="2147483688" r:id="rId6"/>
    <p:sldLayoutId id="2147483689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46216F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E5DA4"/>
        </a:buClr>
        <a:defRPr kern="1200">
          <a:solidFill>
            <a:srgbClr val="545A5E"/>
          </a:solidFill>
          <a:latin typeface="Arial"/>
          <a:ea typeface="ＭＳ Ｐゴシック" charset="-128"/>
          <a:cs typeface="Arial"/>
        </a:defRPr>
      </a:lvl1pPr>
      <a:lvl2pPr marL="180975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7E5DA4"/>
        </a:buClr>
        <a:buFont typeface="Arial" charset="0"/>
        <a:buChar char="•"/>
        <a:defRPr kern="1200">
          <a:solidFill>
            <a:srgbClr val="545A5E"/>
          </a:solidFill>
          <a:latin typeface="Arial"/>
          <a:ea typeface="ＭＳ Ｐゴシック" charset="-128"/>
          <a:cs typeface="Arial"/>
        </a:defRPr>
      </a:lvl2pPr>
      <a:lvl3pPr marL="360363" indent="-17938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1600" kern="1200">
          <a:solidFill>
            <a:srgbClr val="9F147B"/>
          </a:solidFill>
          <a:latin typeface="Arial"/>
          <a:ea typeface="ＭＳ Ｐゴシック" charset="-128"/>
          <a:cs typeface="Arial"/>
        </a:defRPr>
      </a:lvl3pPr>
      <a:lvl4pPr marL="541338" indent="-18097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720725" indent="-179388" algn="l" defTabSz="457200" rtl="0" eaLnBrk="1" fontAlgn="base" hangingPunct="1">
        <a:spcBef>
          <a:spcPct val="20000"/>
        </a:spcBef>
        <a:spcAft>
          <a:spcPct val="0"/>
        </a:spcAft>
        <a:buClr>
          <a:srgbClr val="545A5E"/>
        </a:buClr>
        <a:buFont typeface="Arial" charset="0"/>
        <a:buChar char="–"/>
        <a:defRPr sz="1200" kern="1200">
          <a:solidFill>
            <a:srgbClr val="545A5E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4979988"/>
            <a:ext cx="8415337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GB" sz="4000" b="1" dirty="0" smtClean="0"/>
              <a:t>2017 Safety Forum</a:t>
            </a:r>
            <a:r>
              <a:rPr lang="en-GB" sz="4000" b="1" dirty="0" smtClean="0"/>
              <a:t> </a:t>
            </a:r>
            <a:br>
              <a:rPr lang="en-GB" sz="4000" b="1" dirty="0" smtClean="0"/>
            </a:br>
            <a:r>
              <a:rPr lang="en-GB" sz="4000" b="1" dirty="0" smtClean="0"/>
              <a:t>Runway </a:t>
            </a:r>
            <a:r>
              <a:rPr lang="en-GB" sz="4000" b="1" dirty="0" smtClean="0"/>
              <a:t>Incursion scenarios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3539" y="5711825"/>
            <a:ext cx="6473990" cy="8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35000"/>
              </a:spcBef>
            </a:pPr>
            <a:endParaRPr lang="en-GB" sz="2400" dirty="0" smtClean="0">
              <a:solidFill>
                <a:srgbClr val="636363"/>
              </a:solidFill>
            </a:endParaRP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GB" sz="2400" dirty="0">
                <a:solidFill>
                  <a:srgbClr val="636363"/>
                </a:solidFill>
              </a:rPr>
              <a:t>6</a:t>
            </a:r>
            <a:r>
              <a:rPr lang="en-GB" sz="2400" baseline="30000" dirty="0" smtClean="0">
                <a:solidFill>
                  <a:srgbClr val="636363"/>
                </a:solidFill>
              </a:rPr>
              <a:t>th</a:t>
            </a:r>
            <a:r>
              <a:rPr lang="en-GB" sz="2400" dirty="0" smtClean="0">
                <a:solidFill>
                  <a:srgbClr val="636363"/>
                </a:solidFill>
              </a:rPr>
              <a:t> </a:t>
            </a:r>
            <a:r>
              <a:rPr lang="en-GB" sz="2400" dirty="0" smtClean="0">
                <a:solidFill>
                  <a:srgbClr val="636363"/>
                </a:solidFill>
              </a:rPr>
              <a:t>June </a:t>
            </a:r>
            <a:r>
              <a:rPr lang="en-GB" sz="2400" dirty="0" smtClean="0">
                <a:solidFill>
                  <a:srgbClr val="636363"/>
                </a:solidFill>
              </a:rPr>
              <a:t>2017</a:t>
            </a:r>
            <a:endParaRPr lang="en-GB" sz="2400" dirty="0">
              <a:solidFill>
                <a:srgbClr val="63636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9" y="116632"/>
            <a:ext cx="7277231" cy="484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1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832513"/>
            <a:ext cx="7397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8. </a:t>
            </a:r>
            <a:r>
              <a:rPr lang="en-GB" sz="2000" b="1" dirty="0" smtClean="0"/>
              <a:t>An aircraft taxying for departure on the parallel taxiway to the runway exceeds his given clearance on the taxiway and enters the ILS </a:t>
            </a:r>
            <a:r>
              <a:rPr lang="en-GB" sz="2000" b="1" dirty="0" err="1" smtClean="0"/>
              <a:t>Glidepath</a:t>
            </a:r>
            <a:r>
              <a:rPr lang="en-GB" sz="2000" b="1" dirty="0" smtClean="0"/>
              <a:t> critical area.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Is this a runway incursion?</a:t>
            </a:r>
            <a:endParaRPr lang="en-GB" sz="2000" b="1" dirty="0"/>
          </a:p>
          <a:p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6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832513"/>
            <a:ext cx="7397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  <a:r>
              <a:rPr lang="en-GB" sz="2000" b="1" dirty="0" smtClean="0"/>
              <a:t>. An aircraft is cleared to land after a departing aircraft has taken off. </a:t>
            </a:r>
          </a:p>
          <a:p>
            <a:r>
              <a:rPr lang="en-GB" sz="2000" b="1" dirty="0" smtClean="0"/>
              <a:t>The landing aircraft is overflying the threshold when the departing aircraft just gets airborne from the same runway.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Is this a runway incursion?</a:t>
            </a:r>
            <a:endParaRPr lang="en-GB" sz="2000" b="1" dirty="0"/>
          </a:p>
          <a:p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074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832513"/>
            <a:ext cx="73970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10. </a:t>
            </a:r>
            <a:r>
              <a:rPr lang="en-GB" sz="2000" b="1" dirty="0"/>
              <a:t>Flight 123 was waiting at the runway holding point to enter the runway for departure. 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/>
              <a:t>An aircraft was on finals to land. </a:t>
            </a:r>
          </a:p>
          <a:p>
            <a:endParaRPr lang="en-GB" sz="2000" b="1" dirty="0"/>
          </a:p>
          <a:p>
            <a:r>
              <a:rPr lang="en-GB" sz="2000" b="1" dirty="0"/>
              <a:t>ATC gave a clearance to Flight 123 “After the landing, line up runway XY” </a:t>
            </a:r>
          </a:p>
          <a:p>
            <a:endParaRPr lang="en-GB" sz="2000" b="1" dirty="0"/>
          </a:p>
          <a:p>
            <a:r>
              <a:rPr lang="en-GB" sz="2000" b="1" dirty="0"/>
              <a:t>The aircraft on finals carried out a </a:t>
            </a:r>
            <a:r>
              <a:rPr lang="en-GB" sz="2000" b="1" dirty="0" smtClean="0"/>
              <a:t>go-around</a:t>
            </a:r>
            <a:r>
              <a:rPr lang="en-GB" sz="2000" b="1" dirty="0"/>
              <a:t> </a:t>
            </a:r>
            <a:r>
              <a:rPr lang="en-GB" sz="2000" b="1" dirty="0" smtClean="0"/>
              <a:t>due to cabin insecure.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Seeing the go-around, Flight 123 entered the runway and lined up. 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Is this a runway incursion?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47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14983" y="961408"/>
            <a:ext cx="77877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r>
              <a:rPr lang="en-GB" sz="2000" b="1" dirty="0" smtClean="0"/>
              <a:t>There are </a:t>
            </a:r>
            <a:r>
              <a:rPr lang="en-GB" sz="2000" b="1" dirty="0" smtClean="0"/>
              <a:t>short </a:t>
            </a:r>
            <a:r>
              <a:rPr lang="en-GB" sz="2000" b="1" dirty="0" smtClean="0"/>
              <a:t>descriptions of real events</a:t>
            </a:r>
          </a:p>
          <a:p>
            <a:endParaRPr lang="en-GB" sz="2000" b="1" dirty="0"/>
          </a:p>
          <a:p>
            <a:r>
              <a:rPr lang="en-GB" sz="2000" b="1" dirty="0" smtClean="0"/>
              <a:t>All are runway safety events and should be investigated, but how many are runway incursions</a:t>
            </a:r>
            <a:r>
              <a:rPr lang="en-GB" sz="2000" b="1" dirty="0" smtClean="0"/>
              <a:t>?</a:t>
            </a:r>
          </a:p>
          <a:p>
            <a:endParaRPr lang="en-GB" sz="2000" b="1" dirty="0"/>
          </a:p>
          <a:p>
            <a:r>
              <a:rPr lang="en-GB" sz="2000" b="1" dirty="0" smtClean="0"/>
              <a:t>In prior presentations to industry experts none of the above scenarios have been unanimously agreed.</a:t>
            </a:r>
          </a:p>
          <a:p>
            <a:endParaRPr lang="en-GB" sz="2000" b="1" dirty="0" smtClean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8049" y="354843"/>
            <a:ext cx="439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8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68741" y="764275"/>
            <a:ext cx="8133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ICAO Runway Incursion Definition</a:t>
            </a:r>
          </a:p>
          <a:p>
            <a:endParaRPr lang="en-GB" sz="2000" b="1" dirty="0"/>
          </a:p>
          <a:p>
            <a:r>
              <a:rPr lang="en-GB" sz="2000" b="1" dirty="0"/>
              <a:t>“</a:t>
            </a:r>
            <a:r>
              <a:rPr lang="en-GB" sz="2000" b="1" i="1" dirty="0"/>
              <a:t>Any occurrence at an aerodrome involving the incorrect presence of an aircraft, vehicle or person on the protected area of a surface designated for the landing and take-off of aircraft</a:t>
            </a:r>
            <a:r>
              <a:rPr lang="en-GB" sz="2000" b="1" i="1" dirty="0" smtClean="0"/>
              <a:t>”</a:t>
            </a:r>
          </a:p>
          <a:p>
            <a:endParaRPr lang="en-GB" sz="2000" b="1" dirty="0"/>
          </a:p>
          <a:p>
            <a:r>
              <a:rPr lang="en-GB" sz="2000" b="1" dirty="0" smtClean="0"/>
              <a:t>ANSP’s and Airports safety performance indicators often include counting the number of runway incursions as a measure of risk/failure/success….</a:t>
            </a:r>
          </a:p>
          <a:p>
            <a:endParaRPr lang="en-GB" sz="2000" b="1" dirty="0"/>
          </a:p>
          <a:p>
            <a:r>
              <a:rPr lang="en-GB" sz="2000" b="1" dirty="0" smtClean="0"/>
              <a:t>But how is this definition used in real life…….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344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68741" y="764275"/>
            <a:ext cx="81339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  <a:r>
              <a:rPr lang="en-GB" sz="2000" b="1" dirty="0" smtClean="0"/>
              <a:t>. Despite </a:t>
            </a:r>
            <a:r>
              <a:rPr lang="en-GB" sz="2000" b="1" dirty="0"/>
              <a:t>numerous </a:t>
            </a:r>
            <a:r>
              <a:rPr lang="en-GB" sz="2000" b="1" dirty="0" smtClean="0"/>
              <a:t>attempts by </a:t>
            </a:r>
            <a:r>
              <a:rPr lang="en-GB" sz="2000" b="1" dirty="0"/>
              <a:t>the ATC controller, to issue a landing clearance to Flight </a:t>
            </a:r>
            <a:r>
              <a:rPr lang="en-GB" sz="2000" b="1" dirty="0" smtClean="0"/>
              <a:t>123 on short final, </a:t>
            </a:r>
            <a:r>
              <a:rPr lang="en-GB" sz="2000" b="1" dirty="0"/>
              <a:t>the aircraft did not receive it as it was still on the previous frequency. </a:t>
            </a:r>
          </a:p>
          <a:p>
            <a:endParaRPr lang="en-GB" sz="2000" b="1" dirty="0"/>
          </a:p>
          <a:p>
            <a:r>
              <a:rPr lang="en-GB" sz="2000" b="1" dirty="0"/>
              <a:t>Flight 123 landed with no further incident</a:t>
            </a:r>
            <a:r>
              <a:rPr lang="en-GB" sz="2000" b="1" dirty="0" smtClean="0"/>
              <a:t>.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Is this landing a runway incursion?</a:t>
            </a:r>
            <a:endParaRPr lang="en-GB" sz="2000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4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7798" y="832513"/>
            <a:ext cx="79157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Flight </a:t>
            </a:r>
            <a:r>
              <a:rPr lang="en-GB" sz="2000" b="1" dirty="0"/>
              <a:t>123 landed without landing clearance being issued</a:t>
            </a:r>
            <a:r>
              <a:rPr lang="en-GB" sz="2000" b="1" dirty="0" smtClean="0"/>
              <a:t>.</a:t>
            </a:r>
          </a:p>
          <a:p>
            <a:endParaRPr lang="en-GB" sz="2000" b="1" dirty="0"/>
          </a:p>
          <a:p>
            <a:r>
              <a:rPr lang="en-GB" sz="2000" b="1" dirty="0" smtClean="0"/>
              <a:t>The </a:t>
            </a:r>
            <a:r>
              <a:rPr lang="en-GB" sz="2000" b="1" dirty="0" smtClean="0"/>
              <a:t>controller </a:t>
            </a:r>
            <a:r>
              <a:rPr lang="en-GB" sz="2000" b="1" dirty="0"/>
              <a:t>had not issued it due to distraction with an imminent runway direction change</a:t>
            </a:r>
            <a:r>
              <a:rPr lang="en-GB" sz="2000" b="1" dirty="0" smtClean="0"/>
              <a:t>.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Is this landing a runway incursion?</a:t>
            </a:r>
            <a:endParaRPr lang="en-GB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77923" y="846161"/>
            <a:ext cx="7710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  <a:r>
              <a:rPr lang="en-GB" sz="2000" b="1" dirty="0" smtClean="0"/>
              <a:t>. </a:t>
            </a:r>
            <a:r>
              <a:rPr lang="en-GB" sz="2000" b="1" dirty="0" smtClean="0"/>
              <a:t>The </a:t>
            </a:r>
            <a:r>
              <a:rPr lang="en-GB" sz="2000" b="1" dirty="0"/>
              <a:t>Tower controller cleared Flight 123 to </a:t>
            </a:r>
            <a:r>
              <a:rPr lang="en-GB" sz="2000" b="1" dirty="0" smtClean="0"/>
              <a:t>land, </a:t>
            </a:r>
            <a:r>
              <a:rPr lang="en-GB" sz="2000" b="1" dirty="0"/>
              <a:t>after visually confirming that an Airport Ops vehicle </a:t>
            </a:r>
            <a:r>
              <a:rPr lang="en-GB" sz="2000" b="1" dirty="0" smtClean="0"/>
              <a:t>undertaking a runway inspection had </a:t>
            </a:r>
            <a:r>
              <a:rPr lang="en-GB" sz="2000" b="1" dirty="0"/>
              <a:t>vacated the </a:t>
            </a:r>
            <a:r>
              <a:rPr lang="en-GB" sz="2000" b="1" dirty="0" smtClean="0"/>
              <a:t>runway. </a:t>
            </a: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ATC </a:t>
            </a:r>
            <a:r>
              <a:rPr lang="en-GB" sz="2000" b="1" dirty="0"/>
              <a:t>had not received the verbal ‘runway vacated’ RT message from the Ops vehicle. </a:t>
            </a: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There </a:t>
            </a:r>
            <a:r>
              <a:rPr lang="en-GB" sz="2000" b="1" dirty="0"/>
              <a:t>was therefore the potential for the Airport Ops vehicle, who </a:t>
            </a:r>
            <a:r>
              <a:rPr lang="en-GB" sz="2000" b="1" dirty="0" smtClean="0"/>
              <a:t>had been</a:t>
            </a:r>
            <a:r>
              <a:rPr lang="en-GB" sz="2000" b="1" dirty="0" smtClean="0"/>
              <a:t> </a:t>
            </a:r>
            <a:r>
              <a:rPr lang="en-GB" sz="2000" b="1" dirty="0"/>
              <a:t>conducting a Runway Inspection at the time, to re-enter the runway without seeking ATC </a:t>
            </a:r>
            <a:r>
              <a:rPr lang="en-GB" sz="2000" b="1" dirty="0" smtClean="0"/>
              <a:t>permission</a:t>
            </a:r>
            <a:r>
              <a:rPr lang="en-GB" sz="2000" b="1" dirty="0" smtClean="0"/>
              <a:t>.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Is this a runway incursion?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669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3" y="723331"/>
            <a:ext cx="802488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  <a:r>
              <a:rPr lang="en-GB" sz="2000" b="1" dirty="0" smtClean="0"/>
              <a:t>. </a:t>
            </a:r>
            <a:r>
              <a:rPr lang="en-GB" sz="2000" b="1" dirty="0" smtClean="0"/>
              <a:t>Whilst </a:t>
            </a:r>
            <a:r>
              <a:rPr lang="en-GB" sz="2000" b="1" dirty="0"/>
              <a:t>waiting for departure at the holding point from runway XY at Hold AB, Flight 123 reported an engine fire. </a:t>
            </a:r>
            <a:endParaRPr lang="en-GB" sz="2000" b="1" dirty="0" smtClean="0"/>
          </a:p>
          <a:p>
            <a:r>
              <a:rPr lang="en-GB" sz="2000" b="1" dirty="0" smtClean="0"/>
              <a:t>The </a:t>
            </a:r>
            <a:r>
              <a:rPr lang="en-GB" sz="2000" b="1" dirty="0"/>
              <a:t>Fire Service attended and declared that the aircraft was fit to taxi back to stand. </a:t>
            </a: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In </a:t>
            </a:r>
            <a:r>
              <a:rPr lang="en-GB" sz="2000" b="1" dirty="0"/>
              <a:t>order to do so, Flight 123 was cleared to enter the runway (in order to vacate at the next holding point) followed by a Fire Service vehicle, and 2 Airport Ops vehicles. </a:t>
            </a: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Whilst </a:t>
            </a:r>
            <a:r>
              <a:rPr lang="en-GB" sz="2000" b="1" dirty="0"/>
              <a:t>doing so, one of the Ops vehicles asked the ATC controller if the </a:t>
            </a:r>
            <a:r>
              <a:rPr lang="en-GB" sz="2000" b="1" dirty="0" smtClean="0"/>
              <a:t>Police </a:t>
            </a:r>
            <a:r>
              <a:rPr lang="en-GB" sz="2000" b="1" dirty="0"/>
              <a:t>vehicle which was now on the runway with them, had been issued with a clearance to do so. </a:t>
            </a: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The </a:t>
            </a:r>
            <a:r>
              <a:rPr lang="en-GB" sz="2000" b="1" dirty="0"/>
              <a:t>controller confirmed that no Police vehicles had been cleared to enter the runway. </a:t>
            </a:r>
            <a:endParaRPr lang="en-GB" sz="2000" b="1" dirty="0" smtClean="0"/>
          </a:p>
          <a:p>
            <a:r>
              <a:rPr lang="en-GB" sz="2000" b="1" dirty="0" smtClean="0"/>
              <a:t>As </a:t>
            </a:r>
            <a:r>
              <a:rPr lang="en-GB" sz="2000" b="1" dirty="0"/>
              <a:t>Flight 123 and the accompanying vehicles vacated the runway, the Airport Ops vehicle confirmed that the runway was clear </a:t>
            </a:r>
            <a:r>
              <a:rPr lang="en-GB" sz="2000" b="1" dirty="0" smtClean="0"/>
              <a:t>of all vehicles and </a:t>
            </a:r>
            <a:r>
              <a:rPr lang="en-GB" sz="2000" b="1" dirty="0"/>
              <a:t>available for use</a:t>
            </a:r>
            <a:r>
              <a:rPr lang="en-GB" sz="2000" b="1" dirty="0" smtClean="0"/>
              <a:t>.</a:t>
            </a:r>
          </a:p>
          <a:p>
            <a:endParaRPr lang="en-GB" sz="2000" b="1" dirty="0"/>
          </a:p>
          <a:p>
            <a:r>
              <a:rPr lang="en-GB" sz="2000" b="1" dirty="0"/>
              <a:t>Was the Police vehicle a runway incursion?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6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832513"/>
            <a:ext cx="73970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  <a:r>
              <a:rPr lang="en-GB" sz="2000" b="1" dirty="0" smtClean="0"/>
              <a:t>. </a:t>
            </a:r>
            <a:r>
              <a:rPr lang="en-GB" sz="2000" b="1" dirty="0"/>
              <a:t>At night,  flight 123 </a:t>
            </a:r>
            <a:r>
              <a:rPr lang="en-GB" sz="2000" b="1" dirty="0" smtClean="0"/>
              <a:t>at runway holding position Alpha One, was </a:t>
            </a:r>
            <a:r>
              <a:rPr lang="en-GB" sz="2000" b="1" dirty="0"/>
              <a:t>given a conditional line up </a:t>
            </a:r>
            <a:r>
              <a:rPr lang="en-GB" sz="2000" b="1" dirty="0" smtClean="0"/>
              <a:t>clearance, </a:t>
            </a:r>
            <a:r>
              <a:rPr lang="en-GB" sz="2000" b="1" dirty="0"/>
              <a:t>which was read back correctly. 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The </a:t>
            </a:r>
            <a:r>
              <a:rPr lang="en-GB" sz="2000" b="1" dirty="0"/>
              <a:t>aircraft was then observed to cross the </a:t>
            </a:r>
            <a:r>
              <a:rPr lang="en-GB" sz="2000" b="1" dirty="0" smtClean="0"/>
              <a:t>Alpha One </a:t>
            </a:r>
            <a:r>
              <a:rPr lang="en-GB" sz="2000" b="1" dirty="0"/>
              <a:t>lit stop bar, but at the correct time with respect to the conditional traffic clearance</a:t>
            </a:r>
            <a:r>
              <a:rPr lang="en-GB" sz="2000" b="1" dirty="0" smtClean="0"/>
              <a:t>.</a:t>
            </a:r>
          </a:p>
          <a:p>
            <a:endParaRPr lang="en-GB" sz="2000" b="1" dirty="0"/>
          </a:p>
          <a:p>
            <a:endParaRPr lang="en-GB" sz="2000" b="1" dirty="0" smtClean="0"/>
          </a:p>
          <a:p>
            <a:r>
              <a:rPr lang="en-GB" sz="2000" b="1" dirty="0" smtClean="0"/>
              <a:t>Is this a runway incursion?</a:t>
            </a:r>
            <a:endParaRPr lang="en-GB" sz="2000" b="1" dirty="0"/>
          </a:p>
          <a:p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512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832513"/>
            <a:ext cx="73970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</a:t>
            </a:r>
            <a:r>
              <a:rPr lang="en-GB" sz="2000" b="1" dirty="0" smtClean="0"/>
              <a:t>. An aircraft is cleared to line up for departure on the runway.</a:t>
            </a:r>
          </a:p>
          <a:p>
            <a:r>
              <a:rPr lang="en-GB" sz="2000" b="1" dirty="0" smtClean="0"/>
              <a:t>The aircraft lines up as instructed.</a:t>
            </a:r>
          </a:p>
          <a:p>
            <a:endParaRPr lang="en-GB" sz="2000" b="1" dirty="0"/>
          </a:p>
          <a:p>
            <a:r>
              <a:rPr lang="en-GB" sz="2000" b="1" dirty="0" smtClean="0"/>
              <a:t>To the controllers surprise the aircraft is next seen accelerating through 100kt and completes its departure.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Is this a runway incursion?</a:t>
            </a:r>
            <a:endParaRPr lang="en-GB" sz="2000" b="1" dirty="0"/>
          </a:p>
          <a:p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505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" y="545911"/>
            <a:ext cx="880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832513"/>
            <a:ext cx="73970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</a:t>
            </a:r>
            <a:r>
              <a:rPr lang="en-GB" sz="2000" b="1" dirty="0" smtClean="0"/>
              <a:t>. An aircraft waiting at a holding point is cleared to enter the runway for departure after a landing clearance has been issued to another aircraft which is on finals. </a:t>
            </a:r>
          </a:p>
          <a:p>
            <a:endParaRPr lang="en-GB" sz="2000" b="1" dirty="0"/>
          </a:p>
          <a:p>
            <a:r>
              <a:rPr lang="en-GB" sz="2000" b="1" dirty="0" smtClean="0"/>
              <a:t>The departing aircraft does not move as the pilot realises the situation.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Is this a runway incursion?</a:t>
            </a:r>
            <a:endParaRPr lang="en-GB" sz="2000" b="1" dirty="0"/>
          </a:p>
          <a:p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155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throw_Operations TEMPLATE">
  <a:themeElements>
    <a:clrScheme name="Custom 13">
      <a:dk1>
        <a:srgbClr val="46216F"/>
      </a:dk1>
      <a:lt1>
        <a:srgbClr val="FFFFFF"/>
      </a:lt1>
      <a:dk2>
        <a:srgbClr val="46216F"/>
      </a:dk2>
      <a:lt2>
        <a:srgbClr val="FFFFFF"/>
      </a:lt2>
      <a:accent1>
        <a:srgbClr val="46216F"/>
      </a:accent1>
      <a:accent2>
        <a:srgbClr val="9F147B"/>
      </a:accent2>
      <a:accent3>
        <a:srgbClr val="7E5DA4"/>
      </a:accent3>
      <a:accent4>
        <a:srgbClr val="7C848A"/>
      </a:accent4>
      <a:accent5>
        <a:srgbClr val="9B72CB"/>
      </a:accent5>
      <a:accent6>
        <a:srgbClr val="6F34B2"/>
      </a:accent6>
      <a:hlink>
        <a:srgbClr val="9F147B"/>
      </a:hlink>
      <a:folHlink>
        <a:srgbClr val="462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BC36D6B291D9449D62E7721A9249CD" ma:contentTypeVersion="1" ma:contentTypeDescription="Create a new document." ma:contentTypeScope="" ma:versionID="faa85d4c6de14b289f55509306c87ac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3803424-80FB-45B0-BA95-A43CAA394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FF546-5D1C-4175-98E3-2614EB182907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5CB57C-40D0-473B-A23F-3F2A5AC8B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Heathrow_Operations TEMPLATE</Template>
  <TotalTime>4115</TotalTime>
  <Words>759</Words>
  <Application>Microsoft Office PowerPoint</Application>
  <PresentationFormat>On-screen Show (4:3)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Lucida Grande</vt:lpstr>
      <vt:lpstr>Heathrow_Operations TEMPLATE</vt:lpstr>
      <vt:lpstr>2017 Safety Forum  Runway Incursion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EASA  AERODROME CERTIFICATION</dc:title>
  <dc:creator>John Hamshare</dc:creator>
  <cp:lastModifiedBy>Ian Witter</cp:lastModifiedBy>
  <cp:revision>100</cp:revision>
  <dcterms:created xsi:type="dcterms:W3CDTF">2013-04-17T08:32:32Z</dcterms:created>
  <dcterms:modified xsi:type="dcterms:W3CDTF">2017-05-17T14:19:52Z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0x01010041BC36D6B291D9449D62E7721A9249CD</vt:lpwstr>
  </property>
</Properties>
</file>